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2"/>
  </p:notesMasterIdLst>
  <p:sldIdLst>
    <p:sldId id="256" r:id="rId5"/>
    <p:sldId id="281" r:id="rId6"/>
    <p:sldId id="282" r:id="rId7"/>
    <p:sldId id="283" r:id="rId8"/>
    <p:sldId id="284" r:id="rId9"/>
    <p:sldId id="285" r:id="rId10"/>
    <p:sldId id="286" r:id="rId11"/>
  </p:sldIdLst>
  <p:sldSz cx="9144000" cy="6858000" type="screen4x3"/>
  <p:notesSz cx="69977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383" autoAdjust="0"/>
  </p:normalViewPr>
  <p:slideViewPr>
    <p:cSldViewPr>
      <p:cViewPr varScale="1">
        <p:scale>
          <a:sx n="106" d="100"/>
          <a:sy n="106" d="100"/>
        </p:scale>
        <p:origin x="-96" y="-1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12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63988" y="0"/>
            <a:ext cx="3032125" cy="463550"/>
          </a:xfrm>
          <a:prstGeom prst="rect">
            <a:avLst/>
          </a:prstGeom>
        </p:spPr>
        <p:txBody>
          <a:bodyPr vert="horz" lIns="91440" tIns="45720" rIns="91440" bIns="45720" rtlCol="0"/>
          <a:lstStyle>
            <a:lvl1pPr algn="r">
              <a:defRPr sz="1200"/>
            </a:lvl1pPr>
          </a:lstStyle>
          <a:p>
            <a:fld id="{061C1097-0D8D-47D4-9C00-0F9C10F37094}" type="datetimeFigureOut">
              <a:rPr lang="en-US" smtClean="0"/>
              <a:pPr/>
              <a:t>6/26/2017</a:t>
            </a:fld>
            <a:endParaRPr lang="en-US"/>
          </a:p>
        </p:txBody>
      </p:sp>
      <p:sp>
        <p:nvSpPr>
          <p:cNvPr id="4" name="Slide Image Placeholder 3"/>
          <p:cNvSpPr>
            <a:spLocks noGrp="1" noRot="1" noChangeAspect="1"/>
          </p:cNvSpPr>
          <p:nvPr>
            <p:ph type="sldImg" idx="2"/>
          </p:nvPr>
        </p:nvSpPr>
        <p:spPr>
          <a:xfrm>
            <a:off x="1181100" y="695325"/>
            <a:ext cx="4635500" cy="3476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088" y="4403725"/>
            <a:ext cx="5597525" cy="41719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05863"/>
            <a:ext cx="303212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63988" y="8805863"/>
            <a:ext cx="3032125" cy="463550"/>
          </a:xfrm>
          <a:prstGeom prst="rect">
            <a:avLst/>
          </a:prstGeom>
        </p:spPr>
        <p:txBody>
          <a:bodyPr vert="horz" lIns="91440" tIns="45720" rIns="91440" bIns="45720" rtlCol="0" anchor="b"/>
          <a:lstStyle>
            <a:lvl1pPr algn="r">
              <a:defRPr sz="1200"/>
            </a:lvl1pPr>
          </a:lstStyle>
          <a:p>
            <a:fld id="{1F3F7ADD-29F1-42CE-9DDF-251596F6173E}" type="slidenum">
              <a:rPr lang="en-US" smtClean="0"/>
              <a:pPr/>
              <a:t>‹#›</a:t>
            </a:fld>
            <a:endParaRPr lang="en-US"/>
          </a:p>
        </p:txBody>
      </p:sp>
    </p:spTree>
    <p:extLst>
      <p:ext uri="{BB962C8B-B14F-4D97-AF65-F5344CB8AC3E}">
        <p14:creationId xmlns:p14="http://schemas.microsoft.com/office/powerpoint/2010/main" xmlns="" val="3437040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E691A9-31BD-442A-8D09-D6C6811F1048}" type="datetime1">
              <a:rPr lang="en-US" smtClean="0"/>
              <a:pPr/>
              <a:t>6/26/2017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84B8FE-E3F6-4280-BE55-9080B5D0D52F}" type="datetime1">
              <a:rPr lang="en-US" smtClean="0"/>
              <a:pPr/>
              <a:t>6/26/2017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09B2F5-84C2-4559-BAF9-9B31EB3A7F11}" type="datetime1">
              <a:rPr lang="en-US" smtClean="0"/>
              <a:pPr/>
              <a:t>6/26/2017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SzPct val="80000"/>
              <a:defRPr>
                <a:latin typeface="Arial" pitchFamily="34" charset="0"/>
                <a:cs typeface="Arial" pitchFamily="34" charset="0"/>
              </a:defRPr>
            </a:lvl1pPr>
            <a:lvl2pPr>
              <a:buSzPct val="80000"/>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6E33FC2-5BFF-446D-827B-FE973A32E36D}" type="datetime1">
              <a:rPr lang="en-US" smtClean="0"/>
              <a:pPr/>
              <a:t>6/26/2017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047E9D-4004-4851-A964-9BC81444D662}" type="datetime1">
              <a:rPr lang="en-US" smtClean="0"/>
              <a:pPr/>
              <a:t>6/26/2017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7EBCA2D-117E-47C0-A543-84DD55FF5419}" type="datetime1">
              <a:rPr lang="en-US" smtClean="0"/>
              <a:pPr/>
              <a:t>6/26/2017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F8628C-FF13-4187-BF61-E862C1C14150}" type="datetime1">
              <a:rPr lang="en-US" smtClean="0"/>
              <a:pPr/>
              <a:t>6/26/2017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1E3CB5-B29C-47B3-83DC-294FC42613FF}" type="datetime1">
              <a:rPr lang="en-US" smtClean="0"/>
              <a:pPr/>
              <a:t>6/26/2017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D63D5F-9890-4763-8B6A-7D26DDB7F6BE}" type="datetime1">
              <a:rPr lang="en-US" smtClean="0"/>
              <a:pPr/>
              <a:t>6/26/2017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C31E25-CD03-49EE-AEAA-8C300129C0F6}" type="datetime1">
              <a:rPr lang="en-US" smtClean="0"/>
              <a:pPr/>
              <a:t>6/26/2017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B6BDC5-C583-4786-8FD8-F5A1994C96D1}" type="datetime1">
              <a:rPr lang="en-US" smtClean="0"/>
              <a:pPr/>
              <a:t>6/26/2017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1A0DBA-EE26-4E06-A0EA-9DD118F0CCF1}" type="datetime1">
              <a:rPr lang="en-US" smtClean="0"/>
              <a:pPr/>
              <a:t>6/26/2017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normAutofit/>
          </a:bodyPr>
          <a:lstStyle/>
          <a:p>
            <a:r>
              <a:rPr lang="en-US" dirty="0" smtClean="0">
                <a:latin typeface="Arial" pitchFamily="34" charset="0"/>
                <a:cs typeface="Arial" pitchFamily="34" charset="0"/>
              </a:rPr>
              <a:t>Request for Input from B0.10 on Potential D5800 Revision</a:t>
            </a:r>
            <a:endParaRPr lang="en-US" dirty="0">
              <a:latin typeface="Arial" pitchFamily="34" charset="0"/>
              <a:cs typeface="Arial" pitchFamily="34" charset="0"/>
            </a:endParaRPr>
          </a:p>
        </p:txBody>
      </p:sp>
      <p:sp>
        <p:nvSpPr>
          <p:cNvPr id="3" name="Subtitle 2"/>
          <p:cNvSpPr>
            <a:spLocks noGrp="1"/>
          </p:cNvSpPr>
          <p:nvPr>
            <p:ph type="subTitle" idx="1"/>
          </p:nvPr>
        </p:nvSpPr>
        <p:spPr/>
        <p:txBody>
          <a:bodyPr/>
          <a:lstStyle/>
          <a:p>
            <a:r>
              <a:rPr lang="en-US" dirty="0" smtClean="0">
                <a:solidFill>
                  <a:schemeClr val="tx1"/>
                </a:solidFill>
                <a:latin typeface="Arial" pitchFamily="34" charset="0"/>
                <a:cs typeface="Arial" pitchFamily="34" charset="0"/>
              </a:rPr>
              <a:t>June 26, 2017</a:t>
            </a:r>
          </a:p>
          <a:p>
            <a:r>
              <a:rPr lang="en-US" dirty="0" smtClean="0">
                <a:solidFill>
                  <a:schemeClr val="tx1"/>
                </a:solidFill>
                <a:latin typeface="Arial" pitchFamily="34" charset="0"/>
                <a:cs typeface="Arial" pitchFamily="34" charset="0"/>
              </a:rPr>
              <a:t>Boston, MA</a:t>
            </a:r>
            <a:endParaRPr lang="en-US"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xmlns="" val="4198332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u="sng" dirty="0" smtClean="0"/>
              <a:t>Background</a:t>
            </a:r>
            <a:endParaRPr lang="en-US" sz="4000" u="sng" dirty="0"/>
          </a:p>
        </p:txBody>
      </p:sp>
      <p:sp>
        <p:nvSpPr>
          <p:cNvPr id="3" name="Content Placeholder 2"/>
          <p:cNvSpPr>
            <a:spLocks noGrp="1"/>
          </p:cNvSpPr>
          <p:nvPr>
            <p:ph idx="1"/>
          </p:nvPr>
        </p:nvSpPr>
        <p:spPr>
          <a:xfrm>
            <a:off x="457200" y="1371600"/>
            <a:ext cx="8229600" cy="5105400"/>
          </a:xfrm>
        </p:spPr>
        <p:txBody>
          <a:bodyPr>
            <a:normAutofit/>
          </a:bodyPr>
          <a:lstStyle/>
          <a:p>
            <a:r>
              <a:rPr lang="en-US" sz="2800" dirty="0" smtClean="0"/>
              <a:t>ASTM D5800 is owned by D02.06</a:t>
            </a:r>
          </a:p>
          <a:p>
            <a:endParaRPr lang="en-US" sz="2000" dirty="0" smtClean="0"/>
          </a:p>
          <a:p>
            <a:r>
              <a:rPr lang="en-US" sz="2800" dirty="0" smtClean="0"/>
              <a:t>D02.B0.07 monitors bench tests relevant to automotive specifications, such as D5800</a:t>
            </a:r>
          </a:p>
          <a:p>
            <a:pPr lvl="1"/>
            <a:endParaRPr lang="en-US" sz="2000" dirty="0" smtClean="0"/>
          </a:p>
          <a:p>
            <a:r>
              <a:rPr lang="en-US" sz="2800" dirty="0" smtClean="0"/>
              <a:t>Due to a long-standing concern about test severity, the Volatility SP under D02.B0.07 implemented an LTMS system for D5800 </a:t>
            </a:r>
            <a:endParaRPr lang="en-US" sz="2800" dirty="0"/>
          </a:p>
          <a:p>
            <a:pPr lvl="1"/>
            <a:r>
              <a:rPr lang="en-US" sz="2400" dirty="0" smtClean="0"/>
              <a:t>Enabled use of severity adjustments (SA’s) for D5800 results for relevant automotive claims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xmlns="" val="2118190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u="sng" dirty="0" smtClean="0"/>
              <a:t>Background</a:t>
            </a:r>
            <a:endParaRPr lang="en-US" sz="4000" u="sng" dirty="0"/>
          </a:p>
        </p:txBody>
      </p:sp>
      <p:sp>
        <p:nvSpPr>
          <p:cNvPr id="3" name="Content Placeholder 2"/>
          <p:cNvSpPr>
            <a:spLocks noGrp="1"/>
          </p:cNvSpPr>
          <p:nvPr>
            <p:ph idx="1"/>
          </p:nvPr>
        </p:nvSpPr>
        <p:spPr>
          <a:xfrm>
            <a:off x="228600" y="1371600"/>
            <a:ext cx="8763000" cy="5105400"/>
          </a:xfrm>
        </p:spPr>
        <p:txBody>
          <a:bodyPr>
            <a:normAutofit/>
          </a:bodyPr>
          <a:lstStyle/>
          <a:p>
            <a:r>
              <a:rPr lang="en-US" sz="2800" dirty="0" smtClean="0"/>
              <a:t>This is a unique situation and can cause confusion</a:t>
            </a:r>
          </a:p>
          <a:p>
            <a:endParaRPr lang="en-US" sz="2000" dirty="0"/>
          </a:p>
          <a:p>
            <a:r>
              <a:rPr lang="en-US" sz="2800" dirty="0"/>
              <a:t>Severity adjustments were previously limited to engine tests under SC </a:t>
            </a:r>
            <a:r>
              <a:rPr lang="en-US" sz="2800" dirty="0" smtClean="0"/>
              <a:t>B</a:t>
            </a:r>
          </a:p>
          <a:p>
            <a:pPr lvl="1"/>
            <a:r>
              <a:rPr lang="en-US" sz="2400" dirty="0"/>
              <a:t>D5800 is the only monitored bench test with SA’s</a:t>
            </a:r>
          </a:p>
          <a:p>
            <a:endParaRPr lang="en-US" sz="2000" dirty="0"/>
          </a:p>
          <a:p>
            <a:r>
              <a:rPr lang="en-US" sz="2800" dirty="0"/>
              <a:t>Methods </a:t>
            </a:r>
            <a:r>
              <a:rPr lang="en-US" sz="2800" dirty="0" smtClean="0"/>
              <a:t>with SA’s include </a:t>
            </a:r>
            <a:r>
              <a:rPr lang="en-US" sz="2800" dirty="0"/>
              <a:t>language on TMC monitoring and use of SA’s</a:t>
            </a:r>
          </a:p>
          <a:p>
            <a:pPr marL="342900" lvl="1" indent="-342900">
              <a:buFont typeface="Arial" pitchFamily="34" charset="0"/>
              <a:buChar char="•"/>
            </a:pPr>
            <a:endParaRPr lang="en-US" sz="2000" dirty="0" smtClean="0"/>
          </a:p>
          <a:p>
            <a:pPr marL="342900" lvl="1" indent="-342900">
              <a:buFont typeface="Arial" pitchFamily="34" charset="0"/>
              <a:buChar char="•"/>
            </a:pPr>
            <a:r>
              <a:rPr lang="en-US" dirty="0" smtClean="0"/>
              <a:t>No </a:t>
            </a:r>
            <a:r>
              <a:rPr lang="en-US" dirty="0"/>
              <a:t>language in D5800 for TMC monitoring and use of </a:t>
            </a:r>
            <a:r>
              <a:rPr lang="en-US" dirty="0" smtClean="0"/>
              <a:t>SA’s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xmlns="" val="648303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u="sng" dirty="0" smtClean="0"/>
              <a:t>Proposed Revision</a:t>
            </a:r>
            <a:endParaRPr lang="en-US" sz="4000" u="sng" dirty="0"/>
          </a:p>
        </p:txBody>
      </p:sp>
      <p:sp>
        <p:nvSpPr>
          <p:cNvPr id="3" name="Content Placeholder 2"/>
          <p:cNvSpPr>
            <a:spLocks noGrp="1"/>
          </p:cNvSpPr>
          <p:nvPr>
            <p:ph idx="1"/>
          </p:nvPr>
        </p:nvSpPr>
        <p:spPr>
          <a:xfrm>
            <a:off x="228600" y="1371600"/>
            <a:ext cx="8763000" cy="5105400"/>
          </a:xfrm>
        </p:spPr>
        <p:txBody>
          <a:bodyPr>
            <a:normAutofit/>
          </a:bodyPr>
          <a:lstStyle/>
          <a:p>
            <a:r>
              <a:rPr lang="en-US" sz="2400" u="sng" dirty="0" smtClean="0"/>
              <a:t>Goal of revision</a:t>
            </a:r>
            <a:r>
              <a:rPr lang="en-US" sz="2400" dirty="0" smtClean="0"/>
              <a:t>:  </a:t>
            </a:r>
            <a:r>
              <a:rPr lang="en-US" sz="2400" dirty="0"/>
              <a:t>Inclusion of requirement for TMC instrument </a:t>
            </a:r>
            <a:r>
              <a:rPr lang="en-US" sz="2400" dirty="0" smtClean="0"/>
              <a:t>calibration </a:t>
            </a:r>
            <a:r>
              <a:rPr lang="en-US" sz="2400" dirty="0"/>
              <a:t>and application of severity </a:t>
            </a:r>
            <a:r>
              <a:rPr lang="en-US" sz="2400" dirty="0" smtClean="0"/>
              <a:t>adjustments </a:t>
            </a:r>
            <a:r>
              <a:rPr lang="en-US" sz="2400" dirty="0"/>
              <a:t>for API registration of fully formulated engine oils (</a:t>
            </a:r>
            <a:r>
              <a:rPr lang="en-US" sz="2400" dirty="0" smtClean="0"/>
              <a:t>ONLY)</a:t>
            </a:r>
          </a:p>
          <a:p>
            <a:pPr lvl="1"/>
            <a:r>
              <a:rPr lang="en-US" sz="2000" dirty="0" smtClean="0"/>
              <a:t>No impact on other aspects of method for </a:t>
            </a:r>
            <a:r>
              <a:rPr lang="en-US" sz="2000" dirty="0"/>
              <a:t>any other applications (e.g. base oil, ATF, other</a:t>
            </a:r>
            <a:r>
              <a:rPr lang="en-US" sz="2000" dirty="0" smtClean="0"/>
              <a:t>) </a:t>
            </a:r>
          </a:p>
          <a:p>
            <a:pPr lvl="1"/>
            <a:endParaRPr lang="en-US" sz="2000" dirty="0"/>
          </a:p>
          <a:p>
            <a:r>
              <a:rPr lang="en-US" sz="2400" dirty="0" smtClean="0"/>
              <a:t>Revision would include standard TMC wording which would likely need to be modified for this situation </a:t>
            </a:r>
            <a:endParaRPr lang="en-US" sz="2400" dirty="0"/>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xmlns="" val="3302593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91188" y="1915800"/>
            <a:ext cx="4113167" cy="3263504"/>
          </a:xfrm>
        </p:spPr>
        <p:txBody>
          <a:bodyPr>
            <a:normAutofit fontScale="55000" lnSpcReduction="20000"/>
          </a:bodyPr>
          <a:lstStyle/>
          <a:p>
            <a:pPr marL="0" indent="0">
              <a:buNone/>
            </a:pPr>
            <a:r>
              <a:rPr lang="en-US" dirty="0">
                <a:solidFill>
                  <a:srgbClr val="0070C0"/>
                </a:solidFill>
              </a:rPr>
              <a:t>16.10 </a:t>
            </a:r>
            <a:r>
              <a:rPr lang="en-US" i="1" dirty="0">
                <a:solidFill>
                  <a:srgbClr val="0070C0"/>
                </a:solidFill>
              </a:rPr>
              <a:t>TMC Calibration</a:t>
            </a:r>
            <a:r>
              <a:rPr lang="en-US" dirty="0">
                <a:solidFill>
                  <a:srgbClr val="0070C0"/>
                </a:solidFill>
              </a:rPr>
              <a:t> of the apparatus is required for results used in API registration of fully formulated engine oils.  The calibration procedure is defined in the Lubricant Test Monitoring System (LTMS) document that is maintained by the Test Monitoring Center (TMC), and that is governed by the D02.B0.07 Volatility Surveillance Panel. Severity adjustments shall be calculated and applied to results used in API registration of fully formulated engine oils (section 22.2.1).</a:t>
            </a:r>
          </a:p>
        </p:txBody>
      </p:sp>
      <p:pic>
        <p:nvPicPr>
          <p:cNvPr id="5" name="Picture 4"/>
          <p:cNvPicPr>
            <a:picLocks noChangeAspect="1"/>
          </p:cNvPicPr>
          <p:nvPr/>
        </p:nvPicPr>
        <p:blipFill>
          <a:blip r:embed="rId2" cstate="print"/>
          <a:stretch>
            <a:fillRect/>
          </a:stretch>
        </p:blipFill>
        <p:spPr>
          <a:xfrm>
            <a:off x="1" y="1000657"/>
            <a:ext cx="4739069" cy="4787537"/>
          </a:xfrm>
          <a:prstGeom prst="rect">
            <a:avLst/>
          </a:prstGeom>
        </p:spPr>
      </p:pic>
      <p:cxnSp>
        <p:nvCxnSpPr>
          <p:cNvPr id="7" name="Straight Arrow Connector 6"/>
          <p:cNvCxnSpPr/>
          <p:nvPr/>
        </p:nvCxnSpPr>
        <p:spPr>
          <a:xfrm flipH="1">
            <a:off x="536713" y="2193069"/>
            <a:ext cx="4245997" cy="325605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 name="Title 1"/>
          <p:cNvSpPr>
            <a:spLocks noGrp="1"/>
          </p:cNvSpPr>
          <p:nvPr>
            <p:ph type="title"/>
          </p:nvPr>
        </p:nvSpPr>
        <p:spPr>
          <a:xfrm>
            <a:off x="5181600" y="228600"/>
            <a:ext cx="3657600" cy="1143000"/>
          </a:xfrm>
        </p:spPr>
        <p:txBody>
          <a:bodyPr>
            <a:noAutofit/>
          </a:bodyPr>
          <a:lstStyle/>
          <a:p>
            <a:pPr algn="l"/>
            <a:r>
              <a:rPr lang="en-US" sz="4000" u="sng" dirty="0" smtClean="0"/>
              <a:t>Draft Example</a:t>
            </a:r>
            <a:endParaRPr lang="en-US" sz="4000" u="sng" dirty="0"/>
          </a:p>
        </p:txBody>
      </p:sp>
    </p:spTree>
    <p:extLst>
      <p:ext uri="{BB962C8B-B14F-4D97-AF65-F5344CB8AC3E}">
        <p14:creationId xmlns:p14="http://schemas.microsoft.com/office/powerpoint/2010/main" xmlns="" val="3329720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97585" y="2226469"/>
            <a:ext cx="3698943" cy="3356042"/>
          </a:xfrm>
        </p:spPr>
        <p:txBody>
          <a:bodyPr>
            <a:normAutofit fontScale="70000" lnSpcReduction="20000"/>
          </a:bodyPr>
          <a:lstStyle/>
          <a:p>
            <a:pPr marL="0" indent="0">
              <a:spcBef>
                <a:spcPts val="0"/>
              </a:spcBef>
              <a:buNone/>
            </a:pPr>
            <a:r>
              <a:rPr lang="en-US" dirty="0">
                <a:solidFill>
                  <a:srgbClr val="0070C0"/>
                </a:solidFill>
              </a:rPr>
              <a:t>Where results are utilized for API registration of fully formulated engine oils, a Severity Adjustment (SA) shall be added to the final result in equation (5).  The Severity Adjustment is determined from the TMC calibration procedure, as mandated in section 16.10.   </a:t>
            </a:r>
          </a:p>
        </p:txBody>
      </p:sp>
      <p:pic>
        <p:nvPicPr>
          <p:cNvPr id="4" name="Picture 3"/>
          <p:cNvPicPr>
            <a:picLocks noChangeAspect="1"/>
          </p:cNvPicPr>
          <p:nvPr/>
        </p:nvPicPr>
        <p:blipFill>
          <a:blip r:embed="rId2" cstate="print"/>
          <a:stretch>
            <a:fillRect/>
          </a:stretch>
        </p:blipFill>
        <p:spPr>
          <a:xfrm>
            <a:off x="59016" y="1531123"/>
            <a:ext cx="4896635" cy="3848630"/>
          </a:xfrm>
          <a:prstGeom prst="rect">
            <a:avLst/>
          </a:prstGeom>
        </p:spPr>
      </p:pic>
      <p:cxnSp>
        <p:nvCxnSpPr>
          <p:cNvPr id="5" name="Straight Arrow Connector 4"/>
          <p:cNvCxnSpPr/>
          <p:nvPr/>
        </p:nvCxnSpPr>
        <p:spPr>
          <a:xfrm flipH="1">
            <a:off x="2773018" y="2461426"/>
            <a:ext cx="2182634" cy="132389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3" cstate="print"/>
          <a:stretch>
            <a:fillRect/>
          </a:stretch>
        </p:blipFill>
        <p:spPr>
          <a:xfrm>
            <a:off x="4911408" y="348396"/>
            <a:ext cx="3871296" cy="1182727"/>
          </a:xfrm>
          <a:prstGeom prst="rect">
            <a:avLst/>
          </a:prstGeom>
        </p:spPr>
      </p:pic>
    </p:spTree>
    <p:extLst>
      <p:ext uri="{BB962C8B-B14F-4D97-AF65-F5344CB8AC3E}">
        <p14:creationId xmlns:p14="http://schemas.microsoft.com/office/powerpoint/2010/main" xmlns="" val="3474963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u="sng" dirty="0" smtClean="0"/>
              <a:t>Objective of Request</a:t>
            </a:r>
            <a:endParaRPr lang="en-US" sz="4000" u="sng" dirty="0"/>
          </a:p>
        </p:txBody>
      </p:sp>
      <p:sp>
        <p:nvSpPr>
          <p:cNvPr id="3" name="Content Placeholder 2"/>
          <p:cNvSpPr>
            <a:spLocks noGrp="1"/>
          </p:cNvSpPr>
          <p:nvPr>
            <p:ph idx="1"/>
          </p:nvPr>
        </p:nvSpPr>
        <p:spPr>
          <a:xfrm>
            <a:off x="228600" y="1371600"/>
            <a:ext cx="8763000" cy="5105400"/>
          </a:xfrm>
        </p:spPr>
        <p:txBody>
          <a:bodyPr>
            <a:normAutofit/>
          </a:bodyPr>
          <a:lstStyle/>
          <a:p>
            <a:r>
              <a:rPr lang="en-US" sz="2400" dirty="0" smtClean="0"/>
              <a:t>Given this situation, this is a request for support from B0.10 for a future revision to D5800 which would clarify use of SA’s in D5800 results</a:t>
            </a:r>
          </a:p>
          <a:p>
            <a:pPr lvl="1"/>
            <a:r>
              <a:rPr lang="en-US" sz="2000" dirty="0" smtClean="0"/>
              <a:t>Work item to be requested at D02.06B meeting on Tuesday morning</a:t>
            </a:r>
            <a:endParaRPr lang="en-US" sz="2000" dirty="0"/>
          </a:p>
          <a:p>
            <a:endParaRPr lang="en-US" sz="2400" dirty="0" smtClean="0"/>
          </a:p>
          <a:p>
            <a:r>
              <a:rPr lang="en-US" sz="2400" dirty="0" smtClean="0"/>
              <a:t>Request for</a:t>
            </a:r>
          </a:p>
          <a:p>
            <a:pPr lvl="1"/>
            <a:r>
              <a:rPr lang="en-US" sz="2000" dirty="0" smtClean="0"/>
              <a:t>Comments on potential wording</a:t>
            </a:r>
          </a:p>
          <a:p>
            <a:pPr lvl="1"/>
            <a:r>
              <a:rPr lang="en-US" sz="2000" dirty="0" smtClean="0"/>
              <a:t>Comments on potential sections in method</a:t>
            </a:r>
          </a:p>
          <a:p>
            <a:pPr lvl="1"/>
            <a:r>
              <a:rPr lang="en-US" sz="2000" dirty="0" smtClean="0"/>
              <a:t>Possible resource during year to provide additional feedback as the draft revision progresses to ballot</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xmlns="" val="3424798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efault Document" ma:contentTypeID="0x0101008E2A78AE2DDD7C4494E2F8EB84825A6F00458BBCF03E8F8F4E8E2A5F598FEB5B82" ma:contentTypeVersion="" ma:contentTypeDescription="" ma:contentTypeScope="" ma:versionID="43734d01ec1690aa320a4ef713c2057b">
  <xsd:schema xmlns:xsd="http://www.w3.org/2001/XMLSchema" xmlns:p="http://schemas.microsoft.com/office/2006/metadata/properties" xmlns:ns2="26747a8e-e88c-4a88-b92f-7b3311ac424f" xmlns:ns3="BB3F182B-5DF2-4EB2-A71B-91B276379308" targetNamespace="http://schemas.microsoft.com/office/2006/metadata/properties" ma:root="true" ma:fieldsID="c3ed7848f8be43648c54bd727ac9afb2" ns2:_="" ns3:_="">
    <xsd:import namespace="26747a8e-e88c-4a88-b92f-7b3311ac424f"/>
    <xsd:import namespace="BB3F182B-5DF2-4EB2-A71B-91B276379308"/>
    <xsd:element name="properties">
      <xsd:complexType>
        <xsd:sequence>
          <xsd:element name="documentManagement">
            <xsd:complexType>
              <xsd:all>
                <xsd:element ref="ns2:MPI_x0020_Classification"/>
                <xsd:element ref="ns3:Document_x0020_Keywords" minOccurs="0"/>
              </xsd:all>
            </xsd:complexType>
          </xsd:element>
        </xsd:sequence>
      </xsd:complexType>
    </xsd:element>
  </xsd:schema>
  <xsd:schema xmlns:xsd="http://www.w3.org/2001/XMLSchema" xmlns:dms="http://schemas.microsoft.com/office/2006/documentManagement/types" targetNamespace="26747a8e-e88c-4a88-b92f-7b3311ac424f" elementFormDefault="qualified">
    <xsd:import namespace="http://schemas.microsoft.com/office/2006/documentManagement/types"/>
    <xsd:element name="MPI_x0020_Classification" ma:index="8" ma:displayName="MPI Classification" ma:default="Not Classified" ma:format="Dropdown" ma:internalName="MPI_x0020_Classification" ma:readOnly="false">
      <xsd:simpleType>
        <xsd:restriction base="dms:Choice">
          <xsd:enumeration value="Proprietary"/>
          <xsd:enumeration value="Private"/>
          <xsd:enumeration value="Restricted Distribution"/>
          <xsd:enumeration value="Not Classified"/>
        </xsd:restriction>
      </xsd:simpleType>
    </xsd:element>
  </xsd:schema>
  <xsd:schema xmlns:xsd="http://www.w3.org/2001/XMLSchema" xmlns:dms="http://schemas.microsoft.com/office/2006/documentManagement/types" targetNamespace="BB3F182B-5DF2-4EB2-A71B-91B276379308" elementFormDefault="qualified">
    <xsd:import namespace="http://schemas.microsoft.com/office/2006/documentManagement/types"/>
    <xsd:element name="Document_x0020_Keywords" ma:index="9" nillable="true" ma:displayName="Keywords" ma:internalName="Document_x0020_Keywords" ma:readOnly="fals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MPI_x0020_Classification xmlns="26747a8e-e88c-4a88-b92f-7b3311ac424f">Not Classified</MPI_x0020_Classification>
    <Document_x0020_Keywords xmlns="BB3F182B-5DF2-4EB2-A71B-91B276379308" xsi:nil="true"/>
  </documentManagement>
</p:properties>
</file>

<file path=customXml/itemProps1.xml><?xml version="1.0" encoding="utf-8"?>
<ds:datastoreItem xmlns:ds="http://schemas.openxmlformats.org/officeDocument/2006/customXml" ds:itemID="{DEECEC15-CAF7-448A-8BE8-72D25C94BD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747a8e-e88c-4a88-b92f-7b3311ac424f"/>
    <ds:schemaRef ds:uri="BB3F182B-5DF2-4EB2-A71B-91B276379308"/>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33BE49A7-FDE4-4BEB-963E-F471E375F5B1}">
  <ds:schemaRefs>
    <ds:schemaRef ds:uri="http://schemas.microsoft.com/sharepoint/v3/contenttype/forms"/>
  </ds:schemaRefs>
</ds:datastoreItem>
</file>

<file path=customXml/itemProps3.xml><?xml version="1.0" encoding="utf-8"?>
<ds:datastoreItem xmlns:ds="http://schemas.openxmlformats.org/officeDocument/2006/customXml" ds:itemID="{E734C33E-DC16-4721-9399-F0AA27EDFD43}">
  <ds:schemaRefs>
    <ds:schemaRef ds:uri="http://purl.org/dc/terms/"/>
    <ds:schemaRef ds:uri="http://schemas.microsoft.com/office/2006/documentManagement/types"/>
    <ds:schemaRef ds:uri="http://purl.org/dc/dcmitype/"/>
    <ds:schemaRef ds:uri="http://purl.org/dc/elements/1.1/"/>
    <ds:schemaRef ds:uri="26747a8e-e88c-4a88-b92f-7b3311ac424f"/>
    <ds:schemaRef ds:uri="BB3F182B-5DF2-4EB2-A71B-91B276379308"/>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blank</Template>
  <TotalTime>6751</TotalTime>
  <Words>390</Words>
  <Application>Microsoft Office PowerPoint</Application>
  <PresentationFormat>On-screen Show (4:3)</PresentationFormat>
  <Paragraphs>39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blank</vt:lpstr>
      <vt:lpstr>Request for Input from B0.10 on Potential D5800 Revision</vt:lpstr>
      <vt:lpstr>Background</vt:lpstr>
      <vt:lpstr>Background</vt:lpstr>
      <vt:lpstr>Proposed Revision</vt:lpstr>
      <vt:lpstr>Draft Example</vt:lpstr>
      <vt:lpstr>Slide 6</vt:lpstr>
      <vt:lpstr>Objective of Request</vt:lpstr>
    </vt:vector>
  </TitlesOfParts>
  <Company>ExxonMobil or an Affiliate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Volatility Surveillance Panel (D5800 and D6417)</dc:title>
  <dc:creator>Gaal, Dennis A</dc:creator>
  <cp:lastModifiedBy>fmf</cp:lastModifiedBy>
  <cp:revision>298</cp:revision>
  <cp:lastPrinted>2013-06-21T14:05:47Z</cp:lastPrinted>
  <dcterms:created xsi:type="dcterms:W3CDTF">2011-11-16T13:03:35Z</dcterms:created>
  <dcterms:modified xsi:type="dcterms:W3CDTF">2017-06-26T12:49:40Z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0x0101008E2A78AE2DDD7C4494E2F8EB84825A6F00458BBCF03E8F8F4E8E2A5F598FEB5B82</vt:lpwstr>
  </property>
  <property fmtid="{D5CDD505-2E9C-101B-9397-08002B2CF9AE}" pid="3" name="_AdHocReviewCycleID">
    <vt:i4>-1832564325</vt:i4>
  </property>
  <property fmtid="{D5CDD505-2E9C-101B-9397-08002B2CF9AE}" pid="4" name="_NewReviewCycle">
    <vt:lpwstr/>
  </property>
  <property fmtid="{D5CDD505-2E9C-101B-9397-08002B2CF9AE}" pid="5" name="_EmailSubject">
    <vt:lpwstr>Presentation for B0.10</vt:lpwstr>
  </property>
  <property fmtid="{D5CDD505-2E9C-101B-9397-08002B2CF9AE}" pid="6" name="_AuthorEmail">
    <vt:lpwstr>dennis.a.gaal@exxonmobil.com</vt:lpwstr>
  </property>
  <property fmtid="{D5CDD505-2E9C-101B-9397-08002B2CF9AE}" pid="7" name="_AuthorEmailDisplayName">
    <vt:lpwstr>Gaal, Dennis A</vt:lpwstr>
  </property>
</Properties>
</file>