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84" r:id="rId2"/>
  </p:sldMasterIdLst>
  <p:notesMasterIdLst>
    <p:notesMasterId r:id="rId20"/>
  </p:notesMasterIdLst>
  <p:sldIdLst>
    <p:sldId id="256" r:id="rId3"/>
    <p:sldId id="266" r:id="rId4"/>
    <p:sldId id="276" r:id="rId5"/>
    <p:sldId id="269" r:id="rId6"/>
    <p:sldId id="268" r:id="rId7"/>
    <p:sldId id="271" r:id="rId8"/>
    <p:sldId id="273" r:id="rId9"/>
    <p:sldId id="274" r:id="rId10"/>
    <p:sldId id="277" r:id="rId11"/>
    <p:sldId id="272" r:id="rId12"/>
    <p:sldId id="270" r:id="rId13"/>
    <p:sldId id="279" r:id="rId14"/>
    <p:sldId id="278" r:id="rId15"/>
    <p:sldId id="280" r:id="rId16"/>
    <p:sldId id="281" r:id="rId17"/>
    <p:sldId id="282" r:id="rId18"/>
    <p:sldId id="267" r:id="rId1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99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 autoAdjust="0"/>
    <p:restoredTop sz="94718" autoAdjust="0"/>
  </p:normalViewPr>
  <p:slideViewPr>
    <p:cSldViewPr snapToGrid="0">
      <p:cViewPr>
        <p:scale>
          <a:sx n="75" d="100"/>
          <a:sy n="75" d="100"/>
        </p:scale>
        <p:origin x="-834" y="-72"/>
      </p:cViewPr>
      <p:guideLst>
        <p:guide orient="horz" pos="2160"/>
        <p:guide orient="horz" pos="834"/>
        <p:guide orient="horz" pos="591"/>
        <p:guide orient="horz" pos="283"/>
        <p:guide orient="horz" pos="4027"/>
        <p:guide orient="horz" pos="3786"/>
        <p:guide pos="2880"/>
        <p:guide pos="5473"/>
        <p:guide pos="28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446" y="-10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20EEE67E-1FA9-443A-A7BC-AD1B61BC5B56}" type="datetime1">
              <a:rPr lang="en-US" altLang="en-US"/>
              <a:pPr/>
              <a:t>2/27/2015</a:t>
            </a:fld>
            <a:endParaRPr lang="en-US" alt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 alt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DAE1AEF7-A654-4436-9745-710B5110F2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85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pitchFamily="48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pitchFamily="48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pitchFamily="48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pitchFamily="48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ヒラギノ角ゴ Pro W3" pitchFamily="4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n-US" altLang="en-US" sz="1400"/>
              <a:t>Open meeting for additional discussion and questions/answers.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valvolinemedia.com/home.cfm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5" name="Picture 13" descr="0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5883275"/>
            <a:ext cx="1066800" cy="73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7" name="Picture 15" descr="Ashland_Color_logo_PPT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1322388"/>
            <a:ext cx="5148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23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393700"/>
            <a:ext cx="1943100" cy="509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93700"/>
            <a:ext cx="5676900" cy="509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4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red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0700" y="1198563"/>
            <a:ext cx="5154613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0" y="6635750"/>
            <a:ext cx="2763838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000">
                <a:solidFill>
                  <a:srgbClr val="000000"/>
                </a:solidFill>
                <a:latin typeface="Arial Narrow" pitchFamily="34" charset="0"/>
              </a:rPr>
              <a:t>Contents are confidential and proprietary to Ashland Inc.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703513"/>
            <a:ext cx="8148638" cy="800100"/>
          </a:xfrm>
        </p:spPr>
        <p:txBody>
          <a:bodyPr anchor="b">
            <a:normAutofit/>
          </a:bodyPr>
          <a:lstStyle>
            <a:lvl1pPr>
              <a:defRPr sz="36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513138"/>
            <a:ext cx="8148638" cy="9144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42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6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454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6888" y="1798638"/>
            <a:ext cx="3733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3088" y="1798638"/>
            <a:ext cx="37338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68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438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334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83487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485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31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0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59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6013" y="273050"/>
            <a:ext cx="1943100" cy="5487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6713" y="273050"/>
            <a:ext cx="5676900" cy="5487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829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371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860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733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706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valvolinemedia.com/home.cfm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31188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31188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1"/>
            <a:endParaRPr lang="en-US" altLang="en-US" smtClean="0"/>
          </a:p>
        </p:txBody>
      </p:sp>
      <p:pic>
        <p:nvPicPr>
          <p:cNvPr id="1028" name="Picture 12" descr="red_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563" y="6521450"/>
            <a:ext cx="1393825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0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251575"/>
            <a:ext cx="609600" cy="41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8305800" y="6172200"/>
            <a:ext cx="3524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9EE003CF-A7AE-495C-B920-0AC117AB80E9}" type="slidenum">
              <a:rPr lang="en-US" altLang="en-US" sz="900">
                <a:solidFill>
                  <a:srgbClr val="000000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9pPr>
    </p:titleStyle>
    <p:bodyStyle>
      <a:lvl1pPr marL="228600" indent="-228600" algn="l" rtl="0" eaLnBrk="1" fontAlgn="base" hangingPunct="1">
        <a:spcBef>
          <a:spcPct val="30000"/>
        </a:spcBef>
        <a:spcAft>
          <a:spcPct val="0"/>
        </a:spcAft>
        <a:buFont typeface="Symbol" pitchFamily="18" charset="2"/>
        <a:buChar char="·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571500" indent="-228600" algn="l" rtl="0" eaLnBrk="1" fontAlgn="base" hangingPunct="1">
        <a:spcBef>
          <a:spcPct val="30000"/>
        </a:spcBef>
        <a:spcAft>
          <a:spcPct val="5000"/>
        </a:spcAft>
        <a:buFont typeface="Symbol" pitchFamily="18" charset="2"/>
        <a:buChar char="-"/>
        <a:defRPr sz="2600">
          <a:solidFill>
            <a:srgbClr val="000000"/>
          </a:solidFill>
          <a:latin typeface="+mn-lt"/>
          <a:ea typeface="+mn-ea"/>
        </a:defRPr>
      </a:lvl2pPr>
      <a:lvl3pPr marL="857250" indent="-171450" algn="l" rtl="0" eaLnBrk="1" fontAlgn="base" hangingPunct="1">
        <a:spcBef>
          <a:spcPct val="30000"/>
        </a:spcBef>
        <a:spcAft>
          <a:spcPct val="10000"/>
        </a:spcAft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6713" y="273050"/>
            <a:ext cx="7772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6888" y="1798638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11" descr="curve_r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61163" y="6543675"/>
            <a:ext cx="2382837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8578850" y="6302375"/>
            <a:ext cx="4111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EEB9FC41-461E-4EF2-815A-70973D8B7B5B}" type="slidenum">
              <a:rPr lang="en-US" sz="1000">
                <a:solidFill>
                  <a:srgbClr val="000000"/>
                </a:solidFill>
                <a:latin typeface="Arial Narrow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0" y="6635750"/>
            <a:ext cx="2763838" cy="222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000">
                <a:solidFill>
                  <a:srgbClr val="000000"/>
                </a:solidFill>
                <a:latin typeface="Arial Narrow" pitchFamily="34" charset="0"/>
              </a:rPr>
              <a:t>Contents are confidential and proprietary to Ashland Inc.</a:t>
            </a:r>
          </a:p>
        </p:txBody>
      </p:sp>
    </p:spTree>
    <p:extLst>
      <p:ext uri="{BB962C8B-B14F-4D97-AF65-F5344CB8AC3E}">
        <p14:creationId xmlns:p14="http://schemas.microsoft.com/office/powerpoint/2010/main" val="3245258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ヒラギノ角ゴ Pro W3" pitchFamily="48" charset="-128"/>
        </a:defRPr>
      </a:lvl9pPr>
    </p:titleStyle>
    <p:bodyStyle>
      <a:lvl1pPr marL="239713" indent="-239713" algn="l" rtl="0" eaLnBrk="1" fontAlgn="base" hangingPunct="1">
        <a:spcBef>
          <a:spcPct val="0"/>
        </a:spcBef>
        <a:spcAft>
          <a:spcPct val="0"/>
        </a:spcAft>
        <a:buFont typeface="Symbol" pitchFamily="18" charset="2"/>
        <a:buChar char="·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rtl="0" eaLnBrk="1" fontAlgn="base" hangingPunct="1">
        <a:spcBef>
          <a:spcPct val="0"/>
        </a:spcBef>
        <a:spcAft>
          <a:spcPct val="0"/>
        </a:spcAft>
        <a:buFont typeface="Symbol" pitchFamily="18" charset="2"/>
        <a:buChar char="-"/>
        <a:defRPr sz="2000">
          <a:solidFill>
            <a:srgbClr val="000000"/>
          </a:solidFill>
          <a:latin typeface="+mn-lt"/>
          <a:ea typeface="+mn-ea"/>
        </a:defRPr>
      </a:lvl2pPr>
      <a:lvl3pPr marL="1093788" indent="-184150" algn="l" rtl="0" eaLnBrk="1" fontAlgn="base" hangingPunct="1">
        <a:spcBef>
          <a:spcPct val="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3200" b="1">
          <a:solidFill>
            <a:srgbClr val="000000"/>
          </a:solidFill>
          <a:latin typeface="Arial Narrow" pitchFamily="34" charset="0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400" b="1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LTMS%20program.pdf" TargetMode="External"/><Relationship Id="rId2" Type="http://schemas.openxmlformats.org/officeDocument/2006/relationships/hyperlink" Target="Out%20of%20Control%20Document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4" name="Rectangle 28"/>
          <p:cNvSpPr>
            <a:spLocks noGrp="1" noChangeArrowheads="1"/>
          </p:cNvSpPr>
          <p:nvPr>
            <p:ph type="ctrTitle"/>
          </p:nvPr>
        </p:nvSpPr>
        <p:spPr bwMode="auto">
          <a:xfrm>
            <a:off x="457200" y="3413125"/>
            <a:ext cx="8027988" cy="5492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altLang="en-US" sz="3600" dirty="0" smtClean="0"/>
              <a:t>D02.B.07 Engine Oil Volatility SP</a:t>
            </a:r>
          </a:p>
        </p:txBody>
      </p:sp>
      <p:sp>
        <p:nvSpPr>
          <p:cNvPr id="14365" name="Rectangle 2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57200" y="4051300"/>
            <a:ext cx="8154988" cy="4270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>
              <a:buFont typeface="Symbol" pitchFamily="18" charset="2"/>
              <a:buNone/>
            </a:pPr>
            <a:r>
              <a:rPr lang="en-US" altLang="en-US" dirty="0" smtClean="0"/>
              <a:t>Telecon / WebEx Meeting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57200" y="4826000"/>
            <a:ext cx="3451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 smtClean="0">
                <a:solidFill>
                  <a:srgbClr val="000000"/>
                </a:solidFill>
              </a:rPr>
              <a:t>February 19</a:t>
            </a:r>
            <a:r>
              <a:rPr lang="en-US" altLang="en-US" sz="20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2000" dirty="0" smtClean="0">
                <a:solidFill>
                  <a:srgbClr val="000000"/>
                </a:solidFill>
              </a:rPr>
              <a:t>, 2015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VOLD14 Round Robin Statistics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975"/>
            <a:ext cx="8231188" cy="2335858"/>
          </a:xfrm>
        </p:spPr>
        <p:txBody>
          <a:bodyPr/>
          <a:lstStyle/>
          <a:p>
            <a:r>
              <a:rPr lang="en-US" dirty="0" smtClean="0"/>
              <a:t>33 measurements</a:t>
            </a:r>
          </a:p>
          <a:p>
            <a:pPr lvl="1"/>
            <a:r>
              <a:rPr lang="en-US" dirty="0" smtClean="0"/>
              <a:t>(2) NCK2 instruments</a:t>
            </a:r>
          </a:p>
          <a:p>
            <a:pPr lvl="1"/>
            <a:r>
              <a:rPr lang="en-US" dirty="0" smtClean="0"/>
              <a:t>(13) NCK2-5G instruments</a:t>
            </a:r>
          </a:p>
          <a:p>
            <a:pPr lvl="1"/>
            <a:r>
              <a:rPr lang="en-US" dirty="0" smtClean="0"/>
              <a:t>(4) SVT1 / SNV1 instruments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37187" y="319816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37187" y="319816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660119"/>
              </p:ext>
            </p:extLst>
          </p:nvPr>
        </p:nvGraphicFramePr>
        <p:xfrm>
          <a:off x="1389187" y="40767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VOLD14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VOLD12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12.52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Std. Dev.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0.52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Relevance of a round robin IF the procedure is out of control?</a:t>
            </a:r>
          </a:p>
          <a:p>
            <a:r>
              <a:rPr lang="en-US" dirty="0" smtClean="0"/>
              <a:t>What is our duty as a Surveillance Panel if the procedure is “out of control”?</a:t>
            </a:r>
          </a:p>
          <a:p>
            <a:r>
              <a:rPr lang="en-US" dirty="0" smtClean="0"/>
              <a:t>What is the definition of “out of control”?</a:t>
            </a:r>
          </a:p>
          <a:p>
            <a:r>
              <a:rPr lang="en-US" dirty="0" smtClean="0">
                <a:hlinkClick r:id="rId2" action="ppaction://hlinkfile"/>
              </a:rPr>
              <a:t>Out of Control Document.pdf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LTMS program.pdf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51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Industry </a:t>
            </a:r>
            <a:r>
              <a:rPr lang="en-US" dirty="0" err="1" smtClean="0"/>
              <a:t>Z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 Charts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 = 0.2, 2013 - present)</a:t>
            </a:r>
            <a:endParaRPr lang="en-US" sz="27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6887" y="4926842"/>
            <a:ext cx="7910133" cy="1610436"/>
          </a:xfrm>
        </p:spPr>
        <p:txBody>
          <a:bodyPr/>
          <a:lstStyle/>
          <a:p>
            <a:r>
              <a:rPr lang="en-US" dirty="0" smtClean="0"/>
              <a:t>Severity EWMA:	</a:t>
            </a:r>
            <a:r>
              <a:rPr lang="en-US" dirty="0" err="1" smtClean="0"/>
              <a:t>Z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*Y</a:t>
            </a:r>
            <a:r>
              <a:rPr lang="en-US" baseline="-25000" dirty="0" smtClean="0"/>
              <a:t>i</a:t>
            </a:r>
            <a:r>
              <a:rPr lang="en-US" dirty="0" smtClean="0"/>
              <a:t> + (1 –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)*Z</a:t>
            </a:r>
            <a:r>
              <a:rPr lang="en-US" baseline="-25000" dirty="0" smtClean="0"/>
              <a:t>i-1</a:t>
            </a:r>
          </a:p>
          <a:p>
            <a:r>
              <a:rPr lang="en-US" dirty="0" smtClean="0"/>
              <a:t>Precision EWMA:	</a:t>
            </a:r>
            <a:r>
              <a:rPr lang="en-US" dirty="0" err="1" smtClean="0"/>
              <a:t>Q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*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 + (1 – </a:t>
            </a:r>
            <a:r>
              <a:rPr lang="en-US" dirty="0" smtClean="0">
                <a:sym typeface="Symbol"/>
              </a:rPr>
              <a:t></a:t>
            </a:r>
            <a:r>
              <a:rPr lang="en-US" dirty="0" smtClean="0"/>
              <a:t>)*Q</a:t>
            </a:r>
            <a:r>
              <a:rPr lang="en-US" baseline="-25000" dirty="0" smtClean="0"/>
              <a:t>i-1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Both charts have triggered alarms for the test.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32" r="7806" b="4133"/>
          <a:stretch>
            <a:fillRect/>
          </a:stretch>
        </p:blipFill>
        <p:spPr bwMode="auto">
          <a:xfrm>
            <a:off x="68239" y="1285425"/>
            <a:ext cx="4441094" cy="32918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532" r="6341" b="4133"/>
          <a:stretch>
            <a:fillRect/>
          </a:stretch>
        </p:blipFill>
        <p:spPr bwMode="auto">
          <a:xfrm>
            <a:off x="4562101" y="1285425"/>
            <a:ext cx="4513659" cy="32918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622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Next Steps Regarding Control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 data for review by broader group of industry statisticians</a:t>
            </a:r>
          </a:p>
          <a:p>
            <a:pPr lvl="1"/>
            <a:r>
              <a:rPr lang="en-US" dirty="0" smtClean="0"/>
              <a:t>Same people evaluating matrices for PC-11 and GF-6</a:t>
            </a:r>
          </a:p>
          <a:p>
            <a:r>
              <a:rPr lang="en-US" dirty="0" smtClean="0"/>
              <a:t>Reconvene surveillance panel to review their conclusions and recommendations (March/April timeframe)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Back to VOLD14:  Interim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Institute VOLD14 as a mandatory daily check oil for TMC labs</a:t>
            </a:r>
          </a:p>
          <a:p>
            <a:pPr lvl="1"/>
            <a:r>
              <a:rPr lang="en-US" dirty="0" smtClean="0"/>
              <a:t>Mean of 12.99, UCL of 14.2 and LCL of 11.8</a:t>
            </a:r>
          </a:p>
          <a:p>
            <a:r>
              <a:rPr lang="en-US" dirty="0" smtClean="0"/>
              <a:t>In parallel, evaluate control status of procedure</a:t>
            </a:r>
          </a:p>
          <a:p>
            <a:r>
              <a:rPr lang="en-US" dirty="0" smtClean="0"/>
              <a:t>If we conclude that the procedure is out of control, then re-run round robin(s) once procedure is deemed back in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90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Vote?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54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Other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4_Ashland_Logo_with_Tagline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2324100"/>
            <a:ext cx="833120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186113" y="6115050"/>
            <a:ext cx="2328862" cy="742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819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Roll call, membership changes?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Vote </a:t>
            </a:r>
            <a:r>
              <a:rPr lang="en-US" dirty="0"/>
              <a:t>on addition of the firmware revision level to the D5800 data dictionary (current version attached in multiple forms)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</a:t>
            </a:r>
            <a:r>
              <a:rPr lang="en-US" dirty="0"/>
              <a:t>of data from VOLD14 round </a:t>
            </a:r>
            <a:r>
              <a:rPr lang="en-US" dirty="0" smtClean="0"/>
              <a:t>robin</a:t>
            </a:r>
          </a:p>
          <a:p>
            <a:pPr marL="857250" lvl="1" indent="-514350">
              <a:buFont typeface="+mj-lt"/>
              <a:buAutoNum type="alphaLcPeriod"/>
            </a:pPr>
            <a:r>
              <a:rPr lang="en-US" dirty="0" smtClean="0"/>
              <a:t>First, some related considerations</a:t>
            </a:r>
          </a:p>
          <a:p>
            <a:pPr marL="857250" lvl="1" indent="-514350">
              <a:buFont typeface="+mj-lt"/>
              <a:buAutoNum type="alphaLcPeriod"/>
            </a:pPr>
            <a:r>
              <a:rPr lang="en-US" dirty="0" smtClean="0"/>
              <a:t>Discussion of next steps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</a:t>
            </a:r>
            <a:r>
              <a:rPr lang="en-US" dirty="0"/>
              <a:t>business?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Roll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59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D5800 data dictionary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4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From December ASTM Meeting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678654"/>
              </p:ext>
            </p:extLst>
          </p:nvPr>
        </p:nvGraphicFramePr>
        <p:xfrm>
          <a:off x="444500" y="1196975"/>
          <a:ext cx="8332788" cy="478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r:id="rId4" imgW="8333954" imgH="4785775" progId="Excel.Chart.8">
                  <p:embed/>
                </p:oleObj>
              </mc:Choice>
              <mc:Fallback>
                <p:oleObj r:id="rId4" imgW="8333954" imgH="4785775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1196975"/>
                        <a:ext cx="8332788" cy="478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loud Callout 1"/>
          <p:cNvSpPr>
            <a:spLocks noChangeArrowheads="1"/>
          </p:cNvSpPr>
          <p:nvPr/>
        </p:nvSpPr>
        <p:spPr bwMode="auto">
          <a:xfrm>
            <a:off x="4902200" y="1536700"/>
            <a:ext cx="3365500" cy="1968500"/>
          </a:xfrm>
          <a:prstGeom prst="cloudCallout">
            <a:avLst>
              <a:gd name="adj1" fmla="val -61208"/>
              <a:gd name="adj2" fmla="val 90241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pitchFamily="48" charset="-128"/>
              </a:defRPr>
            </a:lvl9pPr>
          </a:lstStyle>
          <a:p>
            <a:r>
              <a:rPr lang="en-US" altLang="en-US" dirty="0">
                <a:solidFill>
                  <a:schemeClr val="bg1"/>
                </a:solidFill>
              </a:rPr>
              <a:t>Roughly 1 out of 4 NCK2 5G runs is “OC”</a:t>
            </a:r>
          </a:p>
        </p:txBody>
      </p:sp>
    </p:spTree>
    <p:extLst>
      <p:ext uri="{BB962C8B-B14F-4D97-AF65-F5344CB8AC3E}">
        <p14:creationId xmlns:p14="http://schemas.microsoft.com/office/powerpoint/2010/main" val="59538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NCK2 5G Firmware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Manufacturer of NCK2 5G instrument has indicated that firmware update </a:t>
            </a:r>
            <a:r>
              <a:rPr lang="en-US" i="1" u="sng" dirty="0" smtClean="0"/>
              <a:t>might</a:t>
            </a:r>
            <a:r>
              <a:rPr lang="en-US" dirty="0" smtClean="0"/>
              <a:t> improve instrument variability</a:t>
            </a:r>
          </a:p>
          <a:p>
            <a:r>
              <a:rPr lang="en-US" dirty="0" smtClean="0"/>
              <a:t>Currently not a way to track firmware revision in TMC D5800 data</a:t>
            </a:r>
          </a:p>
          <a:p>
            <a:pPr lvl="1"/>
            <a:r>
              <a:rPr lang="en-US" dirty="0" smtClean="0"/>
              <a:t>Would be nice to know if firmware updates are improving variability</a:t>
            </a:r>
          </a:p>
        </p:txBody>
      </p:sp>
    </p:spTree>
    <p:extLst>
      <p:ext uri="{BB962C8B-B14F-4D97-AF65-F5344CB8AC3E}">
        <p14:creationId xmlns:p14="http://schemas.microsoft.com/office/powerpoint/2010/main" val="140281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263"/>
            <a:ext cx="8231188" cy="492443"/>
          </a:xfrm>
        </p:spPr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</a:t>
            </a:r>
            <a:r>
              <a:rPr lang="en-US" dirty="0"/>
              <a:t>the field “FIRMWARE” to the data dictionary for D5800</a:t>
            </a:r>
          </a:p>
          <a:p>
            <a:pPr lvl="1"/>
            <a:r>
              <a:rPr lang="en-US" dirty="0"/>
              <a:t>For NCK2-5G format is “Vx.x/y.y” (e.g. V2.5/2.0)</a:t>
            </a:r>
          </a:p>
          <a:p>
            <a:pPr lvl="1"/>
            <a:r>
              <a:rPr lang="en-US" dirty="0"/>
              <a:t>For NCK2 or for Method C, value is “N/A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699" y="3540124"/>
            <a:ext cx="4119035" cy="3089276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3060700" y="4800600"/>
            <a:ext cx="2476500" cy="50800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ヒラギノ角ゴ Pro W3" pitchFamily="-112" charset="-128"/>
              <a:cs typeface="ヒラギノ角ゴ Pro W3" pitchFamily="-112" charset="-128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4487334" y="3540124"/>
            <a:ext cx="2777066" cy="154463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3039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vote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11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98513" y="2819400"/>
            <a:ext cx="7772400" cy="615553"/>
          </a:xfrm>
        </p:spPr>
        <p:txBody>
          <a:bodyPr/>
          <a:lstStyle/>
          <a:p>
            <a:pPr algn="ctr"/>
            <a:r>
              <a:rPr lang="en-US" dirty="0" smtClean="0"/>
              <a:t>vold14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597943"/>
      </p:ext>
    </p:extLst>
  </p:cSld>
  <p:clrMapOvr>
    <a:masterClrMapping/>
  </p:clrMapOvr>
</p:sld>
</file>

<file path=ppt/theme/theme1.xml><?xml version="1.0" encoding="utf-8"?>
<a:theme xmlns:a="http://schemas.openxmlformats.org/drawingml/2006/main" name="ACM_Template">
  <a:themeElements>
    <a:clrScheme name="Blank Presentation 3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990000"/>
      </a:accent1>
      <a:accent2>
        <a:srgbClr val="CC6633"/>
      </a:accent2>
      <a:accent3>
        <a:srgbClr val="FFFFFF"/>
      </a:accent3>
      <a:accent4>
        <a:srgbClr val="000000"/>
      </a:accent4>
      <a:accent5>
        <a:srgbClr val="CAAAAA"/>
      </a:accent5>
      <a:accent6>
        <a:srgbClr val="B95C2D"/>
      </a:accent6>
      <a:hlink>
        <a:srgbClr val="FFCC66"/>
      </a:hlink>
      <a:folHlink>
        <a:srgbClr val="999966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ヒラギノ角ゴ Pro W3" pitchFamily="-112" charset="-128"/>
            <a:cs typeface="ヒラギノ角ゴ Pro W3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ヒラギノ角ゴ Pro W3" pitchFamily="-112" charset="-128"/>
            <a:cs typeface="ヒラギノ角ゴ Pro W3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C0C0C0"/>
        </a:dk1>
        <a:lt1>
          <a:srgbClr val="FFFFFF"/>
        </a:lt1>
        <a:dk2>
          <a:srgbClr val="FFFFFF"/>
        </a:dk2>
        <a:lt2>
          <a:srgbClr val="808080"/>
        </a:lt2>
        <a:accent1>
          <a:srgbClr val="990000"/>
        </a:accent1>
        <a:accent2>
          <a:srgbClr val="CC6633"/>
        </a:accent2>
        <a:accent3>
          <a:srgbClr val="FFFFFF"/>
        </a:accent3>
        <a:accent4>
          <a:srgbClr val="A4A4A4"/>
        </a:accent4>
        <a:accent5>
          <a:srgbClr val="CAAAAA"/>
        </a:accent5>
        <a:accent6>
          <a:srgbClr val="B95C2D"/>
        </a:accent6>
        <a:hlink>
          <a:srgbClr val="FFCC66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C0C0C0"/>
        </a:dk1>
        <a:lt1>
          <a:srgbClr val="FFFFFF"/>
        </a:lt1>
        <a:dk2>
          <a:srgbClr val="FFFFFF"/>
        </a:dk2>
        <a:lt2>
          <a:srgbClr val="808080"/>
        </a:lt2>
        <a:accent1>
          <a:srgbClr val="990000"/>
        </a:accent1>
        <a:accent2>
          <a:srgbClr val="CC6633"/>
        </a:accent2>
        <a:accent3>
          <a:srgbClr val="FFFFFF"/>
        </a:accent3>
        <a:accent4>
          <a:srgbClr val="A4A4A4"/>
        </a:accent4>
        <a:accent5>
          <a:srgbClr val="CAAAAA"/>
        </a:accent5>
        <a:accent6>
          <a:srgbClr val="B95C2D"/>
        </a:accent6>
        <a:hlink>
          <a:srgbClr val="FFCC66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990000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CAAAAA"/>
        </a:accent5>
        <a:accent6>
          <a:srgbClr val="B95C2D"/>
        </a:accent6>
        <a:hlink>
          <a:srgbClr val="FFCC66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hland template">
  <a:themeElements>
    <a:clrScheme name="">
      <a:dk1>
        <a:srgbClr val="676767"/>
      </a:dk1>
      <a:lt1>
        <a:srgbClr val="FFFFFF"/>
      </a:lt1>
      <a:dk2>
        <a:srgbClr val="FFFFFF"/>
      </a:dk2>
      <a:lt2>
        <a:srgbClr val="808080"/>
      </a:lt2>
      <a:accent1>
        <a:srgbClr val="990000"/>
      </a:accent1>
      <a:accent2>
        <a:srgbClr val="CC6633"/>
      </a:accent2>
      <a:accent3>
        <a:srgbClr val="FFFFFF"/>
      </a:accent3>
      <a:accent4>
        <a:srgbClr val="575757"/>
      </a:accent4>
      <a:accent5>
        <a:srgbClr val="CAAAAA"/>
      </a:accent5>
      <a:accent6>
        <a:srgbClr val="B95C2D"/>
      </a:accent6>
      <a:hlink>
        <a:srgbClr val="FFCC66"/>
      </a:hlink>
      <a:folHlink>
        <a:srgbClr val="999966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 Narrow" pitchFamily="34" charset="0"/>
            <a:ea typeface="ヒラギノ角ゴ Pro W3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 Narrow" pitchFamily="34" charset="0"/>
            <a:ea typeface="ヒラギノ角ゴ Pro W3" pitchFamily="4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C0C0C0"/>
        </a:dk1>
        <a:lt1>
          <a:srgbClr val="FFFFFF"/>
        </a:lt1>
        <a:dk2>
          <a:srgbClr val="FFFFFF"/>
        </a:dk2>
        <a:lt2>
          <a:srgbClr val="808080"/>
        </a:lt2>
        <a:accent1>
          <a:srgbClr val="990000"/>
        </a:accent1>
        <a:accent2>
          <a:srgbClr val="CC6633"/>
        </a:accent2>
        <a:accent3>
          <a:srgbClr val="FFFFFF"/>
        </a:accent3>
        <a:accent4>
          <a:srgbClr val="A4A4A4"/>
        </a:accent4>
        <a:accent5>
          <a:srgbClr val="CAAAAA"/>
        </a:accent5>
        <a:accent6>
          <a:srgbClr val="B95C2D"/>
        </a:accent6>
        <a:hlink>
          <a:srgbClr val="FFCC66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ank Presentation 2">
    <a:dk1>
      <a:srgbClr val="C0C0C0"/>
    </a:dk1>
    <a:lt1>
      <a:srgbClr val="FFFFFF"/>
    </a:lt1>
    <a:dk2>
      <a:srgbClr val="FFFFFF"/>
    </a:dk2>
    <a:lt2>
      <a:srgbClr val="808080"/>
    </a:lt2>
    <a:accent1>
      <a:srgbClr val="990000"/>
    </a:accent1>
    <a:accent2>
      <a:srgbClr val="CC6633"/>
    </a:accent2>
    <a:accent3>
      <a:srgbClr val="FFFFFF"/>
    </a:accent3>
    <a:accent4>
      <a:srgbClr val="A4A4A4"/>
    </a:accent4>
    <a:accent5>
      <a:srgbClr val="CAAAAA"/>
    </a:accent5>
    <a:accent6>
      <a:srgbClr val="B95C2D"/>
    </a:accent6>
    <a:hlink>
      <a:srgbClr val="FFCC66"/>
    </a:hlink>
    <a:folHlink>
      <a:srgbClr val="9999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ACM_Template</Template>
  <TotalTime>194</TotalTime>
  <Words>358</Words>
  <Application>Microsoft Office PowerPoint</Application>
  <PresentationFormat>On-screen Show (4:3)</PresentationFormat>
  <Paragraphs>62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ACM_Template</vt:lpstr>
      <vt:lpstr>Ashland template</vt:lpstr>
      <vt:lpstr>Microsoft Excel Chart</vt:lpstr>
      <vt:lpstr>D02.B.07 Engine Oil Volatility SP</vt:lpstr>
      <vt:lpstr>Agenda</vt:lpstr>
      <vt:lpstr>Roll call</vt:lpstr>
      <vt:lpstr>D5800 data dictionary</vt:lpstr>
      <vt:lpstr>From December ASTM Meeting</vt:lpstr>
      <vt:lpstr>NCK2 5G Firmware</vt:lpstr>
      <vt:lpstr>Proposal</vt:lpstr>
      <vt:lpstr>vote</vt:lpstr>
      <vt:lpstr>vold14</vt:lpstr>
      <vt:lpstr>VOLD14 Round Robin Statistics </vt:lpstr>
      <vt:lpstr>Questions</vt:lpstr>
      <vt:lpstr>Industry Zi and Qi Charts ( = 0.2, 2013 - present)</vt:lpstr>
      <vt:lpstr>Next Steps Regarding Control Question</vt:lpstr>
      <vt:lpstr>Back to VOLD14:  Interim Proposal</vt:lpstr>
      <vt:lpstr>Vote?</vt:lpstr>
      <vt:lpstr>Other business</vt:lpstr>
      <vt:lpstr>PowerPoint Presentation</vt:lpstr>
    </vt:vector>
  </TitlesOfParts>
  <Company>Ashland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D02.B.07 Engine Oil Volatility SP</dc:title>
  <dc:creator>Joshua Frederick</dc:creator>
  <cp:lastModifiedBy>Joshua Frederick</cp:lastModifiedBy>
  <cp:revision>9</cp:revision>
  <cp:lastPrinted>2008-09-10T17:41:29Z</cp:lastPrinted>
  <dcterms:created xsi:type="dcterms:W3CDTF">2015-02-19T12:59:09Z</dcterms:created>
  <dcterms:modified xsi:type="dcterms:W3CDTF">2015-02-27T14:43:31Z</dcterms:modified>
</cp:coreProperties>
</file>