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tmp" ContentType="image/p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6" r:id="rId6"/>
    <p:sldId id="265" r:id="rId7"/>
    <p:sldId id="267" r:id="rId8"/>
    <p:sldId id="264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22" autoAdjust="0"/>
    <p:restoredTop sz="93950" autoAdjust="0"/>
  </p:normalViewPr>
  <p:slideViewPr>
    <p:cSldViewPr snapToGrid="0">
      <p:cViewPr varScale="1">
        <p:scale>
          <a:sx n="104" d="100"/>
          <a:sy n="104" d="100"/>
        </p:scale>
        <p:origin x="6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33580-E380-D7E6-933C-E2C0FACE83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227347-EFF0-34E2-EC0C-310D6D6E1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2F0F2-FF39-C5C4-5855-ABC56F0D9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0411-0F43-43BE-9954-D77A746717B2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2D527-B5F6-62D5-1ECD-D18919BA2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6EF4A-9FBE-AE0C-1CCA-C7B67EF8F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3E02-8EC0-4D4C-BD87-39F19CAD6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11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361CF-DB32-5F03-6ECC-82FE0394C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97174E-58BB-673B-B636-BF18ED4F3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CE611-5EDD-3ABD-8263-73DE3BA0F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0411-0F43-43BE-9954-D77A746717B2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30E85B-A1E9-20AF-2FDF-62C80E54C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5B892-FFE0-F0EE-90A8-C8A3EE237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3E02-8EC0-4D4C-BD87-39F19CAD6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47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15085F-F0B6-C6D5-D8D3-415F95435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302E1E-B8B0-D119-4801-6BF9A78A6E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B201C-E416-334B-3E62-827B7D291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0411-0F43-43BE-9954-D77A746717B2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9EEAB-E2D1-CF33-CAE2-387288500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3A8C9-40F7-D63F-D3A8-C1BDE8044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3E02-8EC0-4D4C-BD87-39F19CAD6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16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76F46-7B70-BEF8-D7FA-46CB48366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29ED6-E026-BB6D-459C-4BAF119F6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D215F-E7D6-7E73-5819-9439AA749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0411-0F43-43BE-9954-D77A746717B2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3206B-6377-B978-A568-CFE3F4618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8558C-C882-77AB-D395-55522CAA4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3E02-8EC0-4D4C-BD87-39F19CAD6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41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60772-3F69-AF16-F698-BA62F4691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121AB-F396-74B2-A340-CA6C62135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CD0A4-9E7F-243B-6554-B6A5AAEF7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0411-0F43-43BE-9954-D77A746717B2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17258-0FAA-F7F9-9B4D-C07C41497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D2E17-8D27-5373-2D31-606136EA6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3E02-8EC0-4D4C-BD87-39F19CAD6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52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C8E11-AD82-CF72-B0D4-4B0DD562C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295DD-A8F1-449C-F961-3F261DDB57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C7FE43-3535-0442-DD9F-C65E86B01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DC23CF-4F67-6BDC-DB68-93EF9F290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0411-0F43-43BE-9954-D77A746717B2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E90979-D2F1-03C8-F7FD-C0A327555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792FD3-E425-7C13-5823-915599ABE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3E02-8EC0-4D4C-BD87-39F19CAD6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85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0AC9E-9204-BDAA-D49C-185F89C09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D2A576-A93D-4DD9-CAE0-E70FF6ACF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7113E0-114D-958E-1CF5-C733110B4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746A37-34A7-9326-A9F0-98D5A79195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B3515B-DE9E-061E-6877-22BD23FC17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838F68-78DA-8A67-1597-F667E2C17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0411-0F43-43BE-9954-D77A746717B2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A51436-CC79-251B-8D56-E153F5631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67125A-7030-F04A-87C4-D11088AA6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3E02-8EC0-4D4C-BD87-39F19CAD6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281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93EA9-E4D6-6F12-DD88-FADB87C72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352E9C-206B-BC9C-86C1-A6CBF31A8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0411-0F43-43BE-9954-D77A746717B2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815268-C040-43FC-6F5D-2068890F7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1C5153-F31D-F7D7-152C-84CCBF934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3E02-8EC0-4D4C-BD87-39F19CAD6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83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3B847C-8245-5DAB-9CB9-56289D6C5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0411-0F43-43BE-9954-D77A746717B2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0FF2E0-A988-5428-E47C-1D262E06B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B274B9-9BAD-B5A2-668E-A95E3B0E2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3E02-8EC0-4D4C-BD87-39F19CAD6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69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27E35-4399-CD8C-6016-96CFAD9B9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F822-93FC-0EF8-73E8-D4AD1AB45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99EDC8-A21F-75EA-6A90-CB6F0C09B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60496-FEDA-75FC-4C02-6FA692B5A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0411-0F43-43BE-9954-D77A746717B2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AC9A9D-1E99-5347-5A06-2397D5A48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2BB079-CB7F-813C-2AFF-481DEBFD5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3E02-8EC0-4D4C-BD87-39F19CAD6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97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24393-F021-2A33-202A-634DDD01B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0E13FD-92D1-587C-A1B1-EA8E28B4CB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0781A4-57BC-1E1B-D37E-55E3466F0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2C05C9-5BEC-3EF9-2319-6BF1D060F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0411-0F43-43BE-9954-D77A746717B2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6092F4-EAD3-B74D-8B01-FAF7BE7DD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0E208A-C77E-23A3-EBF5-7F1C931B8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3E02-8EC0-4D4C-BD87-39F19CAD6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376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361F94-7152-73AF-27F6-3DEC8AF82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862680-23AA-0750-4A27-96BF47E4E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867BE-EB64-94DB-B695-AFCA99B39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10411-0F43-43BE-9954-D77A746717B2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6410D-6810-861F-9B6D-85FDCCF5EF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42CAB9-021A-753C-AAC2-5D4EEE518E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A3E02-8EC0-4D4C-BD87-39F19CAD6A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B5CB6D-9F94-DBA4-D90B-EAF1B74AAD0B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6705600"/>
            <a:ext cx="13017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Classified as Confidential</a:t>
            </a:r>
          </a:p>
        </p:txBody>
      </p:sp>
    </p:spTree>
    <p:extLst>
      <p:ext uri="{BB962C8B-B14F-4D97-AF65-F5344CB8AC3E}">
        <p14:creationId xmlns:p14="http://schemas.microsoft.com/office/powerpoint/2010/main" val="751049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4492C-7D25-38B0-8AB8-8D079F51A6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GF-7 LDEOC Data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C67CE8-89A5-2E3D-DA4F-497CF16EBB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15, 2024</a:t>
            </a:r>
          </a:p>
          <a:p>
            <a:r>
              <a:rPr lang="en-US" dirty="0"/>
              <a:t>By: Todd Dvorak &amp; Travis Kostan</a:t>
            </a:r>
          </a:p>
        </p:txBody>
      </p:sp>
    </p:spTree>
    <p:extLst>
      <p:ext uri="{BB962C8B-B14F-4D97-AF65-F5344CB8AC3E}">
        <p14:creationId xmlns:p14="http://schemas.microsoft.com/office/powerpoint/2010/main" val="4231502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8DB14-C3BE-D21E-D480-C3190905C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Effects Model Variance Components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CC4D141-A255-9F9E-C5C2-FDB2B4E80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974393"/>
              </p:ext>
            </p:extLst>
          </p:nvPr>
        </p:nvGraphicFramePr>
        <p:xfrm>
          <a:off x="745064" y="2183305"/>
          <a:ext cx="10701871" cy="2491390"/>
        </p:xfrm>
        <a:graphic>
          <a:graphicData uri="http://schemas.openxmlformats.org/drawingml/2006/table">
            <a:tbl>
              <a:tblPr/>
              <a:tblGrid>
                <a:gridCol w="430948">
                  <a:extLst>
                    <a:ext uri="{9D8B030D-6E8A-4147-A177-3AD203B41FA5}">
                      <a16:colId xmlns:a16="http://schemas.microsoft.com/office/drawing/2014/main" val="3155093651"/>
                    </a:ext>
                  </a:extLst>
                </a:gridCol>
                <a:gridCol w="475838">
                  <a:extLst>
                    <a:ext uri="{9D8B030D-6E8A-4147-A177-3AD203B41FA5}">
                      <a16:colId xmlns:a16="http://schemas.microsoft.com/office/drawing/2014/main" val="762246509"/>
                    </a:ext>
                  </a:extLst>
                </a:gridCol>
                <a:gridCol w="583574">
                  <a:extLst>
                    <a:ext uri="{9D8B030D-6E8A-4147-A177-3AD203B41FA5}">
                      <a16:colId xmlns:a16="http://schemas.microsoft.com/office/drawing/2014/main" val="2052517168"/>
                    </a:ext>
                  </a:extLst>
                </a:gridCol>
                <a:gridCol w="478083">
                  <a:extLst>
                    <a:ext uri="{9D8B030D-6E8A-4147-A177-3AD203B41FA5}">
                      <a16:colId xmlns:a16="http://schemas.microsoft.com/office/drawing/2014/main" val="2099346917"/>
                    </a:ext>
                  </a:extLst>
                </a:gridCol>
                <a:gridCol w="430948">
                  <a:extLst>
                    <a:ext uri="{9D8B030D-6E8A-4147-A177-3AD203B41FA5}">
                      <a16:colId xmlns:a16="http://schemas.microsoft.com/office/drawing/2014/main" val="2939615890"/>
                    </a:ext>
                  </a:extLst>
                </a:gridCol>
                <a:gridCol w="430948">
                  <a:extLst>
                    <a:ext uri="{9D8B030D-6E8A-4147-A177-3AD203B41FA5}">
                      <a16:colId xmlns:a16="http://schemas.microsoft.com/office/drawing/2014/main" val="1348976140"/>
                    </a:ext>
                  </a:extLst>
                </a:gridCol>
                <a:gridCol w="430948">
                  <a:extLst>
                    <a:ext uri="{9D8B030D-6E8A-4147-A177-3AD203B41FA5}">
                      <a16:colId xmlns:a16="http://schemas.microsoft.com/office/drawing/2014/main" val="3332079588"/>
                    </a:ext>
                  </a:extLst>
                </a:gridCol>
                <a:gridCol w="430948">
                  <a:extLst>
                    <a:ext uri="{9D8B030D-6E8A-4147-A177-3AD203B41FA5}">
                      <a16:colId xmlns:a16="http://schemas.microsoft.com/office/drawing/2014/main" val="743651050"/>
                    </a:ext>
                  </a:extLst>
                </a:gridCol>
                <a:gridCol w="505017">
                  <a:extLst>
                    <a:ext uri="{9D8B030D-6E8A-4147-A177-3AD203B41FA5}">
                      <a16:colId xmlns:a16="http://schemas.microsoft.com/office/drawing/2014/main" val="1605803695"/>
                    </a:ext>
                  </a:extLst>
                </a:gridCol>
                <a:gridCol w="619487">
                  <a:extLst>
                    <a:ext uri="{9D8B030D-6E8A-4147-A177-3AD203B41FA5}">
                      <a16:colId xmlns:a16="http://schemas.microsoft.com/office/drawing/2014/main" val="2808085582"/>
                    </a:ext>
                  </a:extLst>
                </a:gridCol>
                <a:gridCol w="430948">
                  <a:extLst>
                    <a:ext uri="{9D8B030D-6E8A-4147-A177-3AD203B41FA5}">
                      <a16:colId xmlns:a16="http://schemas.microsoft.com/office/drawing/2014/main" val="2297665181"/>
                    </a:ext>
                  </a:extLst>
                </a:gridCol>
                <a:gridCol w="430948">
                  <a:extLst>
                    <a:ext uri="{9D8B030D-6E8A-4147-A177-3AD203B41FA5}">
                      <a16:colId xmlns:a16="http://schemas.microsoft.com/office/drawing/2014/main" val="1775999808"/>
                    </a:ext>
                  </a:extLst>
                </a:gridCol>
                <a:gridCol w="430948">
                  <a:extLst>
                    <a:ext uri="{9D8B030D-6E8A-4147-A177-3AD203B41FA5}">
                      <a16:colId xmlns:a16="http://schemas.microsoft.com/office/drawing/2014/main" val="386877850"/>
                    </a:ext>
                  </a:extLst>
                </a:gridCol>
                <a:gridCol w="430948">
                  <a:extLst>
                    <a:ext uri="{9D8B030D-6E8A-4147-A177-3AD203B41FA5}">
                      <a16:colId xmlns:a16="http://schemas.microsoft.com/office/drawing/2014/main" val="2554287981"/>
                    </a:ext>
                  </a:extLst>
                </a:gridCol>
                <a:gridCol w="430948">
                  <a:extLst>
                    <a:ext uri="{9D8B030D-6E8A-4147-A177-3AD203B41FA5}">
                      <a16:colId xmlns:a16="http://schemas.microsoft.com/office/drawing/2014/main" val="254458446"/>
                    </a:ext>
                  </a:extLst>
                </a:gridCol>
                <a:gridCol w="430948">
                  <a:extLst>
                    <a:ext uri="{9D8B030D-6E8A-4147-A177-3AD203B41FA5}">
                      <a16:colId xmlns:a16="http://schemas.microsoft.com/office/drawing/2014/main" val="2334558269"/>
                    </a:ext>
                  </a:extLst>
                </a:gridCol>
                <a:gridCol w="558885">
                  <a:extLst>
                    <a:ext uri="{9D8B030D-6E8A-4147-A177-3AD203B41FA5}">
                      <a16:colId xmlns:a16="http://schemas.microsoft.com/office/drawing/2014/main" val="1484857253"/>
                    </a:ext>
                  </a:extLst>
                </a:gridCol>
                <a:gridCol w="585819">
                  <a:extLst>
                    <a:ext uri="{9D8B030D-6E8A-4147-A177-3AD203B41FA5}">
                      <a16:colId xmlns:a16="http://schemas.microsoft.com/office/drawing/2014/main" val="837165358"/>
                    </a:ext>
                  </a:extLst>
                </a:gridCol>
                <a:gridCol w="430948">
                  <a:extLst>
                    <a:ext uri="{9D8B030D-6E8A-4147-A177-3AD203B41FA5}">
                      <a16:colId xmlns:a16="http://schemas.microsoft.com/office/drawing/2014/main" val="3259260693"/>
                    </a:ext>
                  </a:extLst>
                </a:gridCol>
                <a:gridCol w="430948">
                  <a:extLst>
                    <a:ext uri="{9D8B030D-6E8A-4147-A177-3AD203B41FA5}">
                      <a16:colId xmlns:a16="http://schemas.microsoft.com/office/drawing/2014/main" val="2921828932"/>
                    </a:ext>
                  </a:extLst>
                </a:gridCol>
                <a:gridCol w="430948">
                  <a:extLst>
                    <a:ext uri="{9D8B030D-6E8A-4147-A177-3AD203B41FA5}">
                      <a16:colId xmlns:a16="http://schemas.microsoft.com/office/drawing/2014/main" val="3221318928"/>
                    </a:ext>
                  </a:extLst>
                </a:gridCol>
                <a:gridCol w="430948">
                  <a:extLst>
                    <a:ext uri="{9D8B030D-6E8A-4147-A177-3AD203B41FA5}">
                      <a16:colId xmlns:a16="http://schemas.microsoft.com/office/drawing/2014/main" val="2046176207"/>
                    </a:ext>
                  </a:extLst>
                </a:gridCol>
                <a:gridCol w="430948">
                  <a:extLst>
                    <a:ext uri="{9D8B030D-6E8A-4147-A177-3AD203B41FA5}">
                      <a16:colId xmlns:a16="http://schemas.microsoft.com/office/drawing/2014/main" val="1993847006"/>
                    </a:ext>
                  </a:extLst>
                </a:gridCol>
              </a:tblGrid>
              <a:tr h="35625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Elastomer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Random Effect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Ratio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Component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Pct of Total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Std. Dev.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Elastomer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Random Effect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Ratio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Component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Pct of Total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Std. Dev.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Elastomer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Random Effect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Ratio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Component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Pct of Total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Std. Dev.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5041817"/>
                  </a:ext>
                </a:extLst>
              </a:tr>
              <a:tr h="1324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6.3162468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1.049022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82.696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2.681413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1.276305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71.516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0.98529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7.63043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555640"/>
                  </a:ext>
                </a:extLst>
              </a:tr>
              <a:tr h="1324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Bath[LAB]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0.3216431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0.05342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4.211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Bath[LAB]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0.067976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0.032355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Bath[LAB]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-0.16289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-1.26145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085463"/>
                  </a:ext>
                </a:extLst>
              </a:tr>
              <a:tr h="1324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Residual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0.166083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Residual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0.475982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26.671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Residual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7.74435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50.37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4256388"/>
                  </a:ext>
                </a:extLst>
              </a:tr>
              <a:tr h="1324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1.268525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1.126288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1.784643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1.335905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15.37478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3.921069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363380"/>
                  </a:ext>
                </a:extLst>
              </a:tr>
              <a:tr h="1324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7.5909982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0.130296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25.873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2.958975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1.843418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67.699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2.099464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9.60308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67.736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337817"/>
                  </a:ext>
                </a:extLst>
              </a:tr>
              <a:tr h="1324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Bath[LAB]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20.748687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0.356143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70.719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Bath[LAB]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0.411813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0.256556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Bath[LAB]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-0.28007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-1.28108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515974"/>
                  </a:ext>
                </a:extLst>
              </a:tr>
              <a:tr h="1324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Residual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0.017165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3.408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Residual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0.622992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22.879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Residual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4.574063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32.264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296287"/>
                  </a:ext>
                </a:extLst>
              </a:tr>
              <a:tr h="1324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0.503604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0.70965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2.722966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1.650141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ACM2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14.17714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3.765255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568911"/>
                  </a:ext>
                </a:extLst>
              </a:tr>
              <a:tr h="1324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9.2524918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1.225135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86.903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28.97172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5.995034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95.671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6.03403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31.00519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85.783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6368301"/>
                  </a:ext>
                </a:extLst>
              </a:tr>
              <a:tr h="1324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Bath[LAB]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0.3944826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0.052234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3.705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Bath[LAB]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0.311093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0.064374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1.027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Bath[LAB]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-0.07533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-0.38706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5562106"/>
                  </a:ext>
                </a:extLst>
              </a:tr>
              <a:tr h="1324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Residual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0.132411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Residual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0.206927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Residual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5.138388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14.217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306981"/>
                  </a:ext>
                </a:extLst>
              </a:tr>
              <a:tr h="1324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1.40978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1.187342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6.266335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2.503265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36.14358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6.011953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1677560"/>
                  </a:ext>
                </a:extLst>
              </a:tr>
              <a:tr h="1324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FKM3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-0.078967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-0.00283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FKM3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4.302002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0.47919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61.489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FKM3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44.34338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131.5751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97.677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6325650"/>
                  </a:ext>
                </a:extLst>
              </a:tr>
              <a:tr h="1324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FKM3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Bath[LAB]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4.8005533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0.171867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82.76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FKM3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Bath[LAB]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1.694386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0.188734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24.218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FKM3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Bath[LAB]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0.054726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0.162381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0.121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0366697"/>
                  </a:ext>
                </a:extLst>
              </a:tr>
              <a:tr h="1324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FKM3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Residual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0.035801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17.24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FKM3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Residual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0.111388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14.293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FKM3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Residual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2.967186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1322969"/>
                  </a:ext>
                </a:extLst>
              </a:tr>
              <a:tr h="13243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FKM3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0.207668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0.455706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FKM3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0.779312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0.882786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TSFNL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FKM3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134.7046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11.60623</a:t>
                      </a:r>
                    </a:p>
                  </a:txBody>
                  <a:tcPr marL="6622" marR="6622" marT="66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04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72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B4B65-C5B3-340E-34CD-500C8CE35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D7502-4DF7-101C-2860-D19874EA1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Recommend targets for each parameter are shown below: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F28FFC-416C-AA0E-B438-2DE3CE3FC9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8486" y="2601533"/>
            <a:ext cx="52959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877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0DB1C-C2B2-6565-8715-67AB80212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VOLFNL Parameter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63AA9-10A9-4485-7C50-3B12FD8CC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5085"/>
            <a:ext cx="113538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Data Highlights:</a:t>
            </a:r>
          </a:p>
          <a:p>
            <a:pPr lvl="1"/>
            <a:r>
              <a:rPr lang="en-US" sz="1800" dirty="0"/>
              <a:t>Six labs (A, B, E1, G, I, V) with 2 baths ran 5 tests - with elastomers: ACM2, AEM2, AEM3, and FKM3 </a:t>
            </a:r>
            <a:r>
              <a:rPr lang="en-US" sz="1800" i="1" dirty="0"/>
              <a:t>(n = 120)</a:t>
            </a:r>
          </a:p>
          <a:p>
            <a:pPr lvl="1"/>
            <a:r>
              <a:rPr lang="en-US" sz="1800" i="1" dirty="0"/>
              <a:t>For elastomer AEM3, Lab I - bath 2 data appears to exhibit a higher variability </a:t>
            </a:r>
          </a:p>
          <a:p>
            <a:pPr lvl="2"/>
            <a:r>
              <a:rPr lang="en-US" sz="1400" i="1" dirty="0"/>
              <a:t>Data will be omitted from analysis dataset</a:t>
            </a:r>
          </a:p>
          <a:p>
            <a:pPr lvl="1"/>
            <a:r>
              <a:rPr lang="en-US" sz="1800" dirty="0"/>
              <a:t>Plot of data shown below:</a:t>
            </a:r>
          </a:p>
          <a:p>
            <a:pPr lvl="2"/>
            <a:endParaRPr lang="en-US" sz="1600" dirty="0"/>
          </a:p>
          <a:p>
            <a:pPr lvl="1"/>
            <a:endParaRPr lang="en-US" sz="1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D421C9-E3F0-3B10-F4B4-B1A125AA3F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7090" y="2753960"/>
            <a:ext cx="7625996" cy="403681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F5839F92-A2F2-B725-F87E-395B2F51C54B}"/>
              </a:ext>
            </a:extLst>
          </p:cNvPr>
          <p:cNvSpPr/>
          <p:nvPr/>
        </p:nvSpPr>
        <p:spPr>
          <a:xfrm>
            <a:off x="6690051" y="5663684"/>
            <a:ext cx="223934" cy="3079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A329BE2-8DFA-679B-F7E7-C74E61578C3F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6391469" y="5299788"/>
            <a:ext cx="331376" cy="40898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5007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0DB1C-C2B2-6565-8715-67AB80212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65"/>
            <a:ext cx="10515600" cy="1325563"/>
          </a:xfrm>
        </p:spPr>
        <p:txBody>
          <a:bodyPr/>
          <a:lstStyle/>
          <a:p>
            <a:r>
              <a:rPr lang="en-US" dirty="0"/>
              <a:t>VOLFNL Parameter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63AA9-10A9-4485-7C50-3B12FD8CC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339"/>
            <a:ext cx="9896475" cy="4351338"/>
          </a:xfrm>
        </p:spPr>
        <p:txBody>
          <a:bodyPr>
            <a:normAutofit/>
          </a:bodyPr>
          <a:lstStyle/>
          <a:p>
            <a:r>
              <a:rPr lang="en-US" sz="2400" dirty="0"/>
              <a:t>VOLFNL parameter analyzed with elastomer, lab, and bath nested within lab</a:t>
            </a:r>
          </a:p>
          <a:p>
            <a:r>
              <a:rPr lang="en-US" sz="2400" dirty="0"/>
              <a:t>Results:</a:t>
            </a:r>
          </a:p>
          <a:p>
            <a:pPr lvl="1"/>
            <a:r>
              <a:rPr lang="en-US" sz="2000" dirty="0"/>
              <a:t>Significant differences between Labs and elastomers</a:t>
            </a:r>
          </a:p>
          <a:p>
            <a:pPr lvl="1"/>
            <a:r>
              <a:rPr lang="en-US" sz="2000" dirty="0"/>
              <a:t>For Lab I, significant difference between baths within a lab</a:t>
            </a:r>
          </a:p>
          <a:p>
            <a:pPr lvl="1"/>
            <a:r>
              <a:rPr lang="en-US" sz="2000" dirty="0"/>
              <a:t>Elastomer targets and analysis summary are shown below:</a:t>
            </a:r>
          </a:p>
          <a:p>
            <a:pPr lvl="1"/>
            <a:endParaRPr lang="en-US" sz="2000" dirty="0"/>
          </a:p>
        </p:txBody>
      </p:sp>
      <p:pic>
        <p:nvPicPr>
          <p:cNvPr id="14" name="Picture 13" descr="A screenshot of a computer&#10;&#10;Description automatically generated">
            <a:extLst>
              <a:ext uri="{FF2B5EF4-FFF2-40B4-BE49-F238E27FC236}">
                <a16:creationId xmlns:a16="http://schemas.microsoft.com/office/drawing/2014/main" id="{8E307610-1F88-D2A0-3F39-F098550BEA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405" y="3145961"/>
            <a:ext cx="5769390" cy="361455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44F23E7-DDCF-A6CC-254D-0372A72617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9741" y="3145961"/>
            <a:ext cx="3152775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800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B16F1CB-3F3D-84C7-37D9-8827B1BC75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7412" y="2747208"/>
            <a:ext cx="7666689" cy="403681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90DB1C-C2B2-6565-8715-67AB80212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HARFNL Parameter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63AA9-10A9-4485-7C50-3B12FD8CC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5085"/>
            <a:ext cx="113538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Data Highlights:</a:t>
            </a:r>
          </a:p>
          <a:p>
            <a:pPr lvl="1"/>
            <a:r>
              <a:rPr lang="en-US" sz="1800" dirty="0"/>
              <a:t>Six labs (A, B, E1, G, I, V) with 2 baths ran 5 tests - with elastomers: ACM2, AEM2, AEM3, and FKM3 </a:t>
            </a:r>
            <a:r>
              <a:rPr lang="en-US" sz="1800" i="1" dirty="0"/>
              <a:t>(n = 120)</a:t>
            </a:r>
          </a:p>
          <a:p>
            <a:pPr lvl="1"/>
            <a:r>
              <a:rPr lang="en-US" sz="1800" i="1" dirty="0"/>
              <a:t>For elastomers AEM3 &amp; FKM3, Lab I - bath 2 data appears to exhibit a higher variability</a:t>
            </a:r>
          </a:p>
          <a:p>
            <a:pPr lvl="2"/>
            <a:r>
              <a:rPr lang="en-US" sz="1000" i="1" dirty="0"/>
              <a:t>Data will be omitted from analysis dataset</a:t>
            </a:r>
          </a:p>
          <a:p>
            <a:pPr lvl="1"/>
            <a:r>
              <a:rPr lang="en-US" sz="1800" dirty="0"/>
              <a:t>Plot of data shown below:</a:t>
            </a:r>
          </a:p>
          <a:p>
            <a:pPr lvl="2"/>
            <a:endParaRPr lang="en-US" sz="1600" dirty="0"/>
          </a:p>
          <a:p>
            <a:pPr lvl="1"/>
            <a:endParaRPr lang="en-US" sz="18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5839F92-A2F2-B725-F87E-395B2F51C54B}"/>
              </a:ext>
            </a:extLst>
          </p:cNvPr>
          <p:cNvSpPr/>
          <p:nvPr/>
        </p:nvSpPr>
        <p:spPr>
          <a:xfrm>
            <a:off x="6718042" y="3153747"/>
            <a:ext cx="186611" cy="5831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A329BE2-8DFA-679B-F7E7-C74E61578C3F}"/>
              </a:ext>
            </a:extLst>
          </p:cNvPr>
          <p:cNvCxnSpPr>
            <a:cxnSpLocks/>
          </p:cNvCxnSpPr>
          <p:nvPr/>
        </p:nvCxnSpPr>
        <p:spPr>
          <a:xfrm>
            <a:off x="6352144" y="3252622"/>
            <a:ext cx="325911" cy="1740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E063086A-BB23-0429-7074-FFADAE3BC092}"/>
              </a:ext>
            </a:extLst>
          </p:cNvPr>
          <p:cNvSpPr/>
          <p:nvPr/>
        </p:nvSpPr>
        <p:spPr>
          <a:xfrm>
            <a:off x="8434199" y="4359695"/>
            <a:ext cx="186611" cy="5831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5FBF175-D625-AE40-2AC6-7933C1465677}"/>
              </a:ext>
            </a:extLst>
          </p:cNvPr>
          <p:cNvCxnSpPr>
            <a:cxnSpLocks/>
          </p:cNvCxnSpPr>
          <p:nvPr/>
        </p:nvCxnSpPr>
        <p:spPr>
          <a:xfrm>
            <a:off x="8068301" y="4458570"/>
            <a:ext cx="325911" cy="1740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471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0DB1C-C2B2-6565-8715-67AB80212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65"/>
            <a:ext cx="10515600" cy="1325563"/>
          </a:xfrm>
        </p:spPr>
        <p:txBody>
          <a:bodyPr/>
          <a:lstStyle/>
          <a:p>
            <a:r>
              <a:rPr lang="en-US" dirty="0"/>
              <a:t>HARFNL Parameter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63AA9-10A9-4485-7C50-3B12FD8CC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339"/>
            <a:ext cx="9896475" cy="4351338"/>
          </a:xfrm>
        </p:spPr>
        <p:txBody>
          <a:bodyPr>
            <a:normAutofit/>
          </a:bodyPr>
          <a:lstStyle/>
          <a:p>
            <a:r>
              <a:rPr lang="en-US" sz="2400" dirty="0"/>
              <a:t>HARFNL parameter analyzed with elastomer, lab, and bath nested within lab</a:t>
            </a:r>
          </a:p>
          <a:p>
            <a:r>
              <a:rPr lang="en-US" sz="2400" dirty="0"/>
              <a:t>Results:</a:t>
            </a:r>
          </a:p>
          <a:p>
            <a:pPr lvl="1"/>
            <a:r>
              <a:rPr lang="en-US" sz="2000" dirty="0"/>
              <a:t>Significant differences between Labs and elastomers</a:t>
            </a:r>
          </a:p>
          <a:p>
            <a:pPr lvl="1"/>
            <a:r>
              <a:rPr lang="en-US" sz="2000" dirty="0"/>
              <a:t>Elastomer targets and analysis summary are shown below:</a:t>
            </a:r>
          </a:p>
          <a:p>
            <a:pPr lvl="1"/>
            <a:endParaRPr lang="en-US" sz="2000" dirty="0"/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D1656A1B-0885-A991-2317-C13F36E59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0202" y="2747581"/>
            <a:ext cx="5678321" cy="402739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202884A-6B25-F8A9-EAC2-B321FEE0D9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3654" y="2747581"/>
            <a:ext cx="3152775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903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B90C72A-E7D9-189D-65F3-772A1DEF4F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7090" y="2753960"/>
            <a:ext cx="7625996" cy="403681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90DB1C-C2B2-6565-8715-67AB80212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HARFNL Change Parameter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63AA9-10A9-4485-7C50-3B12FD8CC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5085"/>
            <a:ext cx="113538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Data Highlights:</a:t>
            </a:r>
          </a:p>
          <a:p>
            <a:pPr lvl="1"/>
            <a:r>
              <a:rPr lang="en-US" sz="1800" dirty="0"/>
              <a:t>Six labs (A, B, E1, G, I, V) with 2 baths ran 5 tests - with elastomers: ACM2, AEM2, AEM3, and FKM3 </a:t>
            </a:r>
            <a:r>
              <a:rPr lang="en-US" sz="1800" i="1" dirty="0"/>
              <a:t>(n = 120)</a:t>
            </a:r>
          </a:p>
          <a:p>
            <a:pPr lvl="1"/>
            <a:r>
              <a:rPr lang="en-US" sz="1800" i="1" dirty="0"/>
              <a:t>For elastomers AEM3 &amp; FKM3, Lab I - bath 2 data appears to exhibit a higher variability</a:t>
            </a:r>
          </a:p>
          <a:p>
            <a:pPr lvl="2"/>
            <a:r>
              <a:rPr lang="en-US" sz="1000" i="1" dirty="0"/>
              <a:t>Data will be omitted from analysis dataset</a:t>
            </a:r>
          </a:p>
          <a:p>
            <a:pPr lvl="1"/>
            <a:r>
              <a:rPr lang="en-US" sz="1800" dirty="0"/>
              <a:t>Plot of data shown below:</a:t>
            </a:r>
          </a:p>
          <a:p>
            <a:pPr lvl="2"/>
            <a:endParaRPr lang="en-US" sz="1600" dirty="0"/>
          </a:p>
          <a:p>
            <a:pPr lvl="1"/>
            <a:endParaRPr lang="en-US" sz="18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5839F92-A2F2-B725-F87E-395B2F51C54B}"/>
              </a:ext>
            </a:extLst>
          </p:cNvPr>
          <p:cNvSpPr/>
          <p:nvPr/>
        </p:nvSpPr>
        <p:spPr>
          <a:xfrm>
            <a:off x="6718042" y="3153747"/>
            <a:ext cx="186611" cy="5831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A329BE2-8DFA-679B-F7E7-C74E61578C3F}"/>
              </a:ext>
            </a:extLst>
          </p:cNvPr>
          <p:cNvCxnSpPr>
            <a:cxnSpLocks/>
          </p:cNvCxnSpPr>
          <p:nvPr/>
        </p:nvCxnSpPr>
        <p:spPr>
          <a:xfrm>
            <a:off x="6352144" y="3252622"/>
            <a:ext cx="325911" cy="1740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E063086A-BB23-0429-7074-FFADAE3BC092}"/>
              </a:ext>
            </a:extLst>
          </p:cNvPr>
          <p:cNvSpPr/>
          <p:nvPr/>
        </p:nvSpPr>
        <p:spPr>
          <a:xfrm>
            <a:off x="8434199" y="3875993"/>
            <a:ext cx="186611" cy="5831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5FBF175-D625-AE40-2AC6-7933C1465677}"/>
              </a:ext>
            </a:extLst>
          </p:cNvPr>
          <p:cNvCxnSpPr>
            <a:cxnSpLocks/>
          </p:cNvCxnSpPr>
          <p:nvPr/>
        </p:nvCxnSpPr>
        <p:spPr>
          <a:xfrm>
            <a:off x="8068301" y="3974868"/>
            <a:ext cx="325911" cy="1740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5759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0DB1C-C2B2-6565-8715-67AB80212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65"/>
            <a:ext cx="10515600" cy="1325563"/>
          </a:xfrm>
        </p:spPr>
        <p:txBody>
          <a:bodyPr/>
          <a:lstStyle/>
          <a:p>
            <a:r>
              <a:rPr lang="en-US" dirty="0"/>
              <a:t>TSFNL Parameter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63AA9-10A9-4485-7C50-3B12FD8CC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339"/>
            <a:ext cx="9896475" cy="4351338"/>
          </a:xfrm>
        </p:spPr>
        <p:txBody>
          <a:bodyPr>
            <a:normAutofit/>
          </a:bodyPr>
          <a:lstStyle/>
          <a:p>
            <a:r>
              <a:rPr lang="en-US" sz="2400" dirty="0"/>
              <a:t>TSFNL parameter analyzed with elastomer, lab, and bath nested within lab</a:t>
            </a:r>
          </a:p>
          <a:p>
            <a:r>
              <a:rPr lang="en-US" sz="2400" dirty="0"/>
              <a:t>Results:</a:t>
            </a:r>
          </a:p>
          <a:p>
            <a:pPr lvl="1"/>
            <a:r>
              <a:rPr lang="en-US" sz="2000" dirty="0"/>
              <a:t>Significant differences between Labs and elastomers</a:t>
            </a:r>
          </a:p>
          <a:p>
            <a:pPr lvl="1"/>
            <a:r>
              <a:rPr lang="en-US" sz="2000" dirty="0"/>
              <a:t>Elastomer targets and analysis summary are shown below:</a:t>
            </a:r>
          </a:p>
          <a:p>
            <a:pPr lvl="1"/>
            <a:endParaRPr lang="en-US" sz="2000" dirty="0"/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B9207998-1D91-6E66-845E-7A626DCB0E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166" y="3008519"/>
            <a:ext cx="6081964" cy="363073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A8C67B2-D5E6-057B-B22C-070D39B7E9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3281" y="3008519"/>
            <a:ext cx="3152775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734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3E5B4-2BA4-BCF0-7E54-C886F71C9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3933" y="2103437"/>
            <a:ext cx="3276600" cy="1325563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810571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a2fb0e71-afc8-4682-a832-aec916ef82af}" enabled="1" method="Standard" siteId="{1a34129a-1488-47a7-a2a1-6927e7c88b1a}" contentBits="2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8516</TotalTime>
  <Words>731</Words>
  <Application>Microsoft Office PowerPoint</Application>
  <PresentationFormat>Widescreen</PresentationFormat>
  <Paragraphs>338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GF-7 LDEOC Data Analysis</vt:lpstr>
      <vt:lpstr>Target Summary</vt:lpstr>
      <vt:lpstr>VOLFNL Parameter Analysis</vt:lpstr>
      <vt:lpstr>VOLFNL Parameter Analysis</vt:lpstr>
      <vt:lpstr>HARFNL Parameter Analysis</vt:lpstr>
      <vt:lpstr>HARFNL Parameter Analysis</vt:lpstr>
      <vt:lpstr>HARFNL Change Parameter Analysis</vt:lpstr>
      <vt:lpstr>TSFNL Parameter Analysis</vt:lpstr>
      <vt:lpstr>Appendix</vt:lpstr>
      <vt:lpstr>Random Effects Model Variance Components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GF7 LDEOC Data Analysis</dc:title>
  <dc:creator>Dvorak, Todd</dc:creator>
  <cp:lastModifiedBy>John G Loop</cp:lastModifiedBy>
  <cp:revision>23</cp:revision>
  <dcterms:created xsi:type="dcterms:W3CDTF">2024-02-09T19:14:46Z</dcterms:created>
  <dcterms:modified xsi:type="dcterms:W3CDTF">2024-04-19T15:31:58Z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Office Theme:8</vt:lpwstr>
  </property>
  <property fmtid="{D5CDD505-2E9C-101B-9397-08002B2CF9AE}" pid="3" name="ClassificationContentMarkingFooterText">
    <vt:lpwstr>Classified as Confidential</vt:lpwstr>
  </property>
</Properties>
</file>