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31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8" y="9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4892041" cy="686824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66700" y="2245659"/>
            <a:ext cx="2514600" cy="1046723"/>
          </a:xfrm>
        </p:spPr>
        <p:txBody>
          <a:bodyPr anchor="b">
            <a:normAutofit/>
          </a:bodyPr>
          <a:lstStyle>
            <a:lvl1pPr algn="ctr">
              <a:defRPr sz="3200" b="1"/>
            </a:lvl1pPr>
          </a:lstStyle>
          <a:p>
            <a:r>
              <a:rPr lang="en-US" dirty="0" smtClean="0"/>
              <a:t>C13 Standard Test, D7549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66700" y="3655826"/>
            <a:ext cx="2348753" cy="1131327"/>
          </a:xfrm>
        </p:spPr>
        <p:txBody>
          <a:bodyPr/>
          <a:lstStyle>
            <a:lvl1pPr marL="0" indent="0" algn="ctr">
              <a:buNone/>
              <a:defRPr sz="2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Engine Liner Change</a:t>
            </a:r>
          </a:p>
          <a:p>
            <a:r>
              <a:rPr lang="en-US" dirty="0" smtClean="0"/>
              <a:t>April 18, 2016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B0FE-66CB-494A-97EB-39E726C27156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D7145-F585-4169-8977-73A39FA863B0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2040" y="10245"/>
            <a:ext cx="729996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66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B0FE-66CB-494A-97EB-39E726C27156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D7145-F585-4169-8977-73A39FA863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666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B0FE-66CB-494A-97EB-39E726C27156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D7145-F585-4169-8977-73A39FA863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347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05537"/>
            <a:ext cx="12192000" cy="7238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73090" y="6403340"/>
            <a:ext cx="1127760" cy="307975"/>
          </a:xfrm>
        </p:spPr>
        <p:txBody>
          <a:bodyPr/>
          <a:lstStyle/>
          <a:p>
            <a:fld id="{13F7B0FE-66CB-494A-97EB-39E726C27156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40830" y="6356350"/>
            <a:ext cx="267843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126980" y="6311900"/>
            <a:ext cx="1760220" cy="365125"/>
          </a:xfrm>
        </p:spPr>
        <p:txBody>
          <a:bodyPr/>
          <a:lstStyle/>
          <a:p>
            <a:fld id="{4B6D7145-F585-4169-8977-73A39FA863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65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B0FE-66CB-494A-97EB-39E726C27156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D7145-F585-4169-8977-73A39FA863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400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B0FE-66CB-494A-97EB-39E726C27156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D7145-F585-4169-8977-73A39FA863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210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B0FE-66CB-494A-97EB-39E726C27156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D7145-F585-4169-8977-73A39FA863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396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B0FE-66CB-494A-97EB-39E726C27156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D7145-F585-4169-8977-73A39FA863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70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B0FE-66CB-494A-97EB-39E726C27156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D7145-F585-4169-8977-73A39FA863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061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B0FE-66CB-494A-97EB-39E726C27156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D7145-F585-4169-8977-73A39FA863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987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B0FE-66CB-494A-97EB-39E726C27156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D7145-F585-4169-8977-73A39FA863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292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7B0FE-66CB-494A-97EB-39E726C27156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D7145-F585-4169-8977-73A39FA863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2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956" y="2021346"/>
            <a:ext cx="2688404" cy="138479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Caterpillar Surveillance Panel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9643" y="3941576"/>
            <a:ext cx="2370717" cy="1110483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en-US" dirty="0" smtClean="0"/>
              <a:t>C13, 1Y-4107 </a:t>
            </a:r>
            <a:r>
              <a:rPr lang="en-US" dirty="0" smtClean="0"/>
              <a:t>Liner </a:t>
            </a:r>
            <a:r>
              <a:rPr lang="en-US" dirty="0" smtClean="0"/>
              <a:t>Change</a:t>
            </a:r>
          </a:p>
          <a:p>
            <a:pPr algn="l"/>
            <a:r>
              <a:rPr lang="en-US" dirty="0" smtClean="0"/>
              <a:t>Aeration test Update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16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ASTM D7549, C13 </a:t>
            </a:r>
            <a:r>
              <a:rPr lang="en-US" sz="4000" b="1" dirty="0" smtClean="0"/>
              <a:t>liner changes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2540" y="1608455"/>
            <a:ext cx="886587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3200" dirty="0" smtClean="0"/>
              <a:t>1Y-4107 Liner </a:t>
            </a:r>
            <a:r>
              <a:rPr lang="en-US" altLang="en-US" sz="3200" dirty="0" smtClean="0"/>
              <a:t>changes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 smtClean="0"/>
              <a:t>Materials change: more consistent graphite </a:t>
            </a:r>
            <a:endParaRPr lang="en-US" altLang="en-US" dirty="0" smtClean="0"/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 smtClean="0"/>
              <a:t>Casting </a:t>
            </a:r>
            <a:r>
              <a:rPr lang="en-US" altLang="en-US" dirty="0" smtClean="0"/>
              <a:t>is changing from static to centrifugal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 smtClean="0"/>
              <a:t>New machining </a:t>
            </a:r>
            <a:r>
              <a:rPr lang="en-US" altLang="en-US" dirty="0" smtClean="0"/>
              <a:t>line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 smtClean="0"/>
              <a:t>New part number</a:t>
            </a:r>
            <a:endParaRPr lang="en-US" altLang="en-US" dirty="0" smtClean="0"/>
          </a:p>
          <a:p>
            <a:pPr marL="457200" lvl="1" indent="0">
              <a:lnSpc>
                <a:spcPct val="80000"/>
              </a:lnSpc>
              <a:buNone/>
            </a:pPr>
            <a:endParaRPr lang="en-US" altLang="en-US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3200" dirty="0" smtClean="0"/>
              <a:t>Internal </a:t>
            </a:r>
            <a:r>
              <a:rPr lang="en-US" altLang="en-US" sz="3200" dirty="0"/>
              <a:t>Validation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Ongoing engine Tests</a:t>
            </a:r>
          </a:p>
          <a:p>
            <a:pPr marL="914400" lvl="2" indent="0">
              <a:lnSpc>
                <a:spcPct val="80000"/>
              </a:lnSpc>
              <a:buNone/>
            </a:pPr>
            <a:r>
              <a:rPr lang="en-US" altLang="en-US" dirty="0"/>
              <a:t>Structural, oil consumption, deposits, emissions, etc</a:t>
            </a:r>
            <a:r>
              <a:rPr lang="en-US" altLang="en-US" dirty="0" smtClean="0"/>
              <a:t>.</a:t>
            </a:r>
          </a:p>
          <a:p>
            <a:pPr marL="914400" lvl="2" indent="0">
              <a:lnSpc>
                <a:spcPct val="80000"/>
              </a:lnSpc>
              <a:buNone/>
            </a:pPr>
            <a:endParaRPr lang="en-US" altLang="en-US" dirty="0"/>
          </a:p>
          <a:p>
            <a:pPr marL="914400" lvl="2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3200" dirty="0" smtClean="0"/>
              <a:t>Align </a:t>
            </a:r>
            <a:r>
              <a:rPr lang="en-US" altLang="en-US" sz="3200" dirty="0" smtClean="0"/>
              <a:t>the C13 Engine test liner with Production engines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 smtClean="0"/>
              <a:t>Ensures part availability and longevity </a:t>
            </a:r>
          </a:p>
          <a:p>
            <a:pPr marL="914400" lvl="2" indent="0">
              <a:lnSpc>
                <a:spcPct val="80000"/>
              </a:lnSpc>
              <a:buNone/>
            </a:pPr>
            <a:r>
              <a:rPr lang="en-US" altLang="en-US" dirty="0" smtClean="0"/>
              <a:t>Current liners will be available through </a:t>
            </a:r>
            <a:r>
              <a:rPr lang="en-US" altLang="en-US" dirty="0" smtClean="0"/>
              <a:t>end of 2016</a:t>
            </a:r>
            <a:endParaRPr lang="en-US" altLang="en-US" dirty="0" smtClean="0"/>
          </a:p>
          <a:p>
            <a:pPr marL="914400" lvl="2" indent="0">
              <a:lnSpc>
                <a:spcPct val="80000"/>
              </a:lnSpc>
              <a:buNone/>
            </a:pPr>
            <a:r>
              <a:rPr lang="en-US" altLang="en-US" dirty="0" smtClean="0"/>
              <a:t>New liners </a:t>
            </a:r>
            <a:r>
              <a:rPr lang="en-US" altLang="en-US" dirty="0" smtClean="0"/>
              <a:t>can be available starting </a:t>
            </a:r>
            <a:r>
              <a:rPr lang="en-US" altLang="en-US" dirty="0" smtClean="0"/>
              <a:t>Q2/Q3 </a:t>
            </a:r>
            <a:r>
              <a:rPr lang="en-US" altLang="en-US" dirty="0" smtClean="0"/>
              <a:t>2016  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73082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C13 liners Validation for Standard test, D7549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64175"/>
            <a:ext cx="10515600" cy="2106295"/>
          </a:xfrm>
        </p:spPr>
        <p:txBody>
          <a:bodyPr/>
          <a:lstStyle/>
          <a:p>
            <a:r>
              <a:rPr lang="en-US" dirty="0" smtClean="0"/>
              <a:t>Proposal: Use new liners in upcoming scheduled reference tests</a:t>
            </a:r>
          </a:p>
          <a:p>
            <a:pPr lvl="1"/>
            <a:r>
              <a:rPr lang="en-US" dirty="0" smtClean="0"/>
              <a:t>Review stand availability and test schedules</a:t>
            </a:r>
          </a:p>
          <a:p>
            <a:pPr lvl="1"/>
            <a:r>
              <a:rPr lang="en-US" dirty="0" smtClean="0"/>
              <a:t>Can we align reference tests to provide multiple data points?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09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1610995"/>
            <a:ext cx="4671060" cy="1063625"/>
          </a:xfrm>
        </p:spPr>
        <p:txBody>
          <a:bodyPr/>
          <a:lstStyle/>
          <a:p>
            <a:r>
              <a:rPr lang="en-US" dirty="0" smtClean="0"/>
              <a:t>Aeration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7430" y="2945765"/>
            <a:ext cx="6572250" cy="11233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Conf</a:t>
            </a:r>
            <a:r>
              <a:rPr lang="en-US" dirty="0" smtClean="0"/>
              <a:t> Call meeting, Monday, April 11, 2016</a:t>
            </a:r>
          </a:p>
          <a:p>
            <a:pPr marL="0" indent="0">
              <a:buNone/>
            </a:pPr>
            <a:r>
              <a:rPr lang="en-US" dirty="0" smtClean="0"/>
              <a:t>MM internal Temperature sensitivity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62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94653" y="450071"/>
            <a:ext cx="10515600" cy="638787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Proposed Next Step Experiment 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12383" y="1411906"/>
            <a:ext cx="10963337" cy="4211654"/>
          </a:xfrm>
        </p:spPr>
        <p:txBody>
          <a:bodyPr>
            <a:noAutofit/>
          </a:bodyPr>
          <a:lstStyle/>
          <a:p>
            <a:pPr marL="4762" indent="0">
              <a:buNone/>
            </a:pPr>
            <a:r>
              <a:rPr lang="en-US" b="1" dirty="0" smtClean="0"/>
              <a:t>Goal: </a:t>
            </a:r>
            <a:r>
              <a:rPr lang="en-US" dirty="0" smtClean="0"/>
              <a:t>To confirm LZs observations that the internal MM </a:t>
            </a:r>
            <a:r>
              <a:rPr lang="en-US" dirty="0" smtClean="0"/>
              <a:t>calibration </a:t>
            </a:r>
            <a:r>
              <a:rPr lang="en-US" dirty="0" smtClean="0"/>
              <a:t>temperature can effect the density/aeration measurement and to determine calibration method going forward.</a:t>
            </a:r>
          </a:p>
          <a:p>
            <a:pPr marL="4762" indent="0">
              <a:buNone/>
            </a:pPr>
            <a:r>
              <a:rPr lang="en-US" dirty="0" smtClean="0"/>
              <a:t>Demonstrate </a:t>
            </a:r>
            <a:r>
              <a:rPr lang="en-US" dirty="0"/>
              <a:t>the temperature calibration sensitivity with existing stand’s MM (could be run on the last candidate run after 50hrs</a:t>
            </a:r>
            <a:r>
              <a:rPr lang="en-US" dirty="0" smtClean="0"/>
              <a:t>)</a:t>
            </a:r>
          </a:p>
          <a:p>
            <a:pPr marL="804862" lvl="1" indent="-342900">
              <a:buFont typeface="Wingdings" panose="05000000000000000000" pitchFamily="2" charset="2"/>
              <a:buChar char="§"/>
            </a:pPr>
            <a:r>
              <a:rPr lang="en-US" dirty="0" smtClean="0"/>
              <a:t>40-50hrs record the MM internal temperature during a candidate run</a:t>
            </a:r>
          </a:p>
          <a:p>
            <a:pPr marL="804862" lvl="1" indent="-342900">
              <a:buFont typeface="Wingdings" panose="05000000000000000000" pitchFamily="2" charset="2"/>
              <a:buChar char="§"/>
            </a:pPr>
            <a:r>
              <a:rPr lang="en-US" dirty="0" smtClean="0"/>
              <a:t>Run experiments after the 50hrs, extend the test length for 10hrs</a:t>
            </a:r>
          </a:p>
          <a:p>
            <a:pPr marL="919162" lvl="2" indent="0">
              <a:buNone/>
            </a:pPr>
            <a:r>
              <a:rPr lang="en-US" sz="1800" dirty="0" smtClean="0"/>
              <a:t>(Details on the following page)</a:t>
            </a:r>
          </a:p>
          <a:p>
            <a:pPr marL="804862" lvl="1" indent="-342900">
              <a:buFont typeface="Wingdings" panose="05000000000000000000" pitchFamily="2" charset="2"/>
              <a:buChar char="§"/>
            </a:pPr>
            <a:r>
              <a:rPr lang="en-US" dirty="0"/>
              <a:t>Need to talk with the customers to get their approval.  The data will be normalized so it doesn’t reveal any customer information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47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Experiment Details 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1040" y="1459865"/>
            <a:ext cx="10515600" cy="4351338"/>
          </a:xfrm>
        </p:spPr>
        <p:txBody>
          <a:bodyPr/>
          <a:lstStyle/>
          <a:p>
            <a:pPr marL="4762" indent="0">
              <a:buNone/>
            </a:pPr>
            <a:r>
              <a:rPr lang="en-US" dirty="0"/>
              <a:t>Run experiments after the 50hrs, extend the test length for 10hrs</a:t>
            </a:r>
          </a:p>
          <a:p>
            <a:pPr marL="1203325" lvl="2" indent="-284163">
              <a:buFont typeface="+mj-lt"/>
              <a:buAutoNum type="arabicParenR"/>
            </a:pPr>
            <a:r>
              <a:rPr lang="en-US" sz="1600" dirty="0"/>
              <a:t>Extend test conditions for 1hr (baseline)</a:t>
            </a:r>
          </a:p>
          <a:p>
            <a:pPr marL="1203325" lvl="2" indent="-284163">
              <a:buFont typeface="+mj-lt"/>
              <a:buAutoNum type="arabicParenR"/>
            </a:pPr>
            <a:r>
              <a:rPr lang="en-US" sz="1600" dirty="0"/>
              <a:t>Adjust the MM internal temperature to 90C </a:t>
            </a:r>
            <a:r>
              <a:rPr lang="en-US" sz="1400" dirty="0"/>
              <a:t>for</a:t>
            </a:r>
            <a:r>
              <a:rPr lang="en-US" sz="1600" dirty="0"/>
              <a:t> 1hr</a:t>
            </a:r>
          </a:p>
          <a:p>
            <a:pPr marL="1203325" lvl="2" indent="-284163">
              <a:buFont typeface="+mj-lt"/>
              <a:buAutoNum type="arabicParenR"/>
            </a:pPr>
            <a:r>
              <a:rPr lang="en-US" sz="1600" dirty="0"/>
              <a:t>Experiment with large temperature swings (110, 90, 70, 50) 10 minutes at each set point.</a:t>
            </a:r>
          </a:p>
          <a:p>
            <a:pPr marL="1203325" lvl="2" indent="-284163">
              <a:buFont typeface="+mj-lt"/>
              <a:buAutoNum type="arabicParenR"/>
            </a:pPr>
            <a:r>
              <a:rPr lang="en-US" sz="1600" dirty="0"/>
              <a:t>Increase the MM pressure to </a:t>
            </a:r>
            <a:r>
              <a:rPr lang="en-US" sz="1600" dirty="0" smtClean="0"/>
              <a:t>150 </a:t>
            </a:r>
            <a:r>
              <a:rPr lang="en-US" sz="1600" dirty="0" err="1" smtClean="0"/>
              <a:t>kpa</a:t>
            </a:r>
            <a:r>
              <a:rPr lang="en-US" sz="1600" dirty="0" smtClean="0"/>
              <a:t> </a:t>
            </a:r>
            <a:r>
              <a:rPr lang="en-US" sz="1600" dirty="0"/>
              <a:t>and sweep temperature (50, 70, 90) internal MM temperature with 10 minutes at each set point.</a:t>
            </a:r>
          </a:p>
          <a:p>
            <a:pPr marL="1203325" lvl="2" indent="-284163">
              <a:buFont typeface="+mj-lt"/>
              <a:buAutoNum type="arabicParenR"/>
            </a:pPr>
            <a:r>
              <a:rPr lang="en-US" sz="1600" dirty="0"/>
              <a:t>Return all the MM internal temperature calibration settings back to the original with the pressure back at </a:t>
            </a:r>
            <a:r>
              <a:rPr lang="en-US" sz="1600" dirty="0" smtClean="0"/>
              <a:t>84 </a:t>
            </a:r>
            <a:r>
              <a:rPr lang="en-US" sz="1600" dirty="0" err="1" smtClean="0"/>
              <a:t>kpa</a:t>
            </a:r>
            <a:r>
              <a:rPr lang="en-US" sz="1600" dirty="0" smtClean="0"/>
              <a:t> </a:t>
            </a:r>
            <a:r>
              <a:rPr lang="en-US" sz="1600" dirty="0"/>
              <a:t>and run for one hour collecting data.</a:t>
            </a:r>
          </a:p>
          <a:p>
            <a:pPr marL="4762" indent="0">
              <a:buNone/>
            </a:pPr>
            <a:endParaRPr lang="en-US" sz="2400" dirty="0" smtClean="0"/>
          </a:p>
          <a:p>
            <a:pPr marL="4762" indent="0">
              <a:buNone/>
            </a:pPr>
            <a:r>
              <a:rPr lang="en-US" sz="2400" dirty="0" smtClean="0"/>
              <a:t>Potential </a:t>
            </a:r>
            <a:r>
              <a:rPr lang="en-US" sz="2400" dirty="0"/>
              <a:t>next step: Run warm-up MM temperature calibration LZ experiment (run with LZ oil and calibration procedure</a:t>
            </a:r>
            <a:r>
              <a:rPr lang="en-US" sz="2400" dirty="0" smtClean="0"/>
              <a:t>)</a:t>
            </a:r>
          </a:p>
          <a:p>
            <a:pPr lvl="1"/>
            <a:r>
              <a:rPr lang="en-US" dirty="0" smtClean="0"/>
              <a:t>Run prior to referencing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28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1925</TotalTime>
  <Words>372</Words>
  <Application>Microsoft Office PowerPoint</Application>
  <PresentationFormat>Widescreen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Theme</vt:lpstr>
      <vt:lpstr>Caterpillar Surveillance Panel Meeting</vt:lpstr>
      <vt:lpstr>ASTM D7549, C13 liner changes</vt:lpstr>
      <vt:lpstr>C13 liners Validation for Standard test, D7549</vt:lpstr>
      <vt:lpstr>Aeration Test</vt:lpstr>
      <vt:lpstr>Proposed Next Step Experiment </vt:lpstr>
      <vt:lpstr>Experiment Details </vt:lpstr>
    </vt:vector>
  </TitlesOfParts>
  <Company>Caterpillar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Hind Abi-Akar</dc:creator>
  <cp:lastModifiedBy>Hind Abi-Akar</cp:lastModifiedBy>
  <cp:revision>19</cp:revision>
  <dcterms:created xsi:type="dcterms:W3CDTF">2016-04-13T13:57:51Z</dcterms:created>
  <dcterms:modified xsi:type="dcterms:W3CDTF">2016-04-18T21:17:02Z</dcterms:modified>
</cp:coreProperties>
</file>