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71" r:id="rId5"/>
    <p:sldId id="500" r:id="rId6"/>
    <p:sldId id="502" r:id="rId7"/>
    <p:sldId id="503" r:id="rId8"/>
    <p:sldId id="504" r:id="rId9"/>
    <p:sldId id="505" r:id="rId10"/>
    <p:sldId id="507" r:id="rId11"/>
    <p:sldId id="508" r:id="rId12"/>
    <p:sldId id="506" r:id="rId13"/>
    <p:sldId id="509" r:id="rId14"/>
    <p:sldId id="510" r:id="rId15"/>
    <p:sldId id="511" r:id="rId16"/>
    <p:sldId id="512" r:id="rId17"/>
    <p:sldId id="513" r:id="rId18"/>
    <p:sldId id="514" r:id="rId19"/>
    <p:sldId id="515" r:id="rId20"/>
    <p:sldId id="516" r:id="rId21"/>
    <p:sldId id="518" r:id="rId22"/>
    <p:sldId id="520" r:id="rId23"/>
    <p:sldId id="521" r:id="rId24"/>
    <p:sldId id="519" r:id="rId25"/>
    <p:sldId id="517" r:id="rId26"/>
    <p:sldId id="266" r:id="rId27"/>
    <p:sldId id="485" r:id="rId28"/>
    <p:sldId id="445" r:id="rId29"/>
    <p:sldId id="471" r:id="rId30"/>
  </p:sldIdLst>
  <p:sldSz cx="9144000" cy="5143500" type="screen16x9"/>
  <p:notesSz cx="6797675" cy="987266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1FF"/>
    <a:srgbClr val="173C5D"/>
    <a:srgbClr val="002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50" d="100"/>
          <a:sy n="150" d="100"/>
        </p:scale>
        <p:origin x="45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33D64-CAF0-479C-9314-CC3B78D65F7F}"/>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B5B45BCD-DA41-4020-B6C9-5318CBCAB89D}"/>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02C0005-41AA-4EA9-93E8-DA9158386137}" type="datetimeFigureOut">
              <a:rPr lang="en-GB"/>
              <a:pPr>
                <a:defRPr/>
              </a:pPr>
              <a:t>17/05/2021</a:t>
            </a:fld>
            <a:endParaRPr lang="en-GB"/>
          </a:p>
        </p:txBody>
      </p:sp>
      <p:sp>
        <p:nvSpPr>
          <p:cNvPr id="4" name="Footer Placeholder 3">
            <a:extLst>
              <a:ext uri="{FF2B5EF4-FFF2-40B4-BE49-F238E27FC236}">
                <a16:creationId xmlns:a16="http://schemas.microsoft.com/office/drawing/2014/main" id="{BD3A25A8-46F5-4848-8EB9-90E62E810BDD}"/>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CE832461-305B-4D61-9D47-C744956458FE}"/>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7B0DE4D-5B11-4EA9-8C8B-09419D6B802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8E82DF-853A-4682-B76A-98A9177B0842}"/>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2F927A1B-9473-4471-AD83-E7A9EE924278}"/>
              </a:ext>
            </a:extLst>
          </p:cNvPr>
          <p:cNvSpPr>
            <a:spLocks noGrp="1"/>
          </p:cNvSpPr>
          <p:nvPr>
            <p:ph type="dt" idx="1"/>
          </p:nvPr>
        </p:nvSpPr>
        <p:spPr>
          <a:xfrm>
            <a:off x="3849688" y="0"/>
            <a:ext cx="2946400" cy="4953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C71F99F-E977-45C1-AE1E-FECE106C1184}" type="datetimeFigureOut">
              <a:rPr lang="en-GB"/>
              <a:pPr>
                <a:defRPr/>
              </a:pPr>
              <a:t>17/05/2021</a:t>
            </a:fld>
            <a:endParaRPr lang="en-GB"/>
          </a:p>
        </p:txBody>
      </p:sp>
      <p:sp>
        <p:nvSpPr>
          <p:cNvPr id="4" name="Slide Image Placeholder 3">
            <a:extLst>
              <a:ext uri="{FF2B5EF4-FFF2-40B4-BE49-F238E27FC236}">
                <a16:creationId xmlns:a16="http://schemas.microsoft.com/office/drawing/2014/main" id="{33FA37E2-5C90-4C8B-A223-F7D4FB9FC571}"/>
              </a:ext>
            </a:extLst>
          </p:cNvPr>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A1CEFB8-635A-4DE9-9604-E5160F67ACAC}"/>
              </a:ext>
            </a:extLst>
          </p:cNvPr>
          <p:cNvSpPr>
            <a:spLocks noGrp="1"/>
          </p:cNvSpPr>
          <p:nvPr>
            <p:ph type="body" sz="quarter" idx="3"/>
          </p:nvPr>
        </p:nvSpPr>
        <p:spPr>
          <a:xfrm>
            <a:off x="679450" y="4751388"/>
            <a:ext cx="5438775" cy="3887787"/>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B6AD5625-DE66-4CA5-B9C2-A5446BF84DB5}"/>
              </a:ext>
            </a:extLst>
          </p:cNvPr>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8B31B464-1E2D-46FA-B90A-1922F874FD27}"/>
              </a:ext>
            </a:extLst>
          </p:cNvPr>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F3F3797-7CC2-485C-9F22-7882A83FEF1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69781D-763E-48A0-A42E-A07142860257}"/>
              </a:ext>
            </a:extLst>
          </p:cNvPr>
          <p:cNvSpPr/>
          <p:nvPr/>
        </p:nvSpPr>
        <p:spPr>
          <a:xfrm>
            <a:off x="4192588" y="4935538"/>
            <a:ext cx="703262" cy="207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extBox 9">
            <a:extLst>
              <a:ext uri="{FF2B5EF4-FFF2-40B4-BE49-F238E27FC236}">
                <a16:creationId xmlns:a16="http://schemas.microsoft.com/office/drawing/2014/main" id="{0FEDCD07-F776-424C-9460-4DB09B6E0733}"/>
              </a:ext>
            </a:extLst>
          </p:cNvPr>
          <p:cNvSpPr txBox="1">
            <a:spLocks noChangeArrowheads="1"/>
          </p:cNvSpPr>
          <p:nvPr/>
        </p:nvSpPr>
        <p:spPr bwMode="auto">
          <a:xfrm>
            <a:off x="5227638" y="4935538"/>
            <a:ext cx="3598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600">
                <a:solidFill>
                  <a:schemeClr val="tx2"/>
                </a:solidFill>
                <a:cs typeface="Arial" panose="020B0604020202020204" pitchFamily="34" charset="0"/>
              </a:rPr>
              <a:t>© 2017 Infineum International Limited. All Rights Reserved.</a:t>
            </a:r>
            <a:endParaRPr lang="en-GB" altLang="en-US" sz="600">
              <a:solidFill>
                <a:schemeClr val="tx2"/>
              </a:solidFill>
            </a:endParaRPr>
          </a:p>
        </p:txBody>
      </p:sp>
      <p:pic>
        <p:nvPicPr>
          <p:cNvPr id="7" name="Picture 10">
            <a:extLst>
              <a:ext uri="{FF2B5EF4-FFF2-40B4-BE49-F238E27FC236}">
                <a16:creationId xmlns:a16="http://schemas.microsoft.com/office/drawing/2014/main" id="{D3A4D699-C6A7-4915-8D6F-21000ED7B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63863"/>
            <a:ext cx="9144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a:extLst>
              <a:ext uri="{FF2B5EF4-FFF2-40B4-BE49-F238E27FC236}">
                <a16:creationId xmlns:a16="http://schemas.microsoft.com/office/drawing/2014/main" id="{7AF8FC13-BED4-4A83-BEE1-55118416583F}"/>
              </a:ext>
            </a:extLst>
          </p:cNvPr>
          <p:cNvSpPr txBox="1">
            <a:spLocks noChangeArrowheads="1"/>
          </p:cNvSpPr>
          <p:nvPr/>
        </p:nvSpPr>
        <p:spPr bwMode="auto">
          <a:xfrm>
            <a:off x="1285875" y="4416425"/>
            <a:ext cx="2341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a:solidFill>
                  <a:schemeClr val="accent1"/>
                </a:solidFill>
              </a:rPr>
              <a:t>Performance you can rely on.</a:t>
            </a:r>
          </a:p>
        </p:txBody>
      </p:sp>
      <p:pic>
        <p:nvPicPr>
          <p:cNvPr id="9" name="Picture 12">
            <a:extLst>
              <a:ext uri="{FF2B5EF4-FFF2-40B4-BE49-F238E27FC236}">
                <a16:creationId xmlns:a16="http://schemas.microsoft.com/office/drawing/2014/main" id="{83C54FCB-69F7-4F1E-A4B0-E14163CE1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3951288"/>
            <a:ext cx="201136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23F8AEEA-74FA-4535-A045-0456EB8B22A7}"/>
              </a:ext>
            </a:extLst>
          </p:cNvPr>
          <p:cNvSpPr txBox="1">
            <a:spLocks noChangeArrowheads="1"/>
          </p:cNvSpPr>
          <p:nvPr/>
        </p:nvSpPr>
        <p:spPr bwMode="auto">
          <a:xfrm>
            <a:off x="6831013" y="4926013"/>
            <a:ext cx="21955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600" dirty="0">
                <a:solidFill>
                  <a:schemeClr val="tx2"/>
                </a:solidFill>
                <a:cs typeface="Arial" panose="020B0604020202020204" pitchFamily="34" charset="0"/>
              </a:rPr>
              <a:t>© 2021 Infineum International Limited. All Rights Reserved.</a:t>
            </a:r>
            <a:endParaRPr lang="en-GB" altLang="en-US" sz="600" dirty="0">
              <a:solidFill>
                <a:schemeClr val="tx2"/>
              </a:solidFill>
            </a:endParaRPr>
          </a:p>
        </p:txBody>
      </p:sp>
      <p:sp>
        <p:nvSpPr>
          <p:cNvPr id="11" name="Rectangle 14">
            <a:extLst>
              <a:ext uri="{FF2B5EF4-FFF2-40B4-BE49-F238E27FC236}">
                <a16:creationId xmlns:a16="http://schemas.microsoft.com/office/drawing/2014/main" id="{E9CCCBB7-9EDF-4E74-9CB0-47AFCDEBAFED}"/>
              </a:ext>
            </a:extLst>
          </p:cNvPr>
          <p:cNvSpPr>
            <a:spLocks noChangeArrowheads="1"/>
          </p:cNvSpPr>
          <p:nvPr/>
        </p:nvSpPr>
        <p:spPr bwMode="auto">
          <a:xfrm>
            <a:off x="330200" y="4781550"/>
            <a:ext cx="848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800"/>
              <a:t>Infineum confidential information. </a:t>
            </a:r>
          </a:p>
          <a:p>
            <a:pPr algn="ctr" eaLnBrk="1" hangingPunct="1"/>
            <a:r>
              <a:rPr lang="en-GB" altLang="en-US" sz="800"/>
              <a:t>Given in confidence to xxxxxx under agreement xxxxxxx</a:t>
            </a:r>
          </a:p>
        </p:txBody>
      </p:sp>
      <p:sp>
        <p:nvSpPr>
          <p:cNvPr id="12" name="Rectangle 11">
            <a:extLst>
              <a:ext uri="{FF2B5EF4-FFF2-40B4-BE49-F238E27FC236}">
                <a16:creationId xmlns:a16="http://schemas.microsoft.com/office/drawing/2014/main" id="{D762A72C-3FF4-4069-9D96-8FE1F126627E}"/>
              </a:ext>
            </a:extLst>
          </p:cNvPr>
          <p:cNvSpPr/>
          <p:nvPr/>
        </p:nvSpPr>
        <p:spPr>
          <a:xfrm>
            <a:off x="3213100" y="4781550"/>
            <a:ext cx="2795588" cy="33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ctrTitle"/>
          </p:nvPr>
        </p:nvSpPr>
        <p:spPr>
          <a:xfrm>
            <a:off x="684000" y="899029"/>
            <a:ext cx="7056000" cy="879633"/>
          </a:xfrm>
        </p:spPr>
        <p:txBody>
          <a:bodyPr>
            <a:noAutofit/>
          </a:bodyPr>
          <a:lstStyle>
            <a:lvl1pPr algn="l">
              <a:defRPr sz="2400" cap="none"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684000" y="1873589"/>
            <a:ext cx="7056000" cy="377239"/>
          </a:xfrm>
        </p:spPr>
        <p:txBody>
          <a:bodyPr>
            <a:noAutofit/>
          </a:bodyPr>
          <a:lstStyle>
            <a:lvl1pPr marL="0" indent="0" algn="l">
              <a:buNone/>
              <a:defRPr sz="16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ext Placeholder 14"/>
          <p:cNvSpPr>
            <a:spLocks noGrp="1"/>
          </p:cNvSpPr>
          <p:nvPr>
            <p:ph type="body" sz="quarter" idx="10"/>
          </p:nvPr>
        </p:nvSpPr>
        <p:spPr>
          <a:xfrm>
            <a:off x="681652" y="2262548"/>
            <a:ext cx="4290744" cy="304803"/>
          </a:xfrm>
        </p:spPr>
        <p:txBody>
          <a:bodyPr>
            <a:normAutofit/>
          </a:bodyPr>
          <a:lstStyle>
            <a:lvl1pPr marL="0" indent="0">
              <a:buNone/>
              <a:defRPr sz="1400">
                <a:solidFill>
                  <a:schemeClr val="bg1"/>
                </a:solidFill>
              </a:defRPr>
            </a:lvl1pPr>
            <a:lvl2pPr marL="216000" indent="0">
              <a:buNone/>
              <a:defRPr>
                <a:solidFill>
                  <a:schemeClr val="bg1"/>
                </a:solidFill>
              </a:defRPr>
            </a:lvl2pPr>
            <a:lvl3pPr marL="4320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2451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left_Text right">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F0BA600E-C8FF-4222-AE61-C9E702BB217F}"/>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9">
            <a:extLst>
              <a:ext uri="{FF2B5EF4-FFF2-40B4-BE49-F238E27FC236}">
                <a16:creationId xmlns:a16="http://schemas.microsoft.com/office/drawing/2014/main" id="{775D2489-B8AA-4713-8AE4-C415FDD38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3610" y="40894"/>
            <a:ext cx="7062028" cy="746278"/>
          </a:xfrm>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0" y="904635"/>
            <a:ext cx="4275138" cy="3766800"/>
          </a:xfrm>
        </p:spPr>
        <p:txBody>
          <a:bodyPr/>
          <a:lstStyle/>
          <a:p>
            <a:pPr lvl="0"/>
            <a:r>
              <a:rPr lang="en-US"/>
              <a:t>Click to edit Master text styles</a:t>
            </a:r>
          </a:p>
          <a:p>
            <a:pPr lvl="1"/>
            <a:r>
              <a:rPr lang="en-US"/>
              <a:t>Second level</a:t>
            </a:r>
          </a:p>
        </p:txBody>
      </p:sp>
      <p:sp>
        <p:nvSpPr>
          <p:cNvPr id="6" name="Picture Placeholder 5"/>
          <p:cNvSpPr>
            <a:spLocks noGrp="1"/>
          </p:cNvSpPr>
          <p:nvPr>
            <p:ph type="pic" sz="quarter" idx="10"/>
          </p:nvPr>
        </p:nvSpPr>
        <p:spPr>
          <a:xfrm>
            <a:off x="260512" y="906463"/>
            <a:ext cx="4131488" cy="3743691"/>
          </a:xfrm>
        </p:spPr>
        <p:txBody>
          <a:bodyPr rtlCol="0">
            <a:normAutofit/>
          </a:bodyPr>
          <a:lstStyle/>
          <a:p>
            <a:pPr lvl="0"/>
            <a:r>
              <a:rPr lang="en-US" noProof="0"/>
              <a:t>Click icon to add picture</a:t>
            </a:r>
            <a:endParaRPr lang="en-GB" noProof="0"/>
          </a:p>
        </p:txBody>
      </p:sp>
    </p:spTree>
    <p:extLst>
      <p:ext uri="{BB962C8B-B14F-4D97-AF65-F5344CB8AC3E}">
        <p14:creationId xmlns:p14="http://schemas.microsoft.com/office/powerpoint/2010/main" val="65823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_Pic right">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D3E05108-2567-42E5-97AD-2D7A2122078C}"/>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9">
            <a:extLst>
              <a:ext uri="{FF2B5EF4-FFF2-40B4-BE49-F238E27FC236}">
                <a16:creationId xmlns:a16="http://schemas.microsoft.com/office/drawing/2014/main" id="{81EED1F2-A26F-4395-AD3E-641067DC8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3535" y="47043"/>
            <a:ext cx="7118473" cy="740130"/>
          </a:xfrm>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227013" y="906464"/>
            <a:ext cx="4343400" cy="3770312"/>
          </a:xfrm>
        </p:spPr>
        <p:txBody>
          <a:bodyPr/>
          <a:lstStyle/>
          <a:p>
            <a:pPr lvl="0"/>
            <a:r>
              <a:rPr lang="en-US"/>
              <a:t>Click to edit Master text styles</a:t>
            </a:r>
          </a:p>
          <a:p>
            <a:pPr lvl="1"/>
            <a:r>
              <a:rPr lang="en-US"/>
              <a:t>Second level</a:t>
            </a:r>
          </a:p>
        </p:txBody>
      </p:sp>
      <p:sp>
        <p:nvSpPr>
          <p:cNvPr id="6" name="Picture Placeholder 5"/>
          <p:cNvSpPr>
            <a:spLocks noGrp="1"/>
          </p:cNvSpPr>
          <p:nvPr>
            <p:ph type="pic" sz="quarter" idx="10"/>
          </p:nvPr>
        </p:nvSpPr>
        <p:spPr>
          <a:xfrm>
            <a:off x="4752000" y="906464"/>
            <a:ext cx="4106250" cy="3751506"/>
          </a:xfrm>
        </p:spPr>
        <p:txBody>
          <a:bodyPr rtlCol="0">
            <a:normAutofit/>
          </a:bodyPr>
          <a:lstStyle/>
          <a:p>
            <a:pPr lvl="0"/>
            <a:r>
              <a:rPr lang="en-US" noProof="0"/>
              <a:t>Click icon to add picture</a:t>
            </a:r>
            <a:endParaRPr lang="en-GB" noProof="0"/>
          </a:p>
        </p:txBody>
      </p:sp>
    </p:spTree>
    <p:extLst>
      <p:ext uri="{BB962C8B-B14F-4D97-AF65-F5344CB8AC3E}">
        <p14:creationId xmlns:p14="http://schemas.microsoft.com/office/powerpoint/2010/main" val="128899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_Chart right">
    <p:spTree>
      <p:nvGrpSpPr>
        <p:cNvPr id="1" name=""/>
        <p:cNvGrpSpPr/>
        <p:nvPr/>
      </p:nvGrpSpPr>
      <p:grpSpPr>
        <a:xfrm>
          <a:off x="0" y="0"/>
          <a:ext cx="0" cy="0"/>
          <a:chOff x="0" y="0"/>
          <a:chExt cx="0" cy="0"/>
        </a:xfrm>
      </p:grpSpPr>
      <p:sp>
        <p:nvSpPr>
          <p:cNvPr id="6" name="Rounded Rectangle 7">
            <a:extLst>
              <a:ext uri="{FF2B5EF4-FFF2-40B4-BE49-F238E27FC236}">
                <a16:creationId xmlns:a16="http://schemas.microsoft.com/office/drawing/2014/main" id="{07BD770A-4464-4038-8856-B95708DED27C}"/>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9">
            <a:extLst>
              <a:ext uri="{FF2B5EF4-FFF2-40B4-BE49-F238E27FC236}">
                <a16:creationId xmlns:a16="http://schemas.microsoft.com/office/drawing/2014/main" id="{BB72140C-BC90-408F-91D9-FAE5CE533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3536" y="46620"/>
            <a:ext cx="7174917" cy="732314"/>
          </a:xfrm>
        </p:spPr>
        <p:txBody>
          <a:bodyPr/>
          <a:lstStyle/>
          <a:p>
            <a:r>
              <a:rPr lang="en-US"/>
              <a:t>Click to edit Master title style</a:t>
            </a:r>
            <a:endParaRPr lang="en-GB" dirty="0"/>
          </a:p>
        </p:txBody>
      </p:sp>
      <p:sp>
        <p:nvSpPr>
          <p:cNvPr id="3" name="Content Placeholder 2"/>
          <p:cNvSpPr>
            <a:spLocks noGrp="1"/>
          </p:cNvSpPr>
          <p:nvPr>
            <p:ph sz="half" idx="1"/>
          </p:nvPr>
        </p:nvSpPr>
        <p:spPr>
          <a:xfrm>
            <a:off x="227013" y="906464"/>
            <a:ext cx="4343399" cy="3770312"/>
          </a:xfrm>
        </p:spPr>
        <p:txBody>
          <a:bodyPr/>
          <a:lstStyle>
            <a:lvl1pPr>
              <a:defRPr sz="1800"/>
            </a:lvl1pPr>
            <a:lvl2pPr>
              <a:defRPr sz="1600"/>
            </a:lvl2p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4752000" y="906463"/>
            <a:ext cx="4095138" cy="3770313"/>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367482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xt left_2x Charts right">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E5EC35C-7515-4B51-9217-B3D5E1103B2E}"/>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Picture 9">
            <a:extLst>
              <a:ext uri="{FF2B5EF4-FFF2-40B4-BE49-F238E27FC236}">
                <a16:creationId xmlns:a16="http://schemas.microsoft.com/office/drawing/2014/main" id="{14EBEECA-EF3B-4D1B-AD0F-6C3AD258A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3536" y="47043"/>
            <a:ext cx="7005583" cy="74013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227013" y="906463"/>
            <a:ext cx="4343399" cy="1800000"/>
          </a:xfrm>
        </p:spPr>
        <p:txBody>
          <a:bodyPr/>
          <a:lstStyle>
            <a:lvl1pPr>
              <a:defRPr sz="1800"/>
            </a:lvl1pPr>
            <a:lvl2pPr>
              <a:defRPr sz="1600"/>
            </a:lvl2p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4751999" y="906463"/>
            <a:ext cx="4180863" cy="1789845"/>
          </a:xfrm>
        </p:spPr>
        <p:txBody>
          <a:bodyPr rtlCol="0">
            <a:normAutofit/>
          </a:bodyPr>
          <a:lstStyle/>
          <a:p>
            <a:pPr lvl="0"/>
            <a:r>
              <a:rPr lang="en-US" noProof="0"/>
              <a:t>Click icon to add chart</a:t>
            </a:r>
            <a:endParaRPr lang="en-GB" noProof="0"/>
          </a:p>
        </p:txBody>
      </p:sp>
      <p:sp>
        <p:nvSpPr>
          <p:cNvPr id="7" name="Content Placeholder 2"/>
          <p:cNvSpPr>
            <a:spLocks noGrp="1"/>
          </p:cNvSpPr>
          <p:nvPr>
            <p:ph sz="half" idx="11"/>
          </p:nvPr>
        </p:nvSpPr>
        <p:spPr>
          <a:xfrm>
            <a:off x="230520" y="2868004"/>
            <a:ext cx="4345309" cy="1800000"/>
          </a:xfrm>
        </p:spPr>
        <p:txBody>
          <a:bodyPr/>
          <a:lstStyle>
            <a:lvl1pPr>
              <a:defRPr sz="1800"/>
            </a:lvl1pPr>
            <a:lvl2pPr>
              <a:defRPr sz="1600"/>
            </a:lvl2pPr>
          </a:lstStyle>
          <a:p>
            <a:pPr lvl="0"/>
            <a:r>
              <a:rPr lang="en-US"/>
              <a:t>Click to edit Master text styles</a:t>
            </a:r>
          </a:p>
          <a:p>
            <a:pPr lvl="1"/>
            <a:r>
              <a:rPr lang="en-US"/>
              <a:t>Second level</a:t>
            </a:r>
          </a:p>
        </p:txBody>
      </p:sp>
      <p:sp>
        <p:nvSpPr>
          <p:cNvPr id="8" name="Chart Placeholder 4"/>
          <p:cNvSpPr>
            <a:spLocks noGrp="1"/>
          </p:cNvSpPr>
          <p:nvPr>
            <p:ph type="chart" sz="quarter" idx="12"/>
          </p:nvPr>
        </p:nvSpPr>
        <p:spPr>
          <a:xfrm>
            <a:off x="4752000" y="2876063"/>
            <a:ext cx="4180863" cy="1800712"/>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3909039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sp>
        <p:nvSpPr>
          <p:cNvPr id="7" name="Rounded Rectangle 8">
            <a:extLst>
              <a:ext uri="{FF2B5EF4-FFF2-40B4-BE49-F238E27FC236}">
                <a16:creationId xmlns:a16="http://schemas.microsoft.com/office/drawing/2014/main" id="{A9838172-2AE0-4FB7-9F14-BD336D5BCB89}"/>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Picture 9">
            <a:extLst>
              <a:ext uri="{FF2B5EF4-FFF2-40B4-BE49-F238E27FC236}">
                <a16:creationId xmlns:a16="http://schemas.microsoft.com/office/drawing/2014/main" id="{A50FB39B-252F-43E9-A7B3-BABC2E165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3536" y="47043"/>
            <a:ext cx="7332961" cy="740130"/>
          </a:xfrm>
        </p:spPr>
        <p:txBody>
          <a:bodyPr/>
          <a:lstStyle/>
          <a:p>
            <a:r>
              <a:rPr lang="en-US"/>
              <a:t>Click to edit Master title style</a:t>
            </a:r>
            <a:endParaRPr lang="en-GB" dirty="0"/>
          </a:p>
        </p:txBody>
      </p:sp>
      <p:sp>
        <p:nvSpPr>
          <p:cNvPr id="5" name="Chart Placeholder 4"/>
          <p:cNvSpPr>
            <a:spLocks noGrp="1"/>
          </p:cNvSpPr>
          <p:nvPr>
            <p:ph type="chart" sz="quarter" idx="10"/>
          </p:nvPr>
        </p:nvSpPr>
        <p:spPr>
          <a:xfrm>
            <a:off x="4759815" y="901215"/>
            <a:ext cx="4173048" cy="1800000"/>
          </a:xfrm>
        </p:spPr>
        <p:txBody>
          <a:bodyPr rtlCol="0">
            <a:normAutofit/>
          </a:bodyPr>
          <a:lstStyle/>
          <a:p>
            <a:pPr lvl="0"/>
            <a:r>
              <a:rPr lang="en-US" noProof="0"/>
              <a:t>Click icon to add chart</a:t>
            </a:r>
            <a:endParaRPr lang="en-GB" noProof="0"/>
          </a:p>
        </p:txBody>
      </p:sp>
      <p:sp>
        <p:nvSpPr>
          <p:cNvPr id="8" name="Chart Placeholder 4"/>
          <p:cNvSpPr>
            <a:spLocks noGrp="1"/>
          </p:cNvSpPr>
          <p:nvPr>
            <p:ph type="chart" sz="quarter" idx="12"/>
          </p:nvPr>
        </p:nvSpPr>
        <p:spPr>
          <a:xfrm>
            <a:off x="4752001" y="2868495"/>
            <a:ext cx="4180862" cy="1800000"/>
          </a:xfrm>
        </p:spPr>
        <p:txBody>
          <a:bodyPr rtlCol="0">
            <a:normAutofit/>
          </a:bodyPr>
          <a:lstStyle/>
          <a:p>
            <a:pPr lvl="0"/>
            <a:r>
              <a:rPr lang="en-US" noProof="0"/>
              <a:t>Click icon to add chart</a:t>
            </a:r>
            <a:endParaRPr lang="en-GB" noProof="0"/>
          </a:p>
        </p:txBody>
      </p:sp>
      <p:sp>
        <p:nvSpPr>
          <p:cNvPr id="11" name="Chart Placeholder 4"/>
          <p:cNvSpPr>
            <a:spLocks noGrp="1"/>
          </p:cNvSpPr>
          <p:nvPr>
            <p:ph type="chart" sz="quarter" idx="13"/>
          </p:nvPr>
        </p:nvSpPr>
        <p:spPr>
          <a:xfrm>
            <a:off x="224567" y="902865"/>
            <a:ext cx="4167433" cy="1800000"/>
          </a:xfrm>
        </p:spPr>
        <p:txBody>
          <a:bodyPr rtlCol="0">
            <a:normAutofit/>
          </a:bodyPr>
          <a:lstStyle/>
          <a:p>
            <a:pPr lvl="0"/>
            <a:r>
              <a:rPr lang="en-US" noProof="0"/>
              <a:t>Click icon to add chart</a:t>
            </a:r>
            <a:endParaRPr lang="en-GB" noProof="0"/>
          </a:p>
        </p:txBody>
      </p:sp>
      <p:sp>
        <p:nvSpPr>
          <p:cNvPr id="12" name="Chart Placeholder 4"/>
          <p:cNvSpPr>
            <a:spLocks noGrp="1"/>
          </p:cNvSpPr>
          <p:nvPr>
            <p:ph type="chart" sz="quarter" idx="14"/>
          </p:nvPr>
        </p:nvSpPr>
        <p:spPr>
          <a:xfrm>
            <a:off x="227013" y="2862330"/>
            <a:ext cx="4174446" cy="1800000"/>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203503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op_2x Charts bottom">
    <p:spTree>
      <p:nvGrpSpPr>
        <p:cNvPr id="1" name=""/>
        <p:cNvGrpSpPr/>
        <p:nvPr/>
      </p:nvGrpSpPr>
      <p:grpSpPr>
        <a:xfrm>
          <a:off x="0" y="0"/>
          <a:ext cx="0" cy="0"/>
          <a:chOff x="0" y="0"/>
          <a:chExt cx="0" cy="0"/>
        </a:xfrm>
      </p:grpSpPr>
      <p:sp>
        <p:nvSpPr>
          <p:cNvPr id="6" name="Rounded Rectangle 8">
            <a:extLst>
              <a:ext uri="{FF2B5EF4-FFF2-40B4-BE49-F238E27FC236}">
                <a16:creationId xmlns:a16="http://schemas.microsoft.com/office/drawing/2014/main" id="{CCAC2852-63A6-4FEE-A2A4-7831BEFFEDF3}"/>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9">
            <a:extLst>
              <a:ext uri="{FF2B5EF4-FFF2-40B4-BE49-F238E27FC236}">
                <a16:creationId xmlns:a16="http://schemas.microsoft.com/office/drawing/2014/main" id="{EF7B91E6-720C-41CD-8597-78CC17F1C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3462" y="46619"/>
            <a:ext cx="7355539" cy="732315"/>
          </a:xfrm>
        </p:spPr>
        <p:txBody>
          <a:bodyPr/>
          <a:lstStyle/>
          <a:p>
            <a:r>
              <a:rPr lang="en-US" dirty="0"/>
              <a:t>Click to edit Master title style</a:t>
            </a:r>
            <a:endParaRPr lang="en-GB" dirty="0"/>
          </a:p>
        </p:txBody>
      </p:sp>
      <p:sp>
        <p:nvSpPr>
          <p:cNvPr id="8" name="Chart Placeholder 4"/>
          <p:cNvSpPr>
            <a:spLocks noGrp="1"/>
          </p:cNvSpPr>
          <p:nvPr>
            <p:ph type="chart" sz="quarter" idx="12"/>
          </p:nvPr>
        </p:nvSpPr>
        <p:spPr>
          <a:xfrm>
            <a:off x="4751999" y="2633786"/>
            <a:ext cx="4180863" cy="2042990"/>
          </a:xfrm>
        </p:spPr>
        <p:txBody>
          <a:bodyPr rtlCol="0">
            <a:normAutofit/>
          </a:bodyPr>
          <a:lstStyle/>
          <a:p>
            <a:pPr lvl="0"/>
            <a:r>
              <a:rPr lang="en-US" noProof="0"/>
              <a:t>Click icon to add chart</a:t>
            </a:r>
            <a:endParaRPr lang="en-GB" noProof="0"/>
          </a:p>
        </p:txBody>
      </p:sp>
      <p:sp>
        <p:nvSpPr>
          <p:cNvPr id="12" name="Chart Placeholder 4"/>
          <p:cNvSpPr>
            <a:spLocks noGrp="1"/>
          </p:cNvSpPr>
          <p:nvPr>
            <p:ph type="chart" sz="quarter" idx="14"/>
          </p:nvPr>
        </p:nvSpPr>
        <p:spPr>
          <a:xfrm>
            <a:off x="227013" y="2625969"/>
            <a:ext cx="4250520" cy="2050807"/>
          </a:xfrm>
        </p:spPr>
        <p:txBody>
          <a:bodyPr rtlCol="0">
            <a:normAutofit/>
          </a:bodyPr>
          <a:lstStyle/>
          <a:p>
            <a:pPr lvl="0"/>
            <a:r>
              <a:rPr lang="en-US" noProof="0"/>
              <a:t>Click icon to add chart</a:t>
            </a:r>
            <a:endParaRPr lang="en-GB" noProof="0"/>
          </a:p>
        </p:txBody>
      </p:sp>
      <p:sp>
        <p:nvSpPr>
          <p:cNvPr id="4" name="Text Placeholder 3"/>
          <p:cNvSpPr>
            <a:spLocks noGrp="1"/>
          </p:cNvSpPr>
          <p:nvPr>
            <p:ph type="body" sz="quarter" idx="15"/>
          </p:nvPr>
        </p:nvSpPr>
        <p:spPr>
          <a:xfrm>
            <a:off x="227013" y="906464"/>
            <a:ext cx="8705850" cy="1571013"/>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19304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BAE7A20B-F1F5-4658-A937-0254B36A6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FC05224-3407-4FF4-8D6F-EC29B00A940F}"/>
              </a:ext>
            </a:extLst>
          </p:cNvPr>
          <p:cNvSpPr>
            <a:spLocks noGrp="1"/>
          </p:cNvSpPr>
          <p:nvPr>
            <p:ph type="title"/>
          </p:nvPr>
        </p:nvSpPr>
        <p:spPr>
          <a:xfrm>
            <a:off x="353462" y="46619"/>
            <a:ext cx="7355539" cy="73231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710947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s">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6D306E2A-44CD-4349-ABB3-B8047885B0B2}"/>
              </a:ext>
            </a:extLst>
          </p:cNvPr>
          <p:cNvGrpSpPr>
            <a:grpSpLocks/>
          </p:cNvGrpSpPr>
          <p:nvPr/>
        </p:nvGrpSpPr>
        <p:grpSpPr bwMode="auto">
          <a:xfrm>
            <a:off x="295275" y="1946275"/>
            <a:ext cx="8418513" cy="2925763"/>
            <a:chOff x="193868" y="1056975"/>
            <a:chExt cx="6768824" cy="2043839"/>
          </a:xfrm>
        </p:grpSpPr>
        <p:sp>
          <p:nvSpPr>
            <p:cNvPr id="3" name="Rectangle 2">
              <a:extLst>
                <a:ext uri="{FF2B5EF4-FFF2-40B4-BE49-F238E27FC236}">
                  <a16:creationId xmlns:a16="http://schemas.microsoft.com/office/drawing/2014/main" id="{9A26CFE9-59AD-4C1C-9065-FF8672A197DF}"/>
                </a:ext>
              </a:extLst>
            </p:cNvPr>
            <p:cNvSpPr/>
            <p:nvPr/>
          </p:nvSpPr>
          <p:spPr>
            <a:xfrm>
              <a:off x="193868" y="1058084"/>
              <a:ext cx="806694" cy="699762"/>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4" name="Rectangle 3">
              <a:extLst>
                <a:ext uri="{FF2B5EF4-FFF2-40B4-BE49-F238E27FC236}">
                  <a16:creationId xmlns:a16="http://schemas.microsoft.com/office/drawing/2014/main" id="{82E195FF-A74F-4A40-9436-D0C25849CEE8}"/>
                </a:ext>
              </a:extLst>
            </p:cNvPr>
            <p:cNvSpPr/>
            <p:nvPr/>
          </p:nvSpPr>
          <p:spPr>
            <a:xfrm>
              <a:off x="193868" y="2103846"/>
              <a:ext cx="806694" cy="700871"/>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5" name="TextBox 11">
              <a:extLst>
                <a:ext uri="{FF2B5EF4-FFF2-40B4-BE49-F238E27FC236}">
                  <a16:creationId xmlns:a16="http://schemas.microsoft.com/office/drawing/2014/main" id="{11A75EBE-F18A-4798-BBBD-8EBCC8F32CB7}"/>
                </a:ext>
              </a:extLst>
            </p:cNvPr>
            <p:cNvSpPr txBox="1">
              <a:spLocks noChangeArrowheads="1"/>
            </p:cNvSpPr>
            <p:nvPr/>
          </p:nvSpPr>
          <p:spPr bwMode="auto">
            <a:xfrm>
              <a:off x="193868" y="1769985"/>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0 / 39 / 118</a:t>
              </a:r>
            </a:p>
          </p:txBody>
        </p:sp>
        <p:sp>
          <p:nvSpPr>
            <p:cNvPr id="6" name="TextBox 12">
              <a:extLst>
                <a:ext uri="{FF2B5EF4-FFF2-40B4-BE49-F238E27FC236}">
                  <a16:creationId xmlns:a16="http://schemas.microsoft.com/office/drawing/2014/main" id="{6782551D-DAF0-4B4B-8036-43C524B7CB24}"/>
                </a:ext>
              </a:extLst>
            </p:cNvPr>
            <p:cNvSpPr txBox="1">
              <a:spLocks noChangeArrowheads="1"/>
            </p:cNvSpPr>
            <p:nvPr/>
          </p:nvSpPr>
          <p:spPr bwMode="auto">
            <a:xfrm>
              <a:off x="193868" y="281277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0 / 161 / 222</a:t>
              </a:r>
            </a:p>
          </p:txBody>
        </p:sp>
        <p:sp>
          <p:nvSpPr>
            <p:cNvPr id="7" name="Rectangle 6">
              <a:extLst>
                <a:ext uri="{FF2B5EF4-FFF2-40B4-BE49-F238E27FC236}">
                  <a16:creationId xmlns:a16="http://schemas.microsoft.com/office/drawing/2014/main" id="{CB89FC95-EE5B-4B92-8E32-7199340B7F6F}"/>
                </a:ext>
              </a:extLst>
            </p:cNvPr>
            <p:cNvSpPr/>
            <p:nvPr/>
          </p:nvSpPr>
          <p:spPr>
            <a:xfrm>
              <a:off x="1188195" y="1056975"/>
              <a:ext cx="805417" cy="700871"/>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8" name="Rectangle 7">
              <a:extLst>
                <a:ext uri="{FF2B5EF4-FFF2-40B4-BE49-F238E27FC236}">
                  <a16:creationId xmlns:a16="http://schemas.microsoft.com/office/drawing/2014/main" id="{AF096DCB-DCB3-486E-8263-A040BE1E509C}"/>
                </a:ext>
              </a:extLst>
            </p:cNvPr>
            <p:cNvSpPr/>
            <p:nvPr/>
          </p:nvSpPr>
          <p:spPr>
            <a:xfrm>
              <a:off x="1188195" y="2102738"/>
              <a:ext cx="805417" cy="700871"/>
            </a:xfrm>
            <a:prstGeom prst="rect">
              <a:avLst/>
            </a:prstGeom>
            <a:solidFill>
              <a:srgbClr val="007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9" name="TextBox 15">
              <a:extLst>
                <a:ext uri="{FF2B5EF4-FFF2-40B4-BE49-F238E27FC236}">
                  <a16:creationId xmlns:a16="http://schemas.microsoft.com/office/drawing/2014/main" id="{DD3F50F0-0007-431F-944C-9B1ACB52D947}"/>
                </a:ext>
              </a:extLst>
            </p:cNvPr>
            <p:cNvSpPr txBox="1">
              <a:spLocks noChangeArrowheads="1"/>
            </p:cNvSpPr>
            <p:nvPr/>
          </p:nvSpPr>
          <p:spPr bwMode="auto">
            <a:xfrm>
              <a:off x="1187589"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30 / 157 / 139</a:t>
              </a:r>
            </a:p>
          </p:txBody>
        </p:sp>
        <p:sp>
          <p:nvSpPr>
            <p:cNvPr id="10" name="TextBox 16">
              <a:extLst>
                <a:ext uri="{FF2B5EF4-FFF2-40B4-BE49-F238E27FC236}">
                  <a16:creationId xmlns:a16="http://schemas.microsoft.com/office/drawing/2014/main" id="{6E38B269-3E66-4899-A57A-3E358A8B7B23}"/>
                </a:ext>
              </a:extLst>
            </p:cNvPr>
            <p:cNvSpPr txBox="1">
              <a:spLocks noChangeArrowheads="1"/>
            </p:cNvSpPr>
            <p:nvPr/>
          </p:nvSpPr>
          <p:spPr bwMode="auto">
            <a:xfrm>
              <a:off x="1187589"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0 / 117 / 154</a:t>
              </a:r>
            </a:p>
          </p:txBody>
        </p:sp>
        <p:sp>
          <p:nvSpPr>
            <p:cNvPr id="11" name="Rectangle 10">
              <a:extLst>
                <a:ext uri="{FF2B5EF4-FFF2-40B4-BE49-F238E27FC236}">
                  <a16:creationId xmlns:a16="http://schemas.microsoft.com/office/drawing/2014/main" id="{4B1AF9F7-7364-4A57-A8DB-A0EEBF748127}"/>
                </a:ext>
              </a:extLst>
            </p:cNvPr>
            <p:cNvSpPr/>
            <p:nvPr/>
          </p:nvSpPr>
          <p:spPr>
            <a:xfrm>
              <a:off x="2181245" y="1056975"/>
              <a:ext cx="806694" cy="700871"/>
            </a:xfrm>
            <a:prstGeom prst="rect">
              <a:avLst/>
            </a:prstGeom>
            <a:solidFill>
              <a:srgbClr val="CED6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12" name="Rectangle 11">
              <a:extLst>
                <a:ext uri="{FF2B5EF4-FFF2-40B4-BE49-F238E27FC236}">
                  <a16:creationId xmlns:a16="http://schemas.microsoft.com/office/drawing/2014/main" id="{93F5CBBF-796C-41AB-AC3B-E50E37A8EFF5}"/>
                </a:ext>
              </a:extLst>
            </p:cNvPr>
            <p:cNvSpPr/>
            <p:nvPr/>
          </p:nvSpPr>
          <p:spPr>
            <a:xfrm>
              <a:off x="2181245" y="2102738"/>
              <a:ext cx="806694" cy="700871"/>
            </a:xfrm>
            <a:prstGeom prst="rect">
              <a:avLst/>
            </a:prstGeom>
            <a:solidFill>
              <a:srgbClr val="85CD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13" name="TextBox 19">
              <a:extLst>
                <a:ext uri="{FF2B5EF4-FFF2-40B4-BE49-F238E27FC236}">
                  <a16:creationId xmlns:a16="http://schemas.microsoft.com/office/drawing/2014/main" id="{881AD69E-4CE7-44E6-A3C4-C092E98DA82B}"/>
                </a:ext>
              </a:extLst>
            </p:cNvPr>
            <p:cNvSpPr txBox="1">
              <a:spLocks noChangeArrowheads="1"/>
            </p:cNvSpPr>
            <p:nvPr/>
          </p:nvSpPr>
          <p:spPr bwMode="auto">
            <a:xfrm>
              <a:off x="2181310"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206 / 214 / 75</a:t>
              </a:r>
            </a:p>
          </p:txBody>
        </p:sp>
        <p:sp>
          <p:nvSpPr>
            <p:cNvPr id="14" name="TextBox 20">
              <a:extLst>
                <a:ext uri="{FF2B5EF4-FFF2-40B4-BE49-F238E27FC236}">
                  <a16:creationId xmlns:a16="http://schemas.microsoft.com/office/drawing/2014/main" id="{94A867CB-4AF4-4C08-B18B-61DF481107A2}"/>
                </a:ext>
              </a:extLst>
            </p:cNvPr>
            <p:cNvSpPr txBox="1">
              <a:spLocks noChangeArrowheads="1"/>
            </p:cNvSpPr>
            <p:nvPr/>
          </p:nvSpPr>
          <p:spPr bwMode="auto">
            <a:xfrm>
              <a:off x="2181310"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133 / 205 / 219</a:t>
              </a:r>
            </a:p>
          </p:txBody>
        </p:sp>
        <p:sp>
          <p:nvSpPr>
            <p:cNvPr id="15" name="Rectangle 14">
              <a:extLst>
                <a:ext uri="{FF2B5EF4-FFF2-40B4-BE49-F238E27FC236}">
                  <a16:creationId xmlns:a16="http://schemas.microsoft.com/office/drawing/2014/main" id="{FFF5F192-993A-47BA-973C-90022DAD9F4F}"/>
                </a:ext>
              </a:extLst>
            </p:cNvPr>
            <p:cNvSpPr/>
            <p:nvPr/>
          </p:nvSpPr>
          <p:spPr>
            <a:xfrm>
              <a:off x="3175571" y="1056975"/>
              <a:ext cx="805418" cy="700871"/>
            </a:xfrm>
            <a:prstGeom prst="rect">
              <a:avLst/>
            </a:prstGeom>
            <a:solidFill>
              <a:srgbClr val="FF6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16" name="Rectangle 15">
              <a:extLst>
                <a:ext uri="{FF2B5EF4-FFF2-40B4-BE49-F238E27FC236}">
                  <a16:creationId xmlns:a16="http://schemas.microsoft.com/office/drawing/2014/main" id="{7992D836-8C54-4F57-BD6C-8A664883B9B1}"/>
                </a:ext>
              </a:extLst>
            </p:cNvPr>
            <p:cNvSpPr/>
            <p:nvPr/>
          </p:nvSpPr>
          <p:spPr>
            <a:xfrm>
              <a:off x="3175571" y="2102738"/>
              <a:ext cx="805418" cy="700871"/>
            </a:xfrm>
            <a:prstGeom prst="rect">
              <a:avLst/>
            </a:prstGeom>
            <a:solidFill>
              <a:srgbClr val="4B30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17" name="TextBox 23">
              <a:extLst>
                <a:ext uri="{FF2B5EF4-FFF2-40B4-BE49-F238E27FC236}">
                  <a16:creationId xmlns:a16="http://schemas.microsoft.com/office/drawing/2014/main" id="{965665E9-8619-49EC-8663-2E5841C4B081}"/>
                </a:ext>
              </a:extLst>
            </p:cNvPr>
            <p:cNvSpPr txBox="1">
              <a:spLocks noChangeArrowheads="1"/>
            </p:cNvSpPr>
            <p:nvPr/>
          </p:nvSpPr>
          <p:spPr bwMode="auto">
            <a:xfrm>
              <a:off x="3175031"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255 / 109 / 34</a:t>
              </a:r>
            </a:p>
          </p:txBody>
        </p:sp>
        <p:sp>
          <p:nvSpPr>
            <p:cNvPr id="18" name="TextBox 24">
              <a:extLst>
                <a:ext uri="{FF2B5EF4-FFF2-40B4-BE49-F238E27FC236}">
                  <a16:creationId xmlns:a16="http://schemas.microsoft.com/office/drawing/2014/main" id="{C383470E-608B-459B-80E9-6AF88C297EC3}"/>
                </a:ext>
              </a:extLst>
            </p:cNvPr>
            <p:cNvSpPr txBox="1">
              <a:spLocks noChangeArrowheads="1"/>
            </p:cNvSpPr>
            <p:nvPr/>
          </p:nvSpPr>
          <p:spPr bwMode="auto">
            <a:xfrm>
              <a:off x="3175031"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75 / 48 / 106</a:t>
              </a:r>
            </a:p>
          </p:txBody>
        </p:sp>
        <p:sp>
          <p:nvSpPr>
            <p:cNvPr id="19" name="Rectangle 18">
              <a:extLst>
                <a:ext uri="{FF2B5EF4-FFF2-40B4-BE49-F238E27FC236}">
                  <a16:creationId xmlns:a16="http://schemas.microsoft.com/office/drawing/2014/main" id="{A54EC553-3558-4335-9303-7E666AB1C282}"/>
                </a:ext>
              </a:extLst>
            </p:cNvPr>
            <p:cNvSpPr/>
            <p:nvPr/>
          </p:nvSpPr>
          <p:spPr>
            <a:xfrm>
              <a:off x="4168621" y="1056975"/>
              <a:ext cx="806694" cy="700871"/>
            </a:xfrm>
            <a:prstGeom prst="rect">
              <a:avLst/>
            </a:prstGeom>
            <a:solidFill>
              <a:srgbClr val="F8DE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20" name="Rectangle 19">
              <a:extLst>
                <a:ext uri="{FF2B5EF4-FFF2-40B4-BE49-F238E27FC236}">
                  <a16:creationId xmlns:a16="http://schemas.microsoft.com/office/drawing/2014/main" id="{88A3C6E7-4914-4685-9273-F5EBB8C7919A}"/>
                </a:ext>
              </a:extLst>
            </p:cNvPr>
            <p:cNvSpPr/>
            <p:nvPr/>
          </p:nvSpPr>
          <p:spPr>
            <a:xfrm>
              <a:off x="4168621" y="2102738"/>
              <a:ext cx="806694" cy="700871"/>
            </a:xfrm>
            <a:prstGeom prst="rect">
              <a:avLst/>
            </a:prstGeom>
            <a:solidFill>
              <a:srgbClr val="A5A2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21" name="TextBox 27">
              <a:extLst>
                <a:ext uri="{FF2B5EF4-FFF2-40B4-BE49-F238E27FC236}">
                  <a16:creationId xmlns:a16="http://schemas.microsoft.com/office/drawing/2014/main" id="{0BF590BE-602A-4A05-A53C-0E915EFB36D7}"/>
                </a:ext>
              </a:extLst>
            </p:cNvPr>
            <p:cNvSpPr txBox="1">
              <a:spLocks noChangeArrowheads="1"/>
            </p:cNvSpPr>
            <p:nvPr/>
          </p:nvSpPr>
          <p:spPr bwMode="auto">
            <a:xfrm>
              <a:off x="4168752"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248 / 222 110</a:t>
              </a:r>
            </a:p>
          </p:txBody>
        </p:sp>
        <p:sp>
          <p:nvSpPr>
            <p:cNvPr id="22" name="TextBox 28">
              <a:extLst>
                <a:ext uri="{FF2B5EF4-FFF2-40B4-BE49-F238E27FC236}">
                  <a16:creationId xmlns:a16="http://schemas.microsoft.com/office/drawing/2014/main" id="{6B4F293F-54DE-4130-8312-C638F97B9D20}"/>
                </a:ext>
              </a:extLst>
            </p:cNvPr>
            <p:cNvSpPr txBox="1">
              <a:spLocks noChangeArrowheads="1"/>
            </p:cNvSpPr>
            <p:nvPr/>
          </p:nvSpPr>
          <p:spPr bwMode="auto">
            <a:xfrm>
              <a:off x="4168752"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165 / 162 198</a:t>
              </a:r>
            </a:p>
          </p:txBody>
        </p:sp>
        <p:sp>
          <p:nvSpPr>
            <p:cNvPr id="23" name="Rectangle 22">
              <a:extLst>
                <a:ext uri="{FF2B5EF4-FFF2-40B4-BE49-F238E27FC236}">
                  <a16:creationId xmlns:a16="http://schemas.microsoft.com/office/drawing/2014/main" id="{E9CF3E50-B124-4EF2-8FFF-A390A91581B4}"/>
                </a:ext>
              </a:extLst>
            </p:cNvPr>
            <p:cNvSpPr/>
            <p:nvPr/>
          </p:nvSpPr>
          <p:spPr>
            <a:xfrm>
              <a:off x="5162948" y="1056975"/>
              <a:ext cx="805417" cy="700871"/>
            </a:xfrm>
            <a:prstGeom prst="rect">
              <a:avLst/>
            </a:prstGeom>
            <a:solidFill>
              <a:srgbClr val="6A1A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24" name="Rectangle 23">
              <a:extLst>
                <a:ext uri="{FF2B5EF4-FFF2-40B4-BE49-F238E27FC236}">
                  <a16:creationId xmlns:a16="http://schemas.microsoft.com/office/drawing/2014/main" id="{D61BE3B6-85CD-488F-8EAE-712D2CF3E925}"/>
                </a:ext>
              </a:extLst>
            </p:cNvPr>
            <p:cNvSpPr/>
            <p:nvPr/>
          </p:nvSpPr>
          <p:spPr>
            <a:xfrm>
              <a:off x="5162948" y="2102738"/>
              <a:ext cx="805417" cy="700871"/>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25" name="TextBox 31">
              <a:extLst>
                <a:ext uri="{FF2B5EF4-FFF2-40B4-BE49-F238E27FC236}">
                  <a16:creationId xmlns:a16="http://schemas.microsoft.com/office/drawing/2014/main" id="{B0380402-8BAA-41A7-BCBF-993FC9FBDC01}"/>
                </a:ext>
              </a:extLst>
            </p:cNvPr>
            <p:cNvSpPr txBox="1">
              <a:spLocks noChangeArrowheads="1"/>
            </p:cNvSpPr>
            <p:nvPr/>
          </p:nvSpPr>
          <p:spPr bwMode="auto">
            <a:xfrm>
              <a:off x="5162473"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106 / 26 / 65</a:t>
              </a:r>
            </a:p>
          </p:txBody>
        </p:sp>
        <p:sp>
          <p:nvSpPr>
            <p:cNvPr id="26" name="TextBox 32">
              <a:extLst>
                <a:ext uri="{FF2B5EF4-FFF2-40B4-BE49-F238E27FC236}">
                  <a16:creationId xmlns:a16="http://schemas.microsoft.com/office/drawing/2014/main" id="{C2D24F97-8A31-4D20-9D24-10004447A1E1}"/>
                </a:ext>
              </a:extLst>
            </p:cNvPr>
            <p:cNvSpPr txBox="1">
              <a:spLocks noChangeArrowheads="1"/>
            </p:cNvSpPr>
            <p:nvPr/>
          </p:nvSpPr>
          <p:spPr bwMode="auto">
            <a:xfrm>
              <a:off x="5162473"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55 / 66 / 74</a:t>
              </a:r>
            </a:p>
          </p:txBody>
        </p:sp>
        <p:sp>
          <p:nvSpPr>
            <p:cNvPr id="27" name="Rectangle 26">
              <a:extLst>
                <a:ext uri="{FF2B5EF4-FFF2-40B4-BE49-F238E27FC236}">
                  <a16:creationId xmlns:a16="http://schemas.microsoft.com/office/drawing/2014/main" id="{29C79DC8-7004-4162-B2EE-C87BD0797816}"/>
                </a:ext>
              </a:extLst>
            </p:cNvPr>
            <p:cNvSpPr/>
            <p:nvPr/>
          </p:nvSpPr>
          <p:spPr>
            <a:xfrm>
              <a:off x="6155998" y="1056975"/>
              <a:ext cx="806694" cy="700871"/>
            </a:xfrm>
            <a:prstGeom prst="rect">
              <a:avLst/>
            </a:prstGeom>
            <a:solidFill>
              <a:srgbClr val="AA1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28" name="Rectangle 27">
              <a:extLst>
                <a:ext uri="{FF2B5EF4-FFF2-40B4-BE49-F238E27FC236}">
                  <a16:creationId xmlns:a16="http://schemas.microsoft.com/office/drawing/2014/main" id="{079ECCD5-4C59-42B9-AF16-639FF69B17FD}"/>
                </a:ext>
              </a:extLst>
            </p:cNvPr>
            <p:cNvSpPr/>
            <p:nvPr/>
          </p:nvSpPr>
          <p:spPr>
            <a:xfrm>
              <a:off x="6155998" y="2102738"/>
              <a:ext cx="806694" cy="700871"/>
            </a:xfrm>
            <a:prstGeom prst="rect">
              <a:avLst/>
            </a:pr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29" name="TextBox 35">
              <a:extLst>
                <a:ext uri="{FF2B5EF4-FFF2-40B4-BE49-F238E27FC236}">
                  <a16:creationId xmlns:a16="http://schemas.microsoft.com/office/drawing/2014/main" id="{612AFAA3-510B-456D-AACC-AEB552A1F7E2}"/>
                </a:ext>
              </a:extLst>
            </p:cNvPr>
            <p:cNvSpPr txBox="1">
              <a:spLocks noChangeArrowheads="1"/>
            </p:cNvSpPr>
            <p:nvPr/>
          </p:nvSpPr>
          <p:spPr bwMode="auto">
            <a:xfrm>
              <a:off x="6156194"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170 / 25 / 72 </a:t>
              </a:r>
            </a:p>
          </p:txBody>
        </p:sp>
        <p:sp>
          <p:nvSpPr>
            <p:cNvPr id="30" name="TextBox 36">
              <a:extLst>
                <a:ext uri="{FF2B5EF4-FFF2-40B4-BE49-F238E27FC236}">
                  <a16:creationId xmlns:a16="http://schemas.microsoft.com/office/drawing/2014/main" id="{F8C90338-8800-425F-BE4D-30E8BA502F72}"/>
                </a:ext>
              </a:extLst>
            </p:cNvPr>
            <p:cNvSpPr txBox="1">
              <a:spLocks noChangeArrowheads="1"/>
            </p:cNvSpPr>
            <p:nvPr/>
          </p:nvSpPr>
          <p:spPr bwMode="auto">
            <a:xfrm>
              <a:off x="6156194"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600"/>
                </a:spcBef>
                <a:spcAft>
                  <a:spcPts val="500"/>
                </a:spcAft>
              </a:pPr>
              <a:r>
                <a:rPr lang="en-GB" altLang="en-US" sz="1100">
                  <a:cs typeface="Arial" panose="020B0604020202020204" pitchFamily="34" charset="0"/>
                </a:rPr>
                <a:t>165 / 172 / 175</a:t>
              </a:r>
            </a:p>
          </p:txBody>
        </p:sp>
      </p:grpSp>
      <p:sp>
        <p:nvSpPr>
          <p:cNvPr id="31" name="TextBox 37">
            <a:extLst>
              <a:ext uri="{FF2B5EF4-FFF2-40B4-BE49-F238E27FC236}">
                <a16:creationId xmlns:a16="http://schemas.microsoft.com/office/drawing/2014/main" id="{5032BB4D-B64E-4D6C-83DD-6556B611C7E3}"/>
              </a:ext>
            </a:extLst>
          </p:cNvPr>
          <p:cNvSpPr txBox="1">
            <a:spLocks noChangeArrowheads="1"/>
          </p:cNvSpPr>
          <p:nvPr/>
        </p:nvSpPr>
        <p:spPr bwMode="auto">
          <a:xfrm>
            <a:off x="374650" y="-3175"/>
            <a:ext cx="254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2400"/>
              <a:t>Infineum colours</a:t>
            </a:r>
          </a:p>
        </p:txBody>
      </p:sp>
      <p:pic>
        <p:nvPicPr>
          <p:cNvPr id="32" name="Picture 38">
            <a:extLst>
              <a:ext uri="{FF2B5EF4-FFF2-40B4-BE49-F238E27FC236}">
                <a16:creationId xmlns:a16="http://schemas.microsoft.com/office/drawing/2014/main" id="{3BFDFFE2-D752-4506-8301-5B6384A4B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15794579-8246-42CA-9B30-13927248033F}"/>
              </a:ext>
            </a:extLst>
          </p:cNvPr>
          <p:cNvSpPr/>
          <p:nvPr/>
        </p:nvSpPr>
        <p:spPr>
          <a:xfrm>
            <a:off x="303213" y="531813"/>
            <a:ext cx="1003300" cy="1001712"/>
          </a:xfrm>
          <a:prstGeom prst="rect">
            <a:avLst/>
          </a:prstGeom>
          <a:solidFill>
            <a:srgbClr val="173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34" name="TextBox 40">
            <a:extLst>
              <a:ext uri="{FF2B5EF4-FFF2-40B4-BE49-F238E27FC236}">
                <a16:creationId xmlns:a16="http://schemas.microsoft.com/office/drawing/2014/main" id="{63DF5B54-3815-4DE9-8AC4-69F5186DEC16}"/>
              </a:ext>
            </a:extLst>
          </p:cNvPr>
          <p:cNvSpPr txBox="1">
            <a:spLocks noChangeArrowheads="1"/>
          </p:cNvSpPr>
          <p:nvPr/>
        </p:nvSpPr>
        <p:spPr bwMode="auto">
          <a:xfrm>
            <a:off x="484188" y="1533525"/>
            <a:ext cx="30416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ts val="600"/>
              </a:spcBef>
              <a:spcAft>
                <a:spcPts val="500"/>
              </a:spcAft>
            </a:pPr>
            <a:r>
              <a:rPr lang="en-GB" altLang="en-US" sz="1100">
                <a:cs typeface="Arial" panose="020B0604020202020204" pitchFamily="34" charset="0"/>
              </a:rPr>
              <a:t>23 / 60 / 93 Infineum PowerPoint blue</a:t>
            </a:r>
          </a:p>
        </p:txBody>
      </p:sp>
    </p:spTree>
    <p:extLst>
      <p:ext uri="{BB962C8B-B14F-4D97-AF65-F5344CB8AC3E}">
        <p14:creationId xmlns:p14="http://schemas.microsoft.com/office/powerpoint/2010/main" val="2891621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missions">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57B903E9-4373-424F-AE50-4EB2EE0FA051}"/>
              </a:ext>
            </a:extLst>
          </p:cNvPr>
          <p:cNvSpPr txBox="1">
            <a:spLocks noChangeArrowheads="1"/>
          </p:cNvSpPr>
          <p:nvPr/>
        </p:nvSpPr>
        <p:spPr bwMode="auto">
          <a:xfrm>
            <a:off x="374650" y="1395413"/>
            <a:ext cx="817562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000" dirty="0"/>
              <a:t>Permission is given for storage of one copy in electronic means for reference purposes. Further reproduction of any material is prohibited without prior written consent of Infineum International Limited.</a:t>
            </a:r>
          </a:p>
          <a:p>
            <a:pPr eaLnBrk="1" hangingPunct="1"/>
            <a:endParaRPr lang="en-GB" altLang="en-US" sz="1000" dirty="0"/>
          </a:p>
          <a:p>
            <a:pPr eaLnBrk="1" hangingPunct="1"/>
            <a:r>
              <a:rPr lang="en-GB" altLang="en-US" sz="1000" dirty="0"/>
              <a:t>The information contained in this document is based upon data believed to be reliable at the time of going to press and relates only to the matters specifically mentioned in this document. Although Infineum has used reasonable skill and care in the preparation of this information, in the absence of any overriding obligations arising under a specific contract, no representation, warranty (express or implied), or guarantee is made as to the suitability, accuracy, reliability or completeness of the information; nothing in this document shall reduce the user’s responsibility to satisfy itself as to the suitability, accuracy, reliability, and completeness of such information for its particular use; there is no warranty against intellectual property infringement; and Infineum shall not be liable for any loss, damage or injury that may occur from the use of this information other than death or personal injury caused by its negligence.  No statement shall be construed as an endorsement of any product or process. For greater certainty, before use of information contained in this document, particularly if the product is used for a purpose or under conditions which are abnormal or not reasonably foreseeable, this information must be reviewed with the supplier of such information.</a:t>
            </a:r>
          </a:p>
          <a:p>
            <a:pPr eaLnBrk="1" hangingPunct="1"/>
            <a:endParaRPr lang="en-GB" altLang="en-US" sz="1000" dirty="0"/>
          </a:p>
          <a:p>
            <a:pPr eaLnBrk="1" hangingPunct="1"/>
            <a:r>
              <a:rPr lang="en-GB" altLang="en-US" sz="1000" dirty="0"/>
              <a:t>Links to third party websites from this document are provided solely for your convenience. Infineum does not control and is not responsible for the content of those third party websites. If you decide to access any of those websites, you do so entirely at your own risk. Please also refer to our Privacy Policy.</a:t>
            </a:r>
          </a:p>
          <a:p>
            <a:pPr eaLnBrk="1" hangingPunct="1"/>
            <a:endParaRPr lang="en-GB" altLang="en-US" sz="1000" dirty="0"/>
          </a:p>
          <a:p>
            <a:pPr eaLnBrk="1" hangingPunct="1"/>
            <a:r>
              <a:rPr lang="en-GB" altLang="en-US" sz="1000" dirty="0"/>
              <a:t>‘INFINEUM’, the interlocking Ripple Device, the corporate mark comprising INFINEUM and the interlocking Ripple Device and </a:t>
            </a:r>
            <a:r>
              <a:rPr lang="zh-SG" altLang="en-US" sz="1000" dirty="0">
                <a:ea typeface="宋体" panose="02010600030101010101" pitchFamily="2" charset="-122"/>
              </a:rPr>
              <a:t>润英联 </a:t>
            </a:r>
            <a:r>
              <a:rPr lang="en-GB" altLang="en-US" sz="1000" dirty="0"/>
              <a:t>are trademarks of Infineum International Limited.</a:t>
            </a:r>
          </a:p>
          <a:p>
            <a:pPr eaLnBrk="1" hangingPunct="1"/>
            <a:r>
              <a:rPr lang="en-GB" altLang="en-US" sz="1000" dirty="0"/>
              <a:t>© 2021 Infineum International Limited. All rights reserved.</a:t>
            </a:r>
          </a:p>
        </p:txBody>
      </p:sp>
      <p:sp>
        <p:nvSpPr>
          <p:cNvPr id="3" name="Rounded Rectangle 3">
            <a:extLst>
              <a:ext uri="{FF2B5EF4-FFF2-40B4-BE49-F238E27FC236}">
                <a16:creationId xmlns:a16="http://schemas.microsoft.com/office/drawing/2014/main" id="{94D6CBEB-BE36-4B82-B21B-7D235DE1BD6E}"/>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TextBox 10">
            <a:extLst>
              <a:ext uri="{FF2B5EF4-FFF2-40B4-BE49-F238E27FC236}">
                <a16:creationId xmlns:a16="http://schemas.microsoft.com/office/drawing/2014/main" id="{0DDC6CF5-27B7-42CB-B278-06542E4AA3B4}"/>
              </a:ext>
            </a:extLst>
          </p:cNvPr>
          <p:cNvSpPr txBox="1">
            <a:spLocks noChangeArrowheads="1"/>
          </p:cNvSpPr>
          <p:nvPr/>
        </p:nvSpPr>
        <p:spPr bwMode="auto">
          <a:xfrm>
            <a:off x="374650" y="1588"/>
            <a:ext cx="3544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2400"/>
              <a:t>Permissions</a:t>
            </a:r>
          </a:p>
        </p:txBody>
      </p:sp>
      <p:pic>
        <p:nvPicPr>
          <p:cNvPr id="5" name="Picture 11">
            <a:extLst>
              <a:ext uri="{FF2B5EF4-FFF2-40B4-BE49-F238E27FC236}">
                <a16:creationId xmlns:a16="http://schemas.microsoft.com/office/drawing/2014/main" id="{CEF97518-F356-4CA7-87FD-E199978B0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10790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722A022-CA0E-45B3-980E-705898DB2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0" y="229791"/>
            <a:ext cx="1276350"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13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A8879C-1BAB-4881-A64D-4CB06F2BEACB}"/>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9">
            <a:extLst>
              <a:ext uri="{FF2B5EF4-FFF2-40B4-BE49-F238E27FC236}">
                <a16:creationId xmlns:a16="http://schemas.microsoft.com/office/drawing/2014/main" id="{CCC8D492-9D91-4C40-A467-A4FDCCCF0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3616" y="32656"/>
            <a:ext cx="7020000" cy="734400"/>
          </a:xfrm>
        </p:spPr>
        <p:txBody>
          <a:bodyPr>
            <a:noAutofit/>
          </a:bodyPr>
          <a:lstStyle>
            <a:lvl1pPr>
              <a:defRPr/>
            </a:lvl1pPr>
          </a:lstStyle>
          <a:p>
            <a:r>
              <a:rPr lang="en-US"/>
              <a:t>Click to edit Master title style</a:t>
            </a:r>
            <a:endParaRPr lang="en-GB" dirty="0"/>
          </a:p>
        </p:txBody>
      </p:sp>
      <p:sp>
        <p:nvSpPr>
          <p:cNvPr id="3" name="Content Placeholder 2"/>
          <p:cNvSpPr>
            <a:spLocks noGrp="1"/>
          </p:cNvSpPr>
          <p:nvPr>
            <p:ph idx="1"/>
          </p:nvPr>
        </p:nvSpPr>
        <p:spPr>
          <a:xfrm>
            <a:off x="320400" y="847618"/>
            <a:ext cx="8506800" cy="3909782"/>
          </a:xfrm>
        </p:spPr>
        <p:txBody>
          <a:bodyPr/>
          <a:lstStyle>
            <a:lvl1pPr marL="216000" indent="-216000">
              <a:lnSpc>
                <a:spcPct val="100000"/>
              </a:lnSpc>
              <a:spcBef>
                <a:spcPts val="0"/>
              </a:spcBef>
              <a:spcAft>
                <a:spcPts val="500"/>
              </a:spcAft>
              <a:defRPr sz="2000"/>
            </a:lvl1pPr>
            <a:lvl2pPr marL="432000" indent="-216000">
              <a:lnSpc>
                <a:spcPct val="100000"/>
              </a:lnSpc>
              <a:spcBef>
                <a:spcPts val="0"/>
              </a:spcBef>
              <a:spcAft>
                <a:spcPts val="400"/>
              </a:spcAft>
              <a:defRPr sz="1800"/>
            </a:lvl2pPr>
            <a:lvl3pPr marL="648000" indent="-216000">
              <a:lnSpc>
                <a:spcPct val="100000"/>
              </a:lnSpc>
              <a:spcBef>
                <a:spcPts val="0"/>
              </a:spcBef>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1138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8" name="Rounded Rectangle 8">
            <a:extLst>
              <a:ext uri="{FF2B5EF4-FFF2-40B4-BE49-F238E27FC236}">
                <a16:creationId xmlns:a16="http://schemas.microsoft.com/office/drawing/2014/main" id="{69311CEC-23BF-4D77-A341-B28D673421E0}"/>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Picture 9">
            <a:extLst>
              <a:ext uri="{FF2B5EF4-FFF2-40B4-BE49-F238E27FC236}">
                <a16:creationId xmlns:a16="http://schemas.microsoft.com/office/drawing/2014/main" id="{D16823DA-0BDB-465E-AB18-A2E676A9C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3838" y="34342"/>
            <a:ext cx="7020000" cy="716750"/>
          </a:xfrm>
        </p:spPr>
        <p:txBody>
          <a:bodyPr>
            <a:noAutofit/>
          </a:bodyPr>
          <a:lstStyle>
            <a:lvl1pPr>
              <a:defRPr cap="none" baseline="0"/>
            </a:lvl1pPr>
          </a:lstStyle>
          <a:p>
            <a:r>
              <a:rPr lang="en-US"/>
              <a:t>Click to edit Master title style</a:t>
            </a:r>
            <a:endParaRPr lang="en-GB" dirty="0"/>
          </a:p>
        </p:txBody>
      </p:sp>
      <p:sp>
        <p:nvSpPr>
          <p:cNvPr id="16" name="Text Placeholder 15"/>
          <p:cNvSpPr>
            <a:spLocks noGrp="1"/>
          </p:cNvSpPr>
          <p:nvPr>
            <p:ph type="body" sz="quarter" idx="11"/>
          </p:nvPr>
        </p:nvSpPr>
        <p:spPr>
          <a:xfrm>
            <a:off x="227013" y="1922400"/>
            <a:ext cx="8705849" cy="540000"/>
          </a:xfrm>
          <a:solidFill>
            <a:schemeClr val="accent2">
              <a:alpha val="90000"/>
            </a:schemeClr>
          </a:solidFill>
        </p:spPr>
        <p:txBody>
          <a:bodyPr lIns="468000" anchor="ctr">
            <a:noAutofit/>
          </a:bodyPr>
          <a:lstStyle>
            <a:lvl1pPr marL="0" indent="0">
              <a:spcBef>
                <a:spcPts val="0"/>
              </a:spcBef>
              <a:spcAft>
                <a:spcPts val="0"/>
              </a:spcAft>
              <a:buFontTx/>
              <a:buNone/>
              <a:defRPr sz="2400" cap="none" baseline="0">
                <a:solidFill>
                  <a:schemeClr val="bg1"/>
                </a:solidFill>
              </a:defRPr>
            </a:lvl1pPr>
          </a:lstStyle>
          <a:p>
            <a:pPr lvl="0"/>
            <a:r>
              <a:rPr lang="en-US"/>
              <a:t>Click to edit Master text styles</a:t>
            </a:r>
          </a:p>
        </p:txBody>
      </p:sp>
      <p:sp>
        <p:nvSpPr>
          <p:cNvPr id="17" name="Text Placeholder 15"/>
          <p:cNvSpPr>
            <a:spLocks noGrp="1"/>
          </p:cNvSpPr>
          <p:nvPr>
            <p:ph type="body" sz="quarter" idx="12"/>
          </p:nvPr>
        </p:nvSpPr>
        <p:spPr>
          <a:xfrm>
            <a:off x="227013" y="2624400"/>
            <a:ext cx="8705849" cy="540000"/>
          </a:xfrm>
          <a:solidFill>
            <a:schemeClr val="accent3">
              <a:alpha val="90000"/>
            </a:schemeClr>
          </a:solidFill>
        </p:spPr>
        <p:txBody>
          <a:bodyPr lIns="468000" anchor="ctr">
            <a:noAutofit/>
          </a:bodyPr>
          <a:lstStyle>
            <a:lvl1pPr marL="0" indent="0">
              <a:spcBef>
                <a:spcPts val="0"/>
              </a:spcBef>
              <a:spcAft>
                <a:spcPts val="0"/>
              </a:spcAft>
              <a:buFontTx/>
              <a:buNone/>
              <a:defRPr sz="2400" cap="none" baseline="0">
                <a:solidFill>
                  <a:schemeClr val="bg1"/>
                </a:solidFill>
              </a:defRPr>
            </a:lvl1pPr>
          </a:lstStyle>
          <a:p>
            <a:pPr lvl="0"/>
            <a:r>
              <a:rPr lang="en-US"/>
              <a:t>Click to edit Master text styles</a:t>
            </a:r>
          </a:p>
        </p:txBody>
      </p:sp>
      <p:sp>
        <p:nvSpPr>
          <p:cNvPr id="18" name="Text Placeholder 15"/>
          <p:cNvSpPr>
            <a:spLocks noGrp="1"/>
          </p:cNvSpPr>
          <p:nvPr>
            <p:ph type="body" sz="quarter" idx="13"/>
          </p:nvPr>
        </p:nvSpPr>
        <p:spPr>
          <a:xfrm>
            <a:off x="227013" y="3326400"/>
            <a:ext cx="8705849" cy="540000"/>
          </a:xfrm>
          <a:solidFill>
            <a:schemeClr val="accent4">
              <a:alpha val="90000"/>
            </a:schemeClr>
          </a:solidFill>
        </p:spPr>
        <p:txBody>
          <a:bodyPr lIns="468000" anchor="ctr">
            <a:noAutofit/>
          </a:bodyPr>
          <a:lstStyle>
            <a:lvl1pPr marL="0" indent="0">
              <a:spcBef>
                <a:spcPts val="0"/>
              </a:spcBef>
              <a:spcAft>
                <a:spcPts val="0"/>
              </a:spcAft>
              <a:buFontTx/>
              <a:buNone/>
              <a:defRPr sz="2400" cap="none" baseline="0">
                <a:solidFill>
                  <a:schemeClr val="bg1"/>
                </a:solidFill>
              </a:defRPr>
            </a:lvl1pPr>
          </a:lstStyle>
          <a:p>
            <a:pPr lvl="0"/>
            <a:r>
              <a:rPr lang="en-US"/>
              <a:t>Click to edit Master text styles</a:t>
            </a:r>
          </a:p>
        </p:txBody>
      </p:sp>
      <p:sp>
        <p:nvSpPr>
          <p:cNvPr id="19" name="Text Placeholder 15"/>
          <p:cNvSpPr>
            <a:spLocks noGrp="1"/>
          </p:cNvSpPr>
          <p:nvPr>
            <p:ph type="body" sz="quarter" idx="14"/>
          </p:nvPr>
        </p:nvSpPr>
        <p:spPr>
          <a:xfrm>
            <a:off x="227013" y="4028400"/>
            <a:ext cx="8705849" cy="540000"/>
          </a:xfrm>
          <a:solidFill>
            <a:schemeClr val="accent5">
              <a:alpha val="90000"/>
            </a:schemeClr>
          </a:solidFill>
        </p:spPr>
        <p:txBody>
          <a:bodyPr lIns="468000" anchor="ctr">
            <a:noAutofit/>
          </a:bodyPr>
          <a:lstStyle>
            <a:lvl1pPr marL="0" indent="0">
              <a:spcBef>
                <a:spcPts val="0"/>
              </a:spcBef>
              <a:spcAft>
                <a:spcPts val="0"/>
              </a:spcAft>
              <a:buFontTx/>
              <a:buNone/>
              <a:defRPr sz="2400" cap="none" baseline="0">
                <a:solidFill>
                  <a:schemeClr val="bg1"/>
                </a:solidFill>
              </a:defRPr>
            </a:lvl1pPr>
          </a:lstStyle>
          <a:p>
            <a:pPr lvl="0"/>
            <a:r>
              <a:rPr lang="en-US"/>
              <a:t>Click to edit Master text styles</a:t>
            </a:r>
          </a:p>
        </p:txBody>
      </p:sp>
      <p:sp>
        <p:nvSpPr>
          <p:cNvPr id="20" name="Text Placeholder 15"/>
          <p:cNvSpPr>
            <a:spLocks noGrp="1"/>
          </p:cNvSpPr>
          <p:nvPr>
            <p:ph type="body" sz="quarter" idx="15"/>
          </p:nvPr>
        </p:nvSpPr>
        <p:spPr>
          <a:xfrm>
            <a:off x="227013" y="1220400"/>
            <a:ext cx="8705849" cy="540000"/>
          </a:xfrm>
          <a:solidFill>
            <a:schemeClr val="accent1">
              <a:alpha val="90000"/>
            </a:schemeClr>
          </a:solidFill>
        </p:spPr>
        <p:txBody>
          <a:bodyPr lIns="468000" anchor="ctr">
            <a:noAutofit/>
          </a:bodyPr>
          <a:lstStyle>
            <a:lvl1pPr marL="0" indent="0">
              <a:spcBef>
                <a:spcPts val="0"/>
              </a:spcBef>
              <a:spcAft>
                <a:spcPts val="0"/>
              </a:spcAft>
              <a:buFontTx/>
              <a:buNone/>
              <a:defRPr sz="240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6480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382EC94D-8B43-4E78-B8F4-6EE0C2EF8FCE}"/>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9">
            <a:extLst>
              <a:ext uri="{FF2B5EF4-FFF2-40B4-BE49-F238E27FC236}">
                <a16:creationId xmlns:a16="http://schemas.microsoft.com/office/drawing/2014/main" id="{D1DA2CE1-CF5E-40F8-B6EE-B9C07A8E3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227013" y="838200"/>
            <a:ext cx="8705849" cy="3866662"/>
          </a:xfrm>
        </p:spPr>
        <p:txBody>
          <a:bodyPr rtlCol="0">
            <a:normAutofit/>
          </a:bodyPr>
          <a:lstStyle/>
          <a:p>
            <a:pPr lvl="0"/>
            <a:r>
              <a:rPr lang="en-US" noProof="0"/>
              <a:t>Click icon to add picture</a:t>
            </a:r>
            <a:endParaRPr lang="en-GB" noProof="0" dirty="0"/>
          </a:p>
        </p:txBody>
      </p:sp>
      <p:sp>
        <p:nvSpPr>
          <p:cNvPr id="20" name="Text Placeholder 15"/>
          <p:cNvSpPr>
            <a:spLocks noGrp="1"/>
          </p:cNvSpPr>
          <p:nvPr>
            <p:ph type="body" sz="quarter" idx="15"/>
          </p:nvPr>
        </p:nvSpPr>
        <p:spPr>
          <a:xfrm>
            <a:off x="227013" y="1220400"/>
            <a:ext cx="8705850" cy="540000"/>
          </a:xfrm>
          <a:solidFill>
            <a:schemeClr val="accent1">
              <a:alpha val="90000"/>
            </a:schemeClr>
          </a:solidFill>
        </p:spPr>
        <p:txBody>
          <a:bodyPr lIns="468000" anchor="ctr">
            <a:noAutofit/>
          </a:bodyPr>
          <a:lstStyle>
            <a:lvl1pPr marL="0" indent="0">
              <a:spcBef>
                <a:spcPts val="0"/>
              </a:spcBef>
              <a:spcAft>
                <a:spcPts val="0"/>
              </a:spcAft>
              <a:buFontTx/>
              <a:buNone/>
              <a:defRPr sz="24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353838" y="32656"/>
            <a:ext cx="7020000" cy="734400"/>
          </a:xfrm>
        </p:spPr>
        <p:txBody>
          <a:bodyPr>
            <a:noAutofit/>
          </a:bodyPr>
          <a:lstStyle>
            <a:lvl1pPr>
              <a:defRPr cap="none" baseline="0"/>
            </a:lvl1pPr>
          </a:lstStyle>
          <a:p>
            <a:r>
              <a:rPr lang="en-US"/>
              <a:t>Click to edit Master title style</a:t>
            </a:r>
            <a:endParaRPr lang="en-GB" dirty="0"/>
          </a:p>
        </p:txBody>
      </p:sp>
    </p:spTree>
    <p:extLst>
      <p:ext uri="{BB962C8B-B14F-4D97-AF65-F5344CB8AC3E}">
        <p14:creationId xmlns:p14="http://schemas.microsoft.com/office/powerpoint/2010/main" val="213047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A3A7C8E-D528-4C22-8369-A8164A512A4E}"/>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9">
            <a:extLst>
              <a:ext uri="{FF2B5EF4-FFF2-40B4-BE49-F238E27FC236}">
                <a16:creationId xmlns:a16="http://schemas.microsoft.com/office/drawing/2014/main" id="{4008EDA7-5B4A-4D8A-A429-67FA4C7BB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227013" y="838200"/>
            <a:ext cx="8705850" cy="3874477"/>
          </a:xfrm>
        </p:spPr>
        <p:txBody>
          <a:bodyPr rtlCol="0">
            <a:normAutofit/>
          </a:bodyPr>
          <a:lstStyle/>
          <a:p>
            <a:pPr lvl="0"/>
            <a:r>
              <a:rPr lang="en-US" noProof="0"/>
              <a:t>Click icon to add picture</a:t>
            </a:r>
            <a:endParaRPr lang="en-GB" noProof="0" dirty="0"/>
          </a:p>
        </p:txBody>
      </p:sp>
      <p:sp>
        <p:nvSpPr>
          <p:cNvPr id="20" name="Text Placeholder 15"/>
          <p:cNvSpPr>
            <a:spLocks noGrp="1"/>
          </p:cNvSpPr>
          <p:nvPr>
            <p:ph type="body" sz="quarter" idx="15"/>
          </p:nvPr>
        </p:nvSpPr>
        <p:spPr>
          <a:xfrm>
            <a:off x="227013" y="1220400"/>
            <a:ext cx="8705850" cy="540000"/>
          </a:xfrm>
          <a:solidFill>
            <a:schemeClr val="accent2">
              <a:alpha val="90000"/>
            </a:schemeClr>
          </a:solidFill>
        </p:spPr>
        <p:txBody>
          <a:bodyPr lIns="468000" anchor="ctr">
            <a:noAutofit/>
          </a:bodyPr>
          <a:lstStyle>
            <a:lvl1pPr marL="0" indent="0">
              <a:spcBef>
                <a:spcPts val="0"/>
              </a:spcBef>
              <a:spcAft>
                <a:spcPts val="0"/>
              </a:spcAft>
              <a:buFontTx/>
              <a:buNone/>
              <a:defRPr sz="24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353838" y="32656"/>
            <a:ext cx="7020000" cy="734400"/>
          </a:xfrm>
        </p:spPr>
        <p:txBody>
          <a:bodyPr>
            <a:noAutofit/>
          </a:bodyPr>
          <a:lstStyle>
            <a:lvl1pPr>
              <a:defRPr cap="none" baseline="0"/>
            </a:lvl1pPr>
          </a:lstStyle>
          <a:p>
            <a:r>
              <a:rPr lang="en-US"/>
              <a:t>Click to edit Master title style</a:t>
            </a:r>
            <a:endParaRPr lang="en-GB" dirty="0"/>
          </a:p>
        </p:txBody>
      </p:sp>
    </p:spTree>
    <p:extLst>
      <p:ext uri="{BB962C8B-B14F-4D97-AF65-F5344CB8AC3E}">
        <p14:creationId xmlns:p14="http://schemas.microsoft.com/office/powerpoint/2010/main" val="39867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5E6F3E4B-E500-47E4-9A07-BA112FBF0367}"/>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9">
            <a:extLst>
              <a:ext uri="{FF2B5EF4-FFF2-40B4-BE49-F238E27FC236}">
                <a16:creationId xmlns:a16="http://schemas.microsoft.com/office/drawing/2014/main" id="{1C076EC9-5102-4620-8611-27F2E70D4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227013" y="838200"/>
            <a:ext cx="8705850" cy="3874477"/>
          </a:xfrm>
        </p:spPr>
        <p:txBody>
          <a:bodyPr rtlCol="0">
            <a:normAutofit/>
          </a:bodyPr>
          <a:lstStyle/>
          <a:p>
            <a:pPr lvl="0"/>
            <a:r>
              <a:rPr lang="en-US" noProof="0"/>
              <a:t>Click icon to add picture</a:t>
            </a:r>
            <a:endParaRPr lang="en-GB" noProof="0" dirty="0"/>
          </a:p>
        </p:txBody>
      </p:sp>
      <p:sp>
        <p:nvSpPr>
          <p:cNvPr id="20" name="Text Placeholder 15"/>
          <p:cNvSpPr>
            <a:spLocks noGrp="1"/>
          </p:cNvSpPr>
          <p:nvPr>
            <p:ph type="body" sz="quarter" idx="15"/>
          </p:nvPr>
        </p:nvSpPr>
        <p:spPr>
          <a:xfrm>
            <a:off x="227013" y="1220400"/>
            <a:ext cx="8705850" cy="540000"/>
          </a:xfrm>
          <a:solidFill>
            <a:schemeClr val="accent3">
              <a:alpha val="90000"/>
            </a:schemeClr>
          </a:solidFill>
        </p:spPr>
        <p:txBody>
          <a:bodyPr lIns="468000" anchor="ctr">
            <a:noAutofit/>
          </a:bodyPr>
          <a:lstStyle>
            <a:lvl1pPr marL="0" indent="0">
              <a:spcBef>
                <a:spcPts val="0"/>
              </a:spcBef>
              <a:spcAft>
                <a:spcPts val="0"/>
              </a:spcAft>
              <a:buFontTx/>
              <a:buNone/>
              <a:defRPr sz="24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353838" y="32656"/>
            <a:ext cx="7020000" cy="734400"/>
          </a:xfrm>
        </p:spPr>
        <p:txBody>
          <a:bodyPr>
            <a:noAutofit/>
          </a:bodyPr>
          <a:lstStyle>
            <a:lvl1pPr>
              <a:defRPr cap="none" baseline="0"/>
            </a:lvl1pPr>
          </a:lstStyle>
          <a:p>
            <a:r>
              <a:rPr lang="en-US"/>
              <a:t>Click to edit Master title style</a:t>
            </a:r>
            <a:endParaRPr lang="en-GB" dirty="0"/>
          </a:p>
        </p:txBody>
      </p:sp>
    </p:spTree>
    <p:extLst>
      <p:ext uri="{BB962C8B-B14F-4D97-AF65-F5344CB8AC3E}">
        <p14:creationId xmlns:p14="http://schemas.microsoft.com/office/powerpoint/2010/main" val="317924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E3B4DCE2-19EE-4D45-A8F3-A4A722E3EAA6}"/>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9">
            <a:extLst>
              <a:ext uri="{FF2B5EF4-FFF2-40B4-BE49-F238E27FC236}">
                <a16:creationId xmlns:a16="http://schemas.microsoft.com/office/drawing/2014/main" id="{5507B6C2-4697-4373-B0C3-A7E4BB1F2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294640" y="838200"/>
            <a:ext cx="8503920" cy="3939540"/>
          </a:xfrm>
        </p:spPr>
        <p:txBody>
          <a:bodyPr rtlCol="0">
            <a:normAutofit/>
          </a:bodyPr>
          <a:lstStyle/>
          <a:p>
            <a:pPr lvl="0"/>
            <a:r>
              <a:rPr lang="en-US" noProof="0"/>
              <a:t>Click icon to add picture</a:t>
            </a:r>
            <a:endParaRPr lang="en-GB" noProof="0" dirty="0"/>
          </a:p>
        </p:txBody>
      </p:sp>
      <p:sp>
        <p:nvSpPr>
          <p:cNvPr id="20" name="Text Placeholder 15"/>
          <p:cNvSpPr>
            <a:spLocks noGrp="1"/>
          </p:cNvSpPr>
          <p:nvPr>
            <p:ph type="body" sz="quarter" idx="15"/>
          </p:nvPr>
        </p:nvSpPr>
        <p:spPr>
          <a:xfrm>
            <a:off x="306000" y="1220400"/>
            <a:ext cx="8496000" cy="540000"/>
          </a:xfrm>
          <a:solidFill>
            <a:schemeClr val="accent4">
              <a:alpha val="90000"/>
            </a:schemeClr>
          </a:solidFill>
        </p:spPr>
        <p:txBody>
          <a:bodyPr lIns="468000" anchor="ctr">
            <a:noAutofit/>
          </a:bodyPr>
          <a:lstStyle>
            <a:lvl1pPr marL="0" indent="0">
              <a:spcBef>
                <a:spcPts val="0"/>
              </a:spcBef>
              <a:spcAft>
                <a:spcPts val="0"/>
              </a:spcAft>
              <a:buFontTx/>
              <a:buNone/>
              <a:defRPr sz="24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353838" y="32656"/>
            <a:ext cx="7020000" cy="734400"/>
          </a:xfrm>
        </p:spPr>
        <p:txBody>
          <a:bodyPr>
            <a:noAutofit/>
          </a:bodyPr>
          <a:lstStyle>
            <a:lvl1pPr>
              <a:defRPr cap="none" baseline="0"/>
            </a:lvl1pPr>
          </a:lstStyle>
          <a:p>
            <a:r>
              <a:rPr lang="en-US"/>
              <a:t>Click to edit Master title style</a:t>
            </a:r>
            <a:endParaRPr lang="en-GB" dirty="0"/>
          </a:p>
        </p:txBody>
      </p:sp>
    </p:spTree>
    <p:extLst>
      <p:ext uri="{BB962C8B-B14F-4D97-AF65-F5344CB8AC3E}">
        <p14:creationId xmlns:p14="http://schemas.microsoft.com/office/powerpoint/2010/main" val="407589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C671B0D8-9B17-4ACF-AE44-D0BE487012D5}"/>
              </a:ext>
            </a:extLst>
          </p:cNvPr>
          <p:cNvSpPr/>
          <p:nvPr/>
        </p:nvSpPr>
        <p:spPr>
          <a:xfrm>
            <a:off x="142875" y="779463"/>
            <a:ext cx="8866188" cy="3990975"/>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9">
            <a:extLst>
              <a:ext uri="{FF2B5EF4-FFF2-40B4-BE49-F238E27FC236}">
                <a16:creationId xmlns:a16="http://schemas.microsoft.com/office/drawing/2014/main" id="{572664B9-919D-476D-9F72-5805B65A9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227013" y="838200"/>
            <a:ext cx="8705850" cy="3874477"/>
          </a:xfrm>
        </p:spPr>
        <p:txBody>
          <a:bodyPr rtlCol="0">
            <a:normAutofit/>
          </a:bodyPr>
          <a:lstStyle/>
          <a:p>
            <a:pPr lvl="0"/>
            <a:r>
              <a:rPr lang="en-US" noProof="0"/>
              <a:t>Click icon to add picture</a:t>
            </a:r>
            <a:endParaRPr lang="en-GB" noProof="0" dirty="0"/>
          </a:p>
        </p:txBody>
      </p:sp>
      <p:sp>
        <p:nvSpPr>
          <p:cNvPr id="20" name="Text Placeholder 15"/>
          <p:cNvSpPr>
            <a:spLocks noGrp="1"/>
          </p:cNvSpPr>
          <p:nvPr>
            <p:ph type="body" sz="quarter" idx="15"/>
          </p:nvPr>
        </p:nvSpPr>
        <p:spPr>
          <a:xfrm>
            <a:off x="227013" y="1220400"/>
            <a:ext cx="8705850" cy="540000"/>
          </a:xfrm>
          <a:solidFill>
            <a:schemeClr val="accent5">
              <a:alpha val="90000"/>
            </a:schemeClr>
          </a:solidFill>
        </p:spPr>
        <p:txBody>
          <a:bodyPr lIns="468000" anchor="ctr">
            <a:noAutofit/>
          </a:bodyPr>
          <a:lstStyle>
            <a:lvl1pPr marL="0" indent="0">
              <a:spcBef>
                <a:spcPts val="0"/>
              </a:spcBef>
              <a:spcAft>
                <a:spcPts val="0"/>
              </a:spcAft>
              <a:buFontTx/>
              <a:buNone/>
              <a:defRPr sz="24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353838" y="32656"/>
            <a:ext cx="7020000" cy="734400"/>
          </a:xfrm>
        </p:spPr>
        <p:txBody>
          <a:bodyPr>
            <a:noAutofit/>
          </a:bodyPr>
          <a:lstStyle>
            <a:lvl1pPr>
              <a:defRPr cap="none" baseline="0"/>
            </a:lvl1pPr>
          </a:lstStyle>
          <a:p>
            <a:r>
              <a:rPr lang="en-US"/>
              <a:t>Click to edit Master title style</a:t>
            </a:r>
            <a:endParaRPr lang="en-GB" dirty="0"/>
          </a:p>
        </p:txBody>
      </p:sp>
    </p:spTree>
    <p:extLst>
      <p:ext uri="{BB962C8B-B14F-4D97-AF65-F5344CB8AC3E}">
        <p14:creationId xmlns:p14="http://schemas.microsoft.com/office/powerpoint/2010/main" val="311810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75E8F9F-D004-45B5-A17F-4DB0E3026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738" y="157163"/>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0" y="0"/>
            <a:ext cx="9144000" cy="5143500"/>
          </a:xfrm>
        </p:spPr>
        <p:txBody>
          <a:bodyPr rtlCol="0">
            <a:normAutofit/>
          </a:bodyPr>
          <a:lstStyle/>
          <a:p>
            <a:pPr lvl="0"/>
            <a:r>
              <a:rPr lang="en-US" noProof="0"/>
              <a:t>Click icon to add picture</a:t>
            </a:r>
            <a:endParaRPr lang="en-GB" noProof="0" dirty="0"/>
          </a:p>
        </p:txBody>
      </p:sp>
      <p:sp>
        <p:nvSpPr>
          <p:cNvPr id="2" name="Title 1"/>
          <p:cNvSpPr>
            <a:spLocks noGrp="1"/>
          </p:cNvSpPr>
          <p:nvPr>
            <p:ph type="title"/>
          </p:nvPr>
        </p:nvSpPr>
        <p:spPr>
          <a:xfrm>
            <a:off x="0" y="1058400"/>
            <a:ext cx="9144000" cy="810000"/>
          </a:xfrm>
          <a:solidFill>
            <a:schemeClr val="accent1">
              <a:alpha val="90000"/>
            </a:schemeClr>
          </a:solidFill>
        </p:spPr>
        <p:txBody>
          <a:bodyPr lIns="774000" tIns="162000" rIns="774000" bIns="162000">
            <a:noAutofit/>
          </a:bodyPr>
          <a:lstStyle>
            <a:lvl1pPr>
              <a:defRPr sz="2800" cap="none" baseline="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402715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9806C9-FCEB-4925-97C3-337797745DA1}"/>
              </a:ext>
            </a:extLst>
          </p:cNvPr>
          <p:cNvSpPr>
            <a:spLocks noGrp="1" noChangeArrowheads="1"/>
          </p:cNvSpPr>
          <p:nvPr>
            <p:ph type="title"/>
          </p:nvPr>
        </p:nvSpPr>
        <p:spPr bwMode="auto">
          <a:xfrm>
            <a:off x="346075" y="33338"/>
            <a:ext cx="70199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add title</a:t>
            </a:r>
          </a:p>
        </p:txBody>
      </p:sp>
      <p:sp>
        <p:nvSpPr>
          <p:cNvPr id="1027" name="Text Placeholder 2">
            <a:extLst>
              <a:ext uri="{FF2B5EF4-FFF2-40B4-BE49-F238E27FC236}">
                <a16:creationId xmlns:a16="http://schemas.microsoft.com/office/drawing/2014/main" id="{969EE6E1-C18A-4F6B-8DDC-7EFDBD973FA8}"/>
              </a:ext>
            </a:extLst>
          </p:cNvPr>
          <p:cNvSpPr>
            <a:spLocks noGrp="1" noChangeArrowheads="1"/>
          </p:cNvSpPr>
          <p:nvPr>
            <p:ph type="body" idx="1"/>
          </p:nvPr>
        </p:nvSpPr>
        <p:spPr bwMode="auto">
          <a:xfrm>
            <a:off x="320675" y="847725"/>
            <a:ext cx="8505825"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1028" name="TextBox 4">
            <a:extLst>
              <a:ext uri="{FF2B5EF4-FFF2-40B4-BE49-F238E27FC236}">
                <a16:creationId xmlns:a16="http://schemas.microsoft.com/office/drawing/2014/main" id="{B0BB2586-6C03-4044-9C60-DBEAF43B1C2F}"/>
              </a:ext>
            </a:extLst>
          </p:cNvPr>
          <p:cNvSpPr txBox="1">
            <a:spLocks noChangeArrowheads="1"/>
          </p:cNvSpPr>
          <p:nvPr/>
        </p:nvSpPr>
        <p:spPr bwMode="auto">
          <a:xfrm>
            <a:off x="6831013" y="4821238"/>
            <a:ext cx="21955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600" dirty="0">
                <a:solidFill>
                  <a:schemeClr val="tx2"/>
                </a:solidFill>
                <a:cs typeface="Arial" panose="020B0604020202020204" pitchFamily="34" charset="0"/>
              </a:rPr>
              <a:t>© 2021 Infineum International Limited. All Rights Reserved.</a:t>
            </a:r>
            <a:endParaRPr lang="en-GB" altLang="en-US" sz="600" dirty="0">
              <a:solidFill>
                <a:schemeClr val="tx2"/>
              </a:solidFill>
            </a:endParaRPr>
          </a:p>
        </p:txBody>
      </p:sp>
      <p:sp>
        <p:nvSpPr>
          <p:cNvPr id="1029" name="TextBox 5">
            <a:extLst>
              <a:ext uri="{FF2B5EF4-FFF2-40B4-BE49-F238E27FC236}">
                <a16:creationId xmlns:a16="http://schemas.microsoft.com/office/drawing/2014/main" id="{E99E7F29-B9B1-4CA1-A222-A702224057A3}"/>
              </a:ext>
            </a:extLst>
          </p:cNvPr>
          <p:cNvSpPr txBox="1">
            <a:spLocks noChangeArrowheads="1"/>
          </p:cNvSpPr>
          <p:nvPr/>
        </p:nvSpPr>
        <p:spPr bwMode="auto">
          <a:xfrm>
            <a:off x="4763" y="4873625"/>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fld id="{B57D1FD4-B009-45C9-ACB5-0E22CFF3B5FE}" type="slidenum">
              <a:rPr lang="en-GB" altLang="en-US" sz="1000">
                <a:solidFill>
                  <a:schemeClr val="tx2"/>
                </a:solidFill>
              </a:rPr>
              <a:pPr algn="ctr" eaLnBrk="1" hangingPunct="1"/>
              <a:t>‹#›</a:t>
            </a:fld>
            <a:endParaRPr lang="en-GB" altLang="en-US" sz="1000">
              <a:solidFill>
                <a:schemeClr val="tx2"/>
              </a:solidFill>
            </a:endParaRPr>
          </a:p>
        </p:txBody>
      </p:sp>
      <p:sp>
        <p:nvSpPr>
          <p:cNvPr id="1031" name="TextBox 7">
            <a:extLst>
              <a:ext uri="{FF2B5EF4-FFF2-40B4-BE49-F238E27FC236}">
                <a16:creationId xmlns:a16="http://schemas.microsoft.com/office/drawing/2014/main" id="{5541399B-F05E-48D0-968A-525CB4B45DBC}"/>
              </a:ext>
            </a:extLst>
          </p:cNvPr>
          <p:cNvSpPr txBox="1">
            <a:spLocks noChangeArrowheads="1"/>
          </p:cNvSpPr>
          <p:nvPr/>
        </p:nvSpPr>
        <p:spPr bwMode="auto">
          <a:xfrm>
            <a:off x="354013" y="4800600"/>
            <a:ext cx="1441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700">
                <a:solidFill>
                  <a:schemeClr val="accent1"/>
                </a:solidFill>
              </a:rPr>
              <a:t>Performance you can rely on.</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sldNum="0" hdr="0" ftr="0" dt="0"/>
  <p:txStyles>
    <p:titleStyle>
      <a:lvl1pPr algn="l" defTabSz="685800" rtl="0" eaLnBrk="1" fontAlgn="base" hangingPunct="1">
        <a:lnSpc>
          <a:spcPct val="90000"/>
        </a:lnSpc>
        <a:spcBef>
          <a:spcPct val="0"/>
        </a:spcBef>
        <a:spcAft>
          <a:spcPct val="0"/>
        </a:spcAft>
        <a:defRPr sz="24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9pPr>
    </p:titleStyle>
    <p:bodyStyle>
      <a:lvl1pPr marL="215900" indent="-215900" algn="l" defTabSz="685800" rtl="0" eaLnBrk="1" fontAlgn="base" hangingPunct="1">
        <a:spcBef>
          <a:spcPct val="0"/>
        </a:spcBef>
        <a:spcAft>
          <a:spcPts val="500"/>
        </a:spcAft>
        <a:buClr>
          <a:schemeClr val="accent1"/>
        </a:buClr>
        <a:buFont typeface="Arial" panose="020B0604020202020204" pitchFamily="34" charset="0"/>
        <a:buChar char="•"/>
        <a:defRPr kern="1200">
          <a:solidFill>
            <a:schemeClr val="tx1"/>
          </a:solidFill>
          <a:latin typeface="+mn-lt"/>
          <a:ea typeface="+mn-ea"/>
          <a:cs typeface="+mn-cs"/>
        </a:defRPr>
      </a:lvl1pPr>
      <a:lvl2pPr marL="431800" indent="-215900" algn="l" defTabSz="685800" rtl="0" eaLnBrk="1" fontAlgn="base" hangingPunct="1">
        <a:spcBef>
          <a:spcPct val="0"/>
        </a:spcBef>
        <a:spcAft>
          <a:spcPts val="400"/>
        </a:spcAft>
        <a:buClr>
          <a:schemeClr val="tx1"/>
        </a:buClr>
        <a:buFont typeface="Arial" panose="020B0604020202020204" pitchFamily="34" charset="0"/>
        <a:buChar char="–"/>
        <a:defRPr sz="1600" kern="1200">
          <a:solidFill>
            <a:schemeClr val="tx1"/>
          </a:solidFill>
          <a:latin typeface="+mn-lt"/>
          <a:ea typeface="+mn-ea"/>
          <a:cs typeface="+mn-cs"/>
        </a:defRPr>
      </a:lvl2pPr>
      <a:lvl3pPr marL="647700" indent="-215900" algn="l" defTabSz="685800" rtl="0" eaLnBrk="1" fontAlgn="base" hangingPunct="1">
        <a:spcBef>
          <a:spcPct val="0"/>
        </a:spcBef>
        <a:spcAft>
          <a:spcPct val="0"/>
        </a:spcAft>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6.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6.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B5522E9-0109-4BAB-B3C1-A6ED940A1BE4}"/>
              </a:ext>
            </a:extLst>
          </p:cNvPr>
          <p:cNvSpPr>
            <a:spLocks noGrp="1" noChangeArrowheads="1"/>
          </p:cNvSpPr>
          <p:nvPr>
            <p:ph type="ctrTitle"/>
          </p:nvPr>
        </p:nvSpPr>
        <p:spPr>
          <a:xfrm>
            <a:off x="684213" y="898525"/>
            <a:ext cx="7056437" cy="879475"/>
          </a:xfrm>
        </p:spPr>
        <p:txBody>
          <a:bodyPr/>
          <a:lstStyle/>
          <a:p>
            <a:r>
              <a:rPr lang="en-GB" altLang="en-US" dirty="0"/>
              <a:t>COAT Test Analysis of TMC 1005-5</a:t>
            </a:r>
          </a:p>
        </p:txBody>
      </p:sp>
      <p:sp>
        <p:nvSpPr>
          <p:cNvPr id="22531" name="Subtitle 2">
            <a:extLst>
              <a:ext uri="{FF2B5EF4-FFF2-40B4-BE49-F238E27FC236}">
                <a16:creationId xmlns:a16="http://schemas.microsoft.com/office/drawing/2014/main" id="{AB52CE56-0B9C-4B39-A33D-D95DA2D42347}"/>
              </a:ext>
            </a:extLst>
          </p:cNvPr>
          <p:cNvSpPr>
            <a:spLocks noGrp="1" noChangeArrowheads="1"/>
          </p:cNvSpPr>
          <p:nvPr>
            <p:ph type="subTitle" idx="1"/>
          </p:nvPr>
        </p:nvSpPr>
        <p:spPr>
          <a:xfrm>
            <a:off x="684213" y="1873250"/>
            <a:ext cx="7056437" cy="377825"/>
          </a:xfrm>
        </p:spPr>
        <p:txBody>
          <a:bodyPr/>
          <a:lstStyle/>
          <a:p>
            <a:r>
              <a:rPr lang="en-GB" altLang="en-US" dirty="0"/>
              <a:t>Elisa Santos, Jim Gutzwiller and David Brass</a:t>
            </a:r>
          </a:p>
        </p:txBody>
      </p:sp>
      <p:sp>
        <p:nvSpPr>
          <p:cNvPr id="22532" name="Text Placeholder 3">
            <a:extLst>
              <a:ext uri="{FF2B5EF4-FFF2-40B4-BE49-F238E27FC236}">
                <a16:creationId xmlns:a16="http://schemas.microsoft.com/office/drawing/2014/main" id="{8DB29CC4-4B73-4DBE-8CEF-7338E70318A2}"/>
              </a:ext>
            </a:extLst>
          </p:cNvPr>
          <p:cNvSpPr>
            <a:spLocks noGrp="1" noChangeArrowheads="1"/>
          </p:cNvSpPr>
          <p:nvPr>
            <p:ph type="body" sz="quarter" idx="10"/>
          </p:nvPr>
        </p:nvSpPr>
        <p:spPr>
          <a:xfrm>
            <a:off x="681038" y="2262188"/>
            <a:ext cx="4291012" cy="304800"/>
          </a:xfrm>
        </p:spPr>
        <p:txBody>
          <a:bodyPr>
            <a:normAutofit fontScale="85000" lnSpcReduction="20000"/>
          </a:bodyPr>
          <a:lstStyle/>
          <a:p>
            <a:r>
              <a:rPr lang="en-GB" altLang="en-US" dirty="0"/>
              <a:t>May 17, 2021</a:t>
            </a:r>
          </a:p>
          <a:p>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9068B7-0417-44C4-B7D9-9FA0AFC84AF9}"/>
              </a:ext>
            </a:extLst>
          </p:cNvPr>
          <p:cNvPicPr>
            <a:picLocks noChangeAspect="1"/>
          </p:cNvPicPr>
          <p:nvPr/>
        </p:nvPicPr>
        <p:blipFill>
          <a:blip r:embed="rId2"/>
          <a:stretch>
            <a:fillRect/>
          </a:stretch>
        </p:blipFill>
        <p:spPr>
          <a:xfrm>
            <a:off x="840614" y="646331"/>
            <a:ext cx="1599470" cy="2083937"/>
          </a:xfrm>
          <a:prstGeom prst="rect">
            <a:avLst/>
          </a:prstGeom>
        </p:spPr>
      </p:pic>
      <p:sp>
        <p:nvSpPr>
          <p:cNvPr id="5" name="TextBox 4">
            <a:extLst>
              <a:ext uri="{FF2B5EF4-FFF2-40B4-BE49-F238E27FC236}">
                <a16:creationId xmlns:a16="http://schemas.microsoft.com/office/drawing/2014/main" id="{ECE65804-3394-43EC-AACB-6253381EA7B6}"/>
              </a:ext>
            </a:extLst>
          </p:cNvPr>
          <p:cNvSpPr txBox="1"/>
          <p:nvPr/>
        </p:nvSpPr>
        <p:spPr>
          <a:xfrm>
            <a:off x="47429" y="1442848"/>
            <a:ext cx="774636" cy="369332"/>
          </a:xfrm>
          <a:prstGeom prst="rect">
            <a:avLst/>
          </a:prstGeom>
          <a:noFill/>
        </p:spPr>
        <p:txBody>
          <a:bodyPr wrap="none" rtlCol="0">
            <a:spAutoFit/>
          </a:bodyPr>
          <a:lstStyle/>
          <a:p>
            <a:r>
              <a:rPr lang="en-US" dirty="0">
                <a:solidFill>
                  <a:schemeClr val="accent2">
                    <a:lumMod val="60000"/>
                    <a:lumOff val="40000"/>
                  </a:schemeClr>
                </a:solidFill>
              </a:rPr>
              <a:t>Lab A</a:t>
            </a:r>
          </a:p>
        </p:txBody>
      </p:sp>
      <p:pic>
        <p:nvPicPr>
          <p:cNvPr id="2" name="Picture 1">
            <a:extLst>
              <a:ext uri="{FF2B5EF4-FFF2-40B4-BE49-F238E27FC236}">
                <a16:creationId xmlns:a16="http://schemas.microsoft.com/office/drawing/2014/main" id="{FC0713CE-1B29-417C-9305-ECBCA251A5AC}"/>
              </a:ext>
            </a:extLst>
          </p:cNvPr>
          <p:cNvPicPr>
            <a:picLocks noChangeAspect="1"/>
          </p:cNvPicPr>
          <p:nvPr/>
        </p:nvPicPr>
        <p:blipFill>
          <a:blip r:embed="rId3"/>
          <a:stretch>
            <a:fillRect/>
          </a:stretch>
        </p:blipFill>
        <p:spPr>
          <a:xfrm>
            <a:off x="2391670" y="646331"/>
            <a:ext cx="1599469" cy="2083936"/>
          </a:xfrm>
          <a:prstGeom prst="rect">
            <a:avLst/>
          </a:prstGeom>
        </p:spPr>
      </p:pic>
      <p:pic>
        <p:nvPicPr>
          <p:cNvPr id="6" name="Picture 5">
            <a:extLst>
              <a:ext uri="{FF2B5EF4-FFF2-40B4-BE49-F238E27FC236}">
                <a16:creationId xmlns:a16="http://schemas.microsoft.com/office/drawing/2014/main" id="{10F11949-59FF-47C4-A417-A9BF7CE7288E}"/>
              </a:ext>
            </a:extLst>
          </p:cNvPr>
          <p:cNvPicPr>
            <a:picLocks noChangeAspect="1"/>
          </p:cNvPicPr>
          <p:nvPr/>
        </p:nvPicPr>
        <p:blipFill>
          <a:blip r:embed="rId4"/>
          <a:stretch>
            <a:fillRect/>
          </a:stretch>
        </p:blipFill>
        <p:spPr>
          <a:xfrm>
            <a:off x="5011780" y="1784293"/>
            <a:ext cx="1599470" cy="2018886"/>
          </a:xfrm>
          <a:prstGeom prst="rect">
            <a:avLst/>
          </a:prstGeom>
        </p:spPr>
      </p:pic>
      <p:pic>
        <p:nvPicPr>
          <p:cNvPr id="7" name="Picture 6">
            <a:extLst>
              <a:ext uri="{FF2B5EF4-FFF2-40B4-BE49-F238E27FC236}">
                <a16:creationId xmlns:a16="http://schemas.microsoft.com/office/drawing/2014/main" id="{89633CD9-1808-40A5-A5C7-9374FB090728}"/>
              </a:ext>
            </a:extLst>
          </p:cNvPr>
          <p:cNvPicPr>
            <a:picLocks noChangeAspect="1"/>
          </p:cNvPicPr>
          <p:nvPr/>
        </p:nvPicPr>
        <p:blipFill>
          <a:blip r:embed="rId5"/>
          <a:stretch>
            <a:fillRect/>
          </a:stretch>
        </p:blipFill>
        <p:spPr>
          <a:xfrm>
            <a:off x="6679080" y="1784293"/>
            <a:ext cx="1599470" cy="2018887"/>
          </a:xfrm>
          <a:prstGeom prst="rect">
            <a:avLst/>
          </a:prstGeom>
        </p:spPr>
      </p:pic>
      <p:sp>
        <p:nvSpPr>
          <p:cNvPr id="11" name="TextBox 10">
            <a:extLst>
              <a:ext uri="{FF2B5EF4-FFF2-40B4-BE49-F238E27FC236}">
                <a16:creationId xmlns:a16="http://schemas.microsoft.com/office/drawing/2014/main" id="{776C1C7D-C237-432D-A4BD-345933AF8F49}"/>
              </a:ext>
            </a:extLst>
          </p:cNvPr>
          <p:cNvSpPr txBox="1"/>
          <p:nvPr/>
        </p:nvSpPr>
        <p:spPr>
          <a:xfrm>
            <a:off x="4077026" y="2526800"/>
            <a:ext cx="813043" cy="369332"/>
          </a:xfrm>
          <a:prstGeom prst="rect">
            <a:avLst/>
          </a:prstGeom>
          <a:noFill/>
        </p:spPr>
        <p:txBody>
          <a:bodyPr wrap="none" rtlCol="0">
            <a:spAutoFit/>
          </a:bodyPr>
          <a:lstStyle/>
          <a:p>
            <a:r>
              <a:rPr lang="en-US" dirty="0">
                <a:solidFill>
                  <a:schemeClr val="accent2">
                    <a:lumMod val="60000"/>
                    <a:lumOff val="40000"/>
                  </a:schemeClr>
                </a:solidFill>
              </a:rPr>
              <a:t>Lab G</a:t>
            </a:r>
          </a:p>
        </p:txBody>
      </p:sp>
      <p:pic>
        <p:nvPicPr>
          <p:cNvPr id="12" name="Picture 11">
            <a:extLst>
              <a:ext uri="{FF2B5EF4-FFF2-40B4-BE49-F238E27FC236}">
                <a16:creationId xmlns:a16="http://schemas.microsoft.com/office/drawing/2014/main" id="{22007111-AA51-4379-9A34-CA1AC7A8383D}"/>
              </a:ext>
            </a:extLst>
          </p:cNvPr>
          <p:cNvPicPr>
            <a:picLocks noChangeAspect="1"/>
          </p:cNvPicPr>
          <p:nvPr/>
        </p:nvPicPr>
        <p:blipFill>
          <a:blip r:embed="rId6"/>
          <a:stretch>
            <a:fillRect/>
          </a:stretch>
        </p:blipFill>
        <p:spPr>
          <a:xfrm>
            <a:off x="865450" y="2781875"/>
            <a:ext cx="1599470" cy="2024885"/>
          </a:xfrm>
          <a:prstGeom prst="rect">
            <a:avLst/>
          </a:prstGeom>
        </p:spPr>
      </p:pic>
      <p:pic>
        <p:nvPicPr>
          <p:cNvPr id="14" name="Picture 13">
            <a:extLst>
              <a:ext uri="{FF2B5EF4-FFF2-40B4-BE49-F238E27FC236}">
                <a16:creationId xmlns:a16="http://schemas.microsoft.com/office/drawing/2014/main" id="{926D856B-23B4-4BC8-8591-B6BB0F77EFF5}"/>
              </a:ext>
            </a:extLst>
          </p:cNvPr>
          <p:cNvPicPr>
            <a:picLocks noChangeAspect="1"/>
          </p:cNvPicPr>
          <p:nvPr/>
        </p:nvPicPr>
        <p:blipFill>
          <a:blip r:embed="rId3"/>
          <a:stretch>
            <a:fillRect/>
          </a:stretch>
        </p:blipFill>
        <p:spPr>
          <a:xfrm>
            <a:off x="2385371" y="625479"/>
            <a:ext cx="1583465" cy="2063084"/>
          </a:xfrm>
          <a:prstGeom prst="rect">
            <a:avLst/>
          </a:prstGeom>
        </p:spPr>
      </p:pic>
      <p:pic>
        <p:nvPicPr>
          <p:cNvPr id="15" name="Picture 14">
            <a:extLst>
              <a:ext uri="{FF2B5EF4-FFF2-40B4-BE49-F238E27FC236}">
                <a16:creationId xmlns:a16="http://schemas.microsoft.com/office/drawing/2014/main" id="{966F1157-A925-4A0E-B0E8-74CA99F8E1A2}"/>
              </a:ext>
            </a:extLst>
          </p:cNvPr>
          <p:cNvPicPr>
            <a:picLocks noChangeAspect="1"/>
          </p:cNvPicPr>
          <p:nvPr/>
        </p:nvPicPr>
        <p:blipFill>
          <a:blip r:embed="rId4"/>
          <a:stretch>
            <a:fillRect/>
          </a:stretch>
        </p:blipFill>
        <p:spPr>
          <a:xfrm>
            <a:off x="4989477" y="1742589"/>
            <a:ext cx="1599470" cy="2018886"/>
          </a:xfrm>
          <a:prstGeom prst="rect">
            <a:avLst/>
          </a:prstGeom>
        </p:spPr>
      </p:pic>
      <p:pic>
        <p:nvPicPr>
          <p:cNvPr id="16" name="Picture 15">
            <a:extLst>
              <a:ext uri="{FF2B5EF4-FFF2-40B4-BE49-F238E27FC236}">
                <a16:creationId xmlns:a16="http://schemas.microsoft.com/office/drawing/2014/main" id="{BD9AF3D5-D66A-42D7-91BE-D88EC3FC0BC2}"/>
              </a:ext>
            </a:extLst>
          </p:cNvPr>
          <p:cNvPicPr>
            <a:picLocks noChangeAspect="1"/>
          </p:cNvPicPr>
          <p:nvPr/>
        </p:nvPicPr>
        <p:blipFill>
          <a:blip r:embed="rId5"/>
          <a:stretch>
            <a:fillRect/>
          </a:stretch>
        </p:blipFill>
        <p:spPr>
          <a:xfrm>
            <a:off x="6545267" y="1742589"/>
            <a:ext cx="1599470" cy="2018887"/>
          </a:xfrm>
          <a:prstGeom prst="rect">
            <a:avLst/>
          </a:prstGeom>
        </p:spPr>
      </p:pic>
      <p:sp>
        <p:nvSpPr>
          <p:cNvPr id="19" name="TextBox 18">
            <a:extLst>
              <a:ext uri="{FF2B5EF4-FFF2-40B4-BE49-F238E27FC236}">
                <a16:creationId xmlns:a16="http://schemas.microsoft.com/office/drawing/2014/main" id="{A5D7EB71-4DB0-4E48-9D0C-6583402F34A1}"/>
              </a:ext>
            </a:extLst>
          </p:cNvPr>
          <p:cNvSpPr txBox="1"/>
          <p:nvPr/>
        </p:nvSpPr>
        <p:spPr>
          <a:xfrm>
            <a:off x="9022" y="3485884"/>
            <a:ext cx="813043" cy="369332"/>
          </a:xfrm>
          <a:prstGeom prst="rect">
            <a:avLst/>
          </a:prstGeom>
          <a:noFill/>
        </p:spPr>
        <p:txBody>
          <a:bodyPr wrap="none" rtlCol="0">
            <a:spAutoFit/>
          </a:bodyPr>
          <a:lstStyle/>
          <a:p>
            <a:r>
              <a:rPr lang="en-US" dirty="0">
                <a:solidFill>
                  <a:schemeClr val="accent2">
                    <a:lumMod val="60000"/>
                    <a:lumOff val="40000"/>
                  </a:schemeClr>
                </a:solidFill>
              </a:rPr>
              <a:t>Lab B</a:t>
            </a:r>
          </a:p>
        </p:txBody>
      </p:sp>
      <p:sp>
        <p:nvSpPr>
          <p:cNvPr id="13" name="TextBox 12">
            <a:extLst>
              <a:ext uri="{FF2B5EF4-FFF2-40B4-BE49-F238E27FC236}">
                <a16:creationId xmlns:a16="http://schemas.microsoft.com/office/drawing/2014/main" id="{0D806392-8F0D-4E0F-A210-373A8A178C9D}"/>
              </a:ext>
            </a:extLst>
          </p:cNvPr>
          <p:cNvSpPr txBox="1"/>
          <p:nvPr/>
        </p:nvSpPr>
        <p:spPr>
          <a:xfrm>
            <a:off x="4245626" y="781792"/>
            <a:ext cx="4686642" cy="646331"/>
          </a:xfrm>
          <a:prstGeom prst="rect">
            <a:avLst/>
          </a:prstGeom>
          <a:noFill/>
        </p:spPr>
        <p:txBody>
          <a:bodyPr wrap="square" rtlCol="0">
            <a:spAutoFit/>
          </a:bodyPr>
          <a:lstStyle/>
          <a:p>
            <a:r>
              <a:rPr lang="en-US" dirty="0"/>
              <a:t>1005-5 Aeration profile is on the top panel and </a:t>
            </a:r>
            <a:r>
              <a:rPr lang="en-US" dirty="0">
                <a:highlight>
                  <a:srgbClr val="FFFF00"/>
                </a:highlight>
              </a:rPr>
              <a:t>Gallery Pressure </a:t>
            </a:r>
            <a:r>
              <a:rPr lang="en-US" dirty="0"/>
              <a:t>is on the lower panel</a:t>
            </a:r>
          </a:p>
        </p:txBody>
      </p:sp>
      <p:cxnSp>
        <p:nvCxnSpPr>
          <p:cNvPr id="21" name="Straight Arrow Connector 20">
            <a:extLst>
              <a:ext uri="{FF2B5EF4-FFF2-40B4-BE49-F238E27FC236}">
                <a16:creationId xmlns:a16="http://schemas.microsoft.com/office/drawing/2014/main" id="{1B92C74D-F8BF-4892-AEDD-77C1E7C98114}"/>
              </a:ext>
            </a:extLst>
          </p:cNvPr>
          <p:cNvCxnSpPr/>
          <p:nvPr/>
        </p:nvCxnSpPr>
        <p:spPr>
          <a:xfrm>
            <a:off x="1903697" y="1288043"/>
            <a:ext cx="0" cy="936703"/>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95132F-F505-46B2-9597-3D33B7E5B6AF}"/>
              </a:ext>
            </a:extLst>
          </p:cNvPr>
          <p:cNvCxnSpPr>
            <a:cxnSpLocks/>
          </p:cNvCxnSpPr>
          <p:nvPr/>
        </p:nvCxnSpPr>
        <p:spPr>
          <a:xfrm>
            <a:off x="3111746" y="1482001"/>
            <a:ext cx="0" cy="412596"/>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C33C3F2-731F-41B4-9081-61D7BCEF96B5}"/>
              </a:ext>
            </a:extLst>
          </p:cNvPr>
          <p:cNvCxnSpPr>
            <a:cxnSpLocks/>
          </p:cNvCxnSpPr>
          <p:nvPr/>
        </p:nvCxnSpPr>
        <p:spPr>
          <a:xfrm>
            <a:off x="6017034" y="2496632"/>
            <a:ext cx="0" cy="598450"/>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FB1E3FA-A3AD-46D5-B954-02DA6D329D85}"/>
              </a:ext>
            </a:extLst>
          </p:cNvPr>
          <p:cNvCxnSpPr>
            <a:cxnSpLocks/>
          </p:cNvCxnSpPr>
          <p:nvPr/>
        </p:nvCxnSpPr>
        <p:spPr>
          <a:xfrm>
            <a:off x="7184196" y="2426008"/>
            <a:ext cx="0" cy="606554"/>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61F4DB6-F483-490E-A9A4-DC1B01B6C2B4}"/>
              </a:ext>
            </a:extLst>
          </p:cNvPr>
          <p:cNvCxnSpPr/>
          <p:nvPr/>
        </p:nvCxnSpPr>
        <p:spPr>
          <a:xfrm>
            <a:off x="2068245" y="3202199"/>
            <a:ext cx="0" cy="936703"/>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BA83EAD-DD51-41C9-A72B-B9EA97BFAC75}"/>
              </a:ext>
            </a:extLst>
          </p:cNvPr>
          <p:cNvPicPr>
            <a:picLocks noChangeAspect="1"/>
          </p:cNvPicPr>
          <p:nvPr/>
        </p:nvPicPr>
        <p:blipFill>
          <a:blip r:embed="rId7"/>
          <a:stretch>
            <a:fillRect/>
          </a:stretch>
        </p:blipFill>
        <p:spPr>
          <a:xfrm>
            <a:off x="2440084" y="2774441"/>
            <a:ext cx="1589030" cy="2011669"/>
          </a:xfrm>
          <a:prstGeom prst="rect">
            <a:avLst/>
          </a:prstGeom>
        </p:spPr>
      </p:pic>
      <p:sp>
        <p:nvSpPr>
          <p:cNvPr id="3" name="Title 2">
            <a:extLst>
              <a:ext uri="{FF2B5EF4-FFF2-40B4-BE49-F238E27FC236}">
                <a16:creationId xmlns:a16="http://schemas.microsoft.com/office/drawing/2014/main" id="{4B34BF0E-4893-4A11-9E2C-A416BF74AA21}"/>
              </a:ext>
            </a:extLst>
          </p:cNvPr>
          <p:cNvSpPr>
            <a:spLocks noGrp="1"/>
          </p:cNvSpPr>
          <p:nvPr>
            <p:ph type="title"/>
          </p:nvPr>
        </p:nvSpPr>
        <p:spPr/>
        <p:txBody>
          <a:bodyPr/>
          <a:lstStyle/>
          <a:p>
            <a:r>
              <a:rPr lang="en-US" dirty="0"/>
              <a:t>Gallery Pressure</a:t>
            </a:r>
          </a:p>
        </p:txBody>
      </p:sp>
      <p:sp>
        <p:nvSpPr>
          <p:cNvPr id="8" name="TextBox 7">
            <a:extLst>
              <a:ext uri="{FF2B5EF4-FFF2-40B4-BE49-F238E27FC236}">
                <a16:creationId xmlns:a16="http://schemas.microsoft.com/office/drawing/2014/main" id="{860350E8-AEE8-4937-A370-08747478EA77}"/>
              </a:ext>
            </a:extLst>
          </p:cNvPr>
          <p:cNvSpPr txBox="1"/>
          <p:nvPr/>
        </p:nvSpPr>
        <p:spPr>
          <a:xfrm>
            <a:off x="7978891" y="2171873"/>
            <a:ext cx="755335" cy="276999"/>
          </a:xfrm>
          <a:prstGeom prst="rect">
            <a:avLst/>
          </a:prstGeom>
          <a:noFill/>
        </p:spPr>
        <p:txBody>
          <a:bodyPr wrap="none" rtlCol="0">
            <a:spAutoFit/>
          </a:bodyPr>
          <a:lstStyle/>
          <a:p>
            <a:r>
              <a:rPr lang="en-US" sz="1200" dirty="0"/>
              <a:t>Aeration</a:t>
            </a:r>
          </a:p>
        </p:txBody>
      </p:sp>
      <p:sp>
        <p:nvSpPr>
          <p:cNvPr id="26" name="TextBox 25">
            <a:extLst>
              <a:ext uri="{FF2B5EF4-FFF2-40B4-BE49-F238E27FC236}">
                <a16:creationId xmlns:a16="http://schemas.microsoft.com/office/drawing/2014/main" id="{FCED5D27-3BAA-4878-8D5D-8C6E57AAAC31}"/>
              </a:ext>
            </a:extLst>
          </p:cNvPr>
          <p:cNvSpPr txBox="1"/>
          <p:nvPr/>
        </p:nvSpPr>
        <p:spPr>
          <a:xfrm>
            <a:off x="7957249" y="2961789"/>
            <a:ext cx="798617" cy="461665"/>
          </a:xfrm>
          <a:prstGeom prst="rect">
            <a:avLst/>
          </a:prstGeom>
          <a:noFill/>
        </p:spPr>
        <p:txBody>
          <a:bodyPr wrap="none" rtlCol="0">
            <a:spAutoFit/>
          </a:bodyPr>
          <a:lstStyle/>
          <a:p>
            <a:r>
              <a:rPr lang="en-US" sz="1200" dirty="0"/>
              <a:t>Gallery </a:t>
            </a:r>
          </a:p>
          <a:p>
            <a:r>
              <a:rPr lang="en-US" sz="1200" dirty="0"/>
              <a:t>Pressure</a:t>
            </a:r>
          </a:p>
        </p:txBody>
      </p:sp>
    </p:spTree>
    <p:extLst>
      <p:ext uri="{BB962C8B-B14F-4D97-AF65-F5344CB8AC3E}">
        <p14:creationId xmlns:p14="http://schemas.microsoft.com/office/powerpoint/2010/main" val="126718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B11880-2802-4145-8924-0E73D589993E}"/>
              </a:ext>
            </a:extLst>
          </p:cNvPr>
          <p:cNvPicPr>
            <a:picLocks noChangeAspect="1"/>
          </p:cNvPicPr>
          <p:nvPr/>
        </p:nvPicPr>
        <p:blipFill>
          <a:blip r:embed="rId2"/>
          <a:stretch>
            <a:fillRect/>
          </a:stretch>
        </p:blipFill>
        <p:spPr>
          <a:xfrm>
            <a:off x="5900834" y="1333956"/>
            <a:ext cx="2770765" cy="3369849"/>
          </a:xfrm>
          <a:prstGeom prst="rect">
            <a:avLst/>
          </a:prstGeom>
        </p:spPr>
      </p:pic>
      <p:pic>
        <p:nvPicPr>
          <p:cNvPr id="3" name="Picture 2">
            <a:extLst>
              <a:ext uri="{FF2B5EF4-FFF2-40B4-BE49-F238E27FC236}">
                <a16:creationId xmlns:a16="http://schemas.microsoft.com/office/drawing/2014/main" id="{C564D52C-F277-4B59-935D-7567161724E7}"/>
              </a:ext>
            </a:extLst>
          </p:cNvPr>
          <p:cNvPicPr>
            <a:picLocks noChangeAspect="1"/>
          </p:cNvPicPr>
          <p:nvPr/>
        </p:nvPicPr>
        <p:blipFill>
          <a:blip r:embed="rId3"/>
          <a:stretch>
            <a:fillRect/>
          </a:stretch>
        </p:blipFill>
        <p:spPr>
          <a:xfrm>
            <a:off x="3065231" y="1361668"/>
            <a:ext cx="2747980" cy="3342137"/>
          </a:xfrm>
          <a:prstGeom prst="rect">
            <a:avLst/>
          </a:prstGeom>
        </p:spPr>
      </p:pic>
      <p:pic>
        <p:nvPicPr>
          <p:cNvPr id="4" name="Picture 3">
            <a:extLst>
              <a:ext uri="{FF2B5EF4-FFF2-40B4-BE49-F238E27FC236}">
                <a16:creationId xmlns:a16="http://schemas.microsoft.com/office/drawing/2014/main" id="{7E6DA9D9-BF73-48AC-B8C9-99D406AB9A38}"/>
              </a:ext>
            </a:extLst>
          </p:cNvPr>
          <p:cNvPicPr>
            <a:picLocks noChangeAspect="1"/>
          </p:cNvPicPr>
          <p:nvPr/>
        </p:nvPicPr>
        <p:blipFill>
          <a:blip r:embed="rId4"/>
          <a:stretch>
            <a:fillRect/>
          </a:stretch>
        </p:blipFill>
        <p:spPr>
          <a:xfrm>
            <a:off x="284833" y="1361668"/>
            <a:ext cx="2747979" cy="3342138"/>
          </a:xfrm>
          <a:prstGeom prst="rect">
            <a:avLst/>
          </a:prstGeom>
        </p:spPr>
      </p:pic>
      <p:sp>
        <p:nvSpPr>
          <p:cNvPr id="5" name="TextBox 4">
            <a:extLst>
              <a:ext uri="{FF2B5EF4-FFF2-40B4-BE49-F238E27FC236}">
                <a16:creationId xmlns:a16="http://schemas.microsoft.com/office/drawing/2014/main" id="{C1A2FBA6-71FF-4FCB-9016-20CEB1C6A8E1}"/>
              </a:ext>
            </a:extLst>
          </p:cNvPr>
          <p:cNvSpPr txBox="1"/>
          <p:nvPr/>
        </p:nvSpPr>
        <p:spPr>
          <a:xfrm>
            <a:off x="0" y="603751"/>
            <a:ext cx="8762207" cy="338554"/>
          </a:xfrm>
          <a:prstGeom prst="rect">
            <a:avLst/>
          </a:prstGeom>
          <a:noFill/>
        </p:spPr>
        <p:txBody>
          <a:bodyPr wrap="none" rtlCol="0">
            <a:spAutoFit/>
          </a:bodyPr>
          <a:lstStyle/>
          <a:p>
            <a:r>
              <a:rPr lang="en-US" sz="1600" dirty="0"/>
              <a:t>1005-5 Aeration profile is on the top panel and </a:t>
            </a:r>
            <a:r>
              <a:rPr lang="en-US" sz="1600" dirty="0" err="1">
                <a:highlight>
                  <a:srgbClr val="FFFF00"/>
                </a:highlight>
              </a:rPr>
              <a:t>MicroPumpCont</a:t>
            </a:r>
            <a:r>
              <a:rPr lang="en-US" sz="1600" dirty="0">
                <a:highlight>
                  <a:srgbClr val="FFFF00"/>
                </a:highlight>
              </a:rPr>
              <a:t> % Output </a:t>
            </a:r>
            <a:r>
              <a:rPr lang="en-US" sz="1600" dirty="0"/>
              <a:t>is on the lower panel</a:t>
            </a:r>
          </a:p>
        </p:txBody>
      </p:sp>
      <p:sp>
        <p:nvSpPr>
          <p:cNvPr id="6" name="TextBox 5">
            <a:extLst>
              <a:ext uri="{FF2B5EF4-FFF2-40B4-BE49-F238E27FC236}">
                <a16:creationId xmlns:a16="http://schemas.microsoft.com/office/drawing/2014/main" id="{84B4AEE3-E077-4124-9241-BA7F79BA13BA}"/>
              </a:ext>
            </a:extLst>
          </p:cNvPr>
          <p:cNvSpPr txBox="1"/>
          <p:nvPr/>
        </p:nvSpPr>
        <p:spPr>
          <a:xfrm>
            <a:off x="1111329" y="922508"/>
            <a:ext cx="774636" cy="369332"/>
          </a:xfrm>
          <a:prstGeom prst="rect">
            <a:avLst/>
          </a:prstGeom>
          <a:noFill/>
        </p:spPr>
        <p:txBody>
          <a:bodyPr wrap="none" rtlCol="0">
            <a:spAutoFit/>
          </a:bodyPr>
          <a:lstStyle/>
          <a:p>
            <a:r>
              <a:rPr lang="en-US" dirty="0">
                <a:solidFill>
                  <a:schemeClr val="accent2">
                    <a:lumMod val="60000"/>
                    <a:lumOff val="40000"/>
                  </a:schemeClr>
                </a:solidFill>
              </a:rPr>
              <a:t>Lab A</a:t>
            </a:r>
          </a:p>
        </p:txBody>
      </p:sp>
      <p:sp>
        <p:nvSpPr>
          <p:cNvPr id="7" name="TextBox 6">
            <a:extLst>
              <a:ext uri="{FF2B5EF4-FFF2-40B4-BE49-F238E27FC236}">
                <a16:creationId xmlns:a16="http://schemas.microsoft.com/office/drawing/2014/main" id="{45A964ED-965C-4A79-8DF5-8B2CD29DFFE6}"/>
              </a:ext>
            </a:extLst>
          </p:cNvPr>
          <p:cNvSpPr txBox="1"/>
          <p:nvPr/>
        </p:nvSpPr>
        <p:spPr>
          <a:xfrm>
            <a:off x="3940944" y="922508"/>
            <a:ext cx="813043" cy="369332"/>
          </a:xfrm>
          <a:prstGeom prst="rect">
            <a:avLst/>
          </a:prstGeom>
          <a:noFill/>
        </p:spPr>
        <p:txBody>
          <a:bodyPr wrap="none" rtlCol="0">
            <a:spAutoFit/>
          </a:bodyPr>
          <a:lstStyle/>
          <a:p>
            <a:r>
              <a:rPr lang="en-US" dirty="0">
                <a:solidFill>
                  <a:schemeClr val="accent2">
                    <a:lumMod val="60000"/>
                    <a:lumOff val="40000"/>
                  </a:schemeClr>
                </a:solidFill>
              </a:rPr>
              <a:t>Lab B</a:t>
            </a:r>
          </a:p>
        </p:txBody>
      </p:sp>
      <p:sp>
        <p:nvSpPr>
          <p:cNvPr id="8" name="TextBox 7">
            <a:extLst>
              <a:ext uri="{FF2B5EF4-FFF2-40B4-BE49-F238E27FC236}">
                <a16:creationId xmlns:a16="http://schemas.microsoft.com/office/drawing/2014/main" id="{88A5982B-C1CA-44EA-A9E6-BAC0A44285EA}"/>
              </a:ext>
            </a:extLst>
          </p:cNvPr>
          <p:cNvSpPr txBox="1"/>
          <p:nvPr/>
        </p:nvSpPr>
        <p:spPr>
          <a:xfrm>
            <a:off x="6808966" y="922508"/>
            <a:ext cx="813043" cy="369332"/>
          </a:xfrm>
          <a:prstGeom prst="rect">
            <a:avLst/>
          </a:prstGeom>
          <a:noFill/>
        </p:spPr>
        <p:txBody>
          <a:bodyPr wrap="none" rtlCol="0">
            <a:spAutoFit/>
          </a:bodyPr>
          <a:lstStyle/>
          <a:p>
            <a:r>
              <a:rPr lang="en-US" dirty="0">
                <a:solidFill>
                  <a:schemeClr val="accent2">
                    <a:lumMod val="60000"/>
                    <a:lumOff val="40000"/>
                  </a:schemeClr>
                </a:solidFill>
              </a:rPr>
              <a:t>Lab G</a:t>
            </a:r>
          </a:p>
        </p:txBody>
      </p:sp>
      <p:cxnSp>
        <p:nvCxnSpPr>
          <p:cNvPr id="10" name="Straight Arrow Connector 9">
            <a:extLst>
              <a:ext uri="{FF2B5EF4-FFF2-40B4-BE49-F238E27FC236}">
                <a16:creationId xmlns:a16="http://schemas.microsoft.com/office/drawing/2014/main" id="{6BB62D9A-9462-43D8-A60D-1587D7DC8244}"/>
              </a:ext>
            </a:extLst>
          </p:cNvPr>
          <p:cNvCxnSpPr>
            <a:cxnSpLocks/>
          </p:cNvCxnSpPr>
          <p:nvPr/>
        </p:nvCxnSpPr>
        <p:spPr>
          <a:xfrm>
            <a:off x="7040137" y="2103398"/>
            <a:ext cx="0" cy="1583939"/>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7212647-BA1E-49C0-855A-F3824AF7B1B1}"/>
              </a:ext>
            </a:extLst>
          </p:cNvPr>
          <p:cNvCxnSpPr>
            <a:cxnSpLocks/>
          </p:cNvCxnSpPr>
          <p:nvPr/>
        </p:nvCxnSpPr>
        <p:spPr>
          <a:xfrm>
            <a:off x="7735230" y="2155437"/>
            <a:ext cx="0" cy="1583939"/>
          </a:xfrm>
          <a:prstGeom prst="straightConnector1">
            <a:avLst/>
          </a:prstGeom>
          <a:ln>
            <a:solidFill>
              <a:schemeClr val="tx1">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B1E5D568-081A-4534-ADC2-23A20A790166}"/>
              </a:ext>
            </a:extLst>
          </p:cNvPr>
          <p:cNvSpPr>
            <a:spLocks noGrp="1"/>
          </p:cNvSpPr>
          <p:nvPr>
            <p:ph type="title"/>
          </p:nvPr>
        </p:nvSpPr>
        <p:spPr/>
        <p:txBody>
          <a:bodyPr/>
          <a:lstStyle/>
          <a:p>
            <a:r>
              <a:rPr lang="en-US" dirty="0" err="1"/>
              <a:t>MicroPumpCont</a:t>
            </a:r>
            <a:r>
              <a:rPr lang="en-US" dirty="0"/>
              <a:t>% Output</a:t>
            </a:r>
          </a:p>
        </p:txBody>
      </p:sp>
    </p:spTree>
    <p:extLst>
      <p:ext uri="{BB962C8B-B14F-4D97-AF65-F5344CB8AC3E}">
        <p14:creationId xmlns:p14="http://schemas.microsoft.com/office/powerpoint/2010/main" val="53749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218179-E3B7-4CEE-AC01-9C0C94A5CEEA}"/>
              </a:ext>
            </a:extLst>
          </p:cNvPr>
          <p:cNvPicPr>
            <a:picLocks noChangeAspect="1"/>
          </p:cNvPicPr>
          <p:nvPr/>
        </p:nvPicPr>
        <p:blipFill>
          <a:blip r:embed="rId2"/>
          <a:stretch>
            <a:fillRect/>
          </a:stretch>
        </p:blipFill>
        <p:spPr>
          <a:xfrm>
            <a:off x="5938230" y="1286103"/>
            <a:ext cx="2792657" cy="3396476"/>
          </a:xfrm>
          <a:prstGeom prst="rect">
            <a:avLst/>
          </a:prstGeom>
        </p:spPr>
      </p:pic>
      <p:sp>
        <p:nvSpPr>
          <p:cNvPr id="5" name="TextBox 4">
            <a:extLst>
              <a:ext uri="{FF2B5EF4-FFF2-40B4-BE49-F238E27FC236}">
                <a16:creationId xmlns:a16="http://schemas.microsoft.com/office/drawing/2014/main" id="{4CC0BA68-B9B6-4445-BE49-C80B33BC079E}"/>
              </a:ext>
            </a:extLst>
          </p:cNvPr>
          <p:cNvSpPr txBox="1"/>
          <p:nvPr/>
        </p:nvSpPr>
        <p:spPr>
          <a:xfrm>
            <a:off x="1252578" y="894469"/>
            <a:ext cx="774636" cy="369332"/>
          </a:xfrm>
          <a:prstGeom prst="rect">
            <a:avLst/>
          </a:prstGeom>
          <a:noFill/>
        </p:spPr>
        <p:txBody>
          <a:bodyPr wrap="none" rtlCol="0">
            <a:spAutoFit/>
          </a:bodyPr>
          <a:lstStyle/>
          <a:p>
            <a:r>
              <a:rPr lang="en-US" dirty="0">
                <a:solidFill>
                  <a:schemeClr val="accent2">
                    <a:lumMod val="60000"/>
                    <a:lumOff val="40000"/>
                  </a:schemeClr>
                </a:solidFill>
              </a:rPr>
              <a:t>Lab A</a:t>
            </a:r>
          </a:p>
        </p:txBody>
      </p:sp>
      <p:sp>
        <p:nvSpPr>
          <p:cNvPr id="6" name="TextBox 5">
            <a:extLst>
              <a:ext uri="{FF2B5EF4-FFF2-40B4-BE49-F238E27FC236}">
                <a16:creationId xmlns:a16="http://schemas.microsoft.com/office/drawing/2014/main" id="{74ACBE68-44B3-4EBA-A0EE-7A2F758C6254}"/>
              </a:ext>
            </a:extLst>
          </p:cNvPr>
          <p:cNvSpPr txBox="1"/>
          <p:nvPr/>
        </p:nvSpPr>
        <p:spPr>
          <a:xfrm>
            <a:off x="4082193" y="894469"/>
            <a:ext cx="813043" cy="369332"/>
          </a:xfrm>
          <a:prstGeom prst="rect">
            <a:avLst/>
          </a:prstGeom>
          <a:noFill/>
        </p:spPr>
        <p:txBody>
          <a:bodyPr wrap="none" rtlCol="0">
            <a:spAutoFit/>
          </a:bodyPr>
          <a:lstStyle/>
          <a:p>
            <a:r>
              <a:rPr lang="en-US" dirty="0">
                <a:solidFill>
                  <a:schemeClr val="accent2">
                    <a:lumMod val="60000"/>
                    <a:lumOff val="40000"/>
                  </a:schemeClr>
                </a:solidFill>
              </a:rPr>
              <a:t>Lab B</a:t>
            </a:r>
          </a:p>
        </p:txBody>
      </p:sp>
      <p:sp>
        <p:nvSpPr>
          <p:cNvPr id="7" name="TextBox 6">
            <a:extLst>
              <a:ext uri="{FF2B5EF4-FFF2-40B4-BE49-F238E27FC236}">
                <a16:creationId xmlns:a16="http://schemas.microsoft.com/office/drawing/2014/main" id="{EE62B6A5-339E-4E59-B285-127F7322B5A7}"/>
              </a:ext>
            </a:extLst>
          </p:cNvPr>
          <p:cNvSpPr txBox="1"/>
          <p:nvPr/>
        </p:nvSpPr>
        <p:spPr>
          <a:xfrm>
            <a:off x="6950215" y="894469"/>
            <a:ext cx="813043" cy="369332"/>
          </a:xfrm>
          <a:prstGeom prst="rect">
            <a:avLst/>
          </a:prstGeom>
          <a:noFill/>
        </p:spPr>
        <p:txBody>
          <a:bodyPr wrap="none" rtlCol="0">
            <a:spAutoFit/>
          </a:bodyPr>
          <a:lstStyle/>
          <a:p>
            <a:r>
              <a:rPr lang="en-US" dirty="0">
                <a:solidFill>
                  <a:schemeClr val="accent2">
                    <a:lumMod val="60000"/>
                    <a:lumOff val="40000"/>
                  </a:schemeClr>
                </a:solidFill>
              </a:rPr>
              <a:t>Lab G</a:t>
            </a:r>
          </a:p>
        </p:txBody>
      </p:sp>
      <p:pic>
        <p:nvPicPr>
          <p:cNvPr id="8" name="Picture 7">
            <a:extLst>
              <a:ext uri="{FF2B5EF4-FFF2-40B4-BE49-F238E27FC236}">
                <a16:creationId xmlns:a16="http://schemas.microsoft.com/office/drawing/2014/main" id="{B6DE4BBD-3DA9-48B6-A1B3-2BDFFB4AB2E8}"/>
              </a:ext>
            </a:extLst>
          </p:cNvPr>
          <p:cNvPicPr>
            <a:picLocks noChangeAspect="1"/>
          </p:cNvPicPr>
          <p:nvPr/>
        </p:nvPicPr>
        <p:blipFill>
          <a:blip r:embed="rId3"/>
          <a:stretch>
            <a:fillRect/>
          </a:stretch>
        </p:blipFill>
        <p:spPr>
          <a:xfrm>
            <a:off x="3175671" y="1286102"/>
            <a:ext cx="2795318" cy="3399711"/>
          </a:xfrm>
          <a:prstGeom prst="rect">
            <a:avLst/>
          </a:prstGeom>
        </p:spPr>
      </p:pic>
      <p:pic>
        <p:nvPicPr>
          <p:cNvPr id="9" name="Picture 8">
            <a:extLst>
              <a:ext uri="{FF2B5EF4-FFF2-40B4-BE49-F238E27FC236}">
                <a16:creationId xmlns:a16="http://schemas.microsoft.com/office/drawing/2014/main" id="{E808010E-7C00-4CC5-8192-955B094FF4D3}"/>
              </a:ext>
            </a:extLst>
          </p:cNvPr>
          <p:cNvPicPr>
            <a:picLocks noChangeAspect="1"/>
          </p:cNvPicPr>
          <p:nvPr/>
        </p:nvPicPr>
        <p:blipFill>
          <a:blip r:embed="rId4"/>
          <a:stretch>
            <a:fillRect/>
          </a:stretch>
        </p:blipFill>
        <p:spPr>
          <a:xfrm>
            <a:off x="383013" y="1286102"/>
            <a:ext cx="2795318" cy="3399711"/>
          </a:xfrm>
          <a:prstGeom prst="rect">
            <a:avLst/>
          </a:prstGeom>
        </p:spPr>
      </p:pic>
      <p:sp>
        <p:nvSpPr>
          <p:cNvPr id="10" name="TextBox 9">
            <a:extLst>
              <a:ext uri="{FF2B5EF4-FFF2-40B4-BE49-F238E27FC236}">
                <a16:creationId xmlns:a16="http://schemas.microsoft.com/office/drawing/2014/main" id="{7097143F-4F3B-4466-83B7-44D155F7B21D}"/>
              </a:ext>
            </a:extLst>
          </p:cNvPr>
          <p:cNvSpPr txBox="1"/>
          <p:nvPr/>
        </p:nvSpPr>
        <p:spPr>
          <a:xfrm>
            <a:off x="535258" y="555915"/>
            <a:ext cx="8036687" cy="338554"/>
          </a:xfrm>
          <a:prstGeom prst="rect">
            <a:avLst/>
          </a:prstGeom>
          <a:noFill/>
        </p:spPr>
        <p:txBody>
          <a:bodyPr wrap="none" rtlCol="0">
            <a:spAutoFit/>
          </a:bodyPr>
          <a:lstStyle/>
          <a:p>
            <a:r>
              <a:rPr lang="en-US" sz="1600" dirty="0"/>
              <a:t>1005-5 Aeration profile is on the top panel and </a:t>
            </a:r>
            <a:r>
              <a:rPr lang="en-US" sz="1600" dirty="0">
                <a:highlight>
                  <a:srgbClr val="FFFF00"/>
                </a:highlight>
              </a:rPr>
              <a:t>IVA Oil Press </a:t>
            </a:r>
            <a:r>
              <a:rPr lang="en-US" sz="1600" dirty="0" err="1">
                <a:highlight>
                  <a:srgbClr val="FFFF00"/>
                </a:highlight>
              </a:rPr>
              <a:t>kPag</a:t>
            </a:r>
            <a:r>
              <a:rPr lang="en-US" sz="1600" dirty="0">
                <a:highlight>
                  <a:srgbClr val="FFFF00"/>
                </a:highlight>
              </a:rPr>
              <a:t> </a:t>
            </a:r>
            <a:r>
              <a:rPr lang="en-US" sz="1600" dirty="0"/>
              <a:t>is on the lower panel</a:t>
            </a:r>
          </a:p>
        </p:txBody>
      </p:sp>
      <p:cxnSp>
        <p:nvCxnSpPr>
          <p:cNvPr id="11" name="Straight Arrow Connector 10">
            <a:extLst>
              <a:ext uri="{FF2B5EF4-FFF2-40B4-BE49-F238E27FC236}">
                <a16:creationId xmlns:a16="http://schemas.microsoft.com/office/drawing/2014/main" id="{F3298085-4830-483F-A3E9-3A05B74E3EAE}"/>
              </a:ext>
            </a:extLst>
          </p:cNvPr>
          <p:cNvCxnSpPr>
            <a:cxnSpLocks/>
          </p:cNvCxnSpPr>
          <p:nvPr/>
        </p:nvCxnSpPr>
        <p:spPr>
          <a:xfrm>
            <a:off x="7077308" y="2058793"/>
            <a:ext cx="0" cy="1583939"/>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716985E-E8B3-4649-8666-F8B7A1F290D5}"/>
              </a:ext>
            </a:extLst>
          </p:cNvPr>
          <p:cNvCxnSpPr>
            <a:cxnSpLocks/>
          </p:cNvCxnSpPr>
          <p:nvPr/>
        </p:nvCxnSpPr>
        <p:spPr>
          <a:xfrm>
            <a:off x="7828157" y="2133135"/>
            <a:ext cx="0" cy="1368348"/>
          </a:xfrm>
          <a:prstGeom prst="straightConnector1">
            <a:avLst/>
          </a:prstGeom>
          <a:ln>
            <a:solidFill>
              <a:schemeClr val="tx1">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53F4A5-EBF7-46CD-9AFA-773C40A07431}"/>
              </a:ext>
            </a:extLst>
          </p:cNvPr>
          <p:cNvCxnSpPr>
            <a:cxnSpLocks/>
          </p:cNvCxnSpPr>
          <p:nvPr/>
        </p:nvCxnSpPr>
        <p:spPr>
          <a:xfrm>
            <a:off x="1776761" y="2058793"/>
            <a:ext cx="0" cy="1375783"/>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E901D52-73B6-469C-A523-316138866813}"/>
              </a:ext>
            </a:extLst>
          </p:cNvPr>
          <p:cNvCxnSpPr>
            <a:cxnSpLocks/>
          </p:cNvCxnSpPr>
          <p:nvPr/>
        </p:nvCxnSpPr>
        <p:spPr>
          <a:xfrm>
            <a:off x="2338040" y="1895707"/>
            <a:ext cx="0" cy="1661532"/>
          </a:xfrm>
          <a:prstGeom prst="straightConnector1">
            <a:avLst/>
          </a:prstGeom>
          <a:ln>
            <a:solidFill>
              <a:schemeClr val="tx1">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D3A86C9-6CFD-45CF-9563-36733F5EB73D}"/>
              </a:ext>
            </a:extLst>
          </p:cNvPr>
          <p:cNvSpPr>
            <a:spLocks noGrp="1"/>
          </p:cNvSpPr>
          <p:nvPr>
            <p:ph type="title"/>
          </p:nvPr>
        </p:nvSpPr>
        <p:spPr/>
        <p:txBody>
          <a:bodyPr/>
          <a:lstStyle/>
          <a:p>
            <a:r>
              <a:rPr lang="en-US" dirty="0"/>
              <a:t>IVA Oil Press </a:t>
            </a:r>
            <a:r>
              <a:rPr lang="en-US" dirty="0" err="1"/>
              <a:t>kPag</a:t>
            </a:r>
            <a:endParaRPr lang="en-US" dirty="0"/>
          </a:p>
        </p:txBody>
      </p:sp>
    </p:spTree>
    <p:extLst>
      <p:ext uri="{BB962C8B-B14F-4D97-AF65-F5344CB8AC3E}">
        <p14:creationId xmlns:p14="http://schemas.microsoft.com/office/powerpoint/2010/main" val="203507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295E27-AD33-41C4-B3E9-7841A43DD3DA}"/>
              </a:ext>
            </a:extLst>
          </p:cNvPr>
          <p:cNvPicPr>
            <a:picLocks noChangeAspect="1"/>
          </p:cNvPicPr>
          <p:nvPr/>
        </p:nvPicPr>
        <p:blipFill>
          <a:blip r:embed="rId2"/>
          <a:stretch>
            <a:fillRect/>
          </a:stretch>
        </p:blipFill>
        <p:spPr>
          <a:xfrm>
            <a:off x="123127" y="1112843"/>
            <a:ext cx="3051253" cy="3710983"/>
          </a:xfrm>
          <a:prstGeom prst="rect">
            <a:avLst/>
          </a:prstGeom>
        </p:spPr>
      </p:pic>
      <p:pic>
        <p:nvPicPr>
          <p:cNvPr id="3" name="Picture 2">
            <a:extLst>
              <a:ext uri="{FF2B5EF4-FFF2-40B4-BE49-F238E27FC236}">
                <a16:creationId xmlns:a16="http://schemas.microsoft.com/office/drawing/2014/main" id="{1F7B0DDA-1393-4CEB-B49C-B1AA1D387274}"/>
              </a:ext>
            </a:extLst>
          </p:cNvPr>
          <p:cNvPicPr>
            <a:picLocks noChangeAspect="1"/>
          </p:cNvPicPr>
          <p:nvPr/>
        </p:nvPicPr>
        <p:blipFill>
          <a:blip r:embed="rId3"/>
          <a:stretch>
            <a:fillRect/>
          </a:stretch>
        </p:blipFill>
        <p:spPr>
          <a:xfrm>
            <a:off x="3112261" y="1112843"/>
            <a:ext cx="3051253" cy="3710983"/>
          </a:xfrm>
          <a:prstGeom prst="rect">
            <a:avLst/>
          </a:prstGeom>
        </p:spPr>
      </p:pic>
      <p:pic>
        <p:nvPicPr>
          <p:cNvPr id="4" name="Picture 3">
            <a:extLst>
              <a:ext uri="{FF2B5EF4-FFF2-40B4-BE49-F238E27FC236}">
                <a16:creationId xmlns:a16="http://schemas.microsoft.com/office/drawing/2014/main" id="{543BA9C5-A6C7-4E0F-B1F7-52B64D5DAB80}"/>
              </a:ext>
            </a:extLst>
          </p:cNvPr>
          <p:cNvPicPr>
            <a:picLocks noChangeAspect="1"/>
          </p:cNvPicPr>
          <p:nvPr/>
        </p:nvPicPr>
        <p:blipFill>
          <a:blip r:embed="rId4"/>
          <a:stretch>
            <a:fillRect/>
          </a:stretch>
        </p:blipFill>
        <p:spPr>
          <a:xfrm>
            <a:off x="6101394" y="1112843"/>
            <a:ext cx="3042606" cy="3700468"/>
          </a:xfrm>
          <a:prstGeom prst="rect">
            <a:avLst/>
          </a:prstGeom>
        </p:spPr>
      </p:pic>
      <p:cxnSp>
        <p:nvCxnSpPr>
          <p:cNvPr id="5" name="Straight Arrow Connector 4">
            <a:extLst>
              <a:ext uri="{FF2B5EF4-FFF2-40B4-BE49-F238E27FC236}">
                <a16:creationId xmlns:a16="http://schemas.microsoft.com/office/drawing/2014/main" id="{4BE5B583-2AA2-432C-87CA-2BCB584180B9}"/>
              </a:ext>
            </a:extLst>
          </p:cNvPr>
          <p:cNvCxnSpPr>
            <a:cxnSpLocks/>
          </p:cNvCxnSpPr>
          <p:nvPr/>
        </p:nvCxnSpPr>
        <p:spPr>
          <a:xfrm>
            <a:off x="4363844" y="1995366"/>
            <a:ext cx="0" cy="1583939"/>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7D6BDB6-2C91-4353-B4CF-106FB830C5F3}"/>
              </a:ext>
            </a:extLst>
          </p:cNvPr>
          <p:cNvCxnSpPr>
            <a:cxnSpLocks/>
          </p:cNvCxnSpPr>
          <p:nvPr/>
        </p:nvCxnSpPr>
        <p:spPr>
          <a:xfrm>
            <a:off x="8088353" y="1995366"/>
            <a:ext cx="0" cy="1583939"/>
          </a:xfrm>
          <a:prstGeom prst="straightConnector1">
            <a:avLst/>
          </a:prstGeom>
          <a:ln>
            <a:solidFill>
              <a:schemeClr val="tx1">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04DFFAD-45A3-48B5-9B78-B0F87F4F525A}"/>
              </a:ext>
            </a:extLst>
          </p:cNvPr>
          <p:cNvSpPr txBox="1"/>
          <p:nvPr/>
        </p:nvSpPr>
        <p:spPr>
          <a:xfrm>
            <a:off x="6708448" y="736783"/>
            <a:ext cx="1646605" cy="369332"/>
          </a:xfrm>
          <a:prstGeom prst="rect">
            <a:avLst/>
          </a:prstGeom>
          <a:noFill/>
        </p:spPr>
        <p:txBody>
          <a:bodyPr wrap="none" rtlCol="0">
            <a:spAutoFit/>
          </a:bodyPr>
          <a:lstStyle/>
          <a:p>
            <a:r>
              <a:rPr lang="en-US" dirty="0">
                <a:solidFill>
                  <a:schemeClr val="accent2">
                    <a:lumMod val="60000"/>
                    <a:lumOff val="40000"/>
                  </a:schemeClr>
                </a:solidFill>
              </a:rPr>
              <a:t>Lab G 144699</a:t>
            </a:r>
          </a:p>
        </p:txBody>
      </p:sp>
      <p:sp>
        <p:nvSpPr>
          <p:cNvPr id="9" name="TextBox 8">
            <a:extLst>
              <a:ext uri="{FF2B5EF4-FFF2-40B4-BE49-F238E27FC236}">
                <a16:creationId xmlns:a16="http://schemas.microsoft.com/office/drawing/2014/main" id="{8B89119E-B40B-4F1B-9D3D-25BA30817C9C}"/>
              </a:ext>
            </a:extLst>
          </p:cNvPr>
          <p:cNvSpPr txBox="1"/>
          <p:nvPr/>
        </p:nvSpPr>
        <p:spPr>
          <a:xfrm>
            <a:off x="3540541" y="730440"/>
            <a:ext cx="1646605" cy="369332"/>
          </a:xfrm>
          <a:prstGeom prst="rect">
            <a:avLst/>
          </a:prstGeom>
          <a:noFill/>
        </p:spPr>
        <p:txBody>
          <a:bodyPr wrap="none" rtlCol="0">
            <a:spAutoFit/>
          </a:bodyPr>
          <a:lstStyle/>
          <a:p>
            <a:r>
              <a:rPr lang="en-US" dirty="0">
                <a:solidFill>
                  <a:schemeClr val="accent2">
                    <a:lumMod val="60000"/>
                    <a:lumOff val="40000"/>
                  </a:schemeClr>
                </a:solidFill>
              </a:rPr>
              <a:t>Lab G 158051</a:t>
            </a:r>
          </a:p>
        </p:txBody>
      </p:sp>
      <p:sp>
        <p:nvSpPr>
          <p:cNvPr id="10" name="TextBox 9">
            <a:extLst>
              <a:ext uri="{FF2B5EF4-FFF2-40B4-BE49-F238E27FC236}">
                <a16:creationId xmlns:a16="http://schemas.microsoft.com/office/drawing/2014/main" id="{8F9960A9-73F1-4FB1-A966-DD8E3126F886}"/>
              </a:ext>
            </a:extLst>
          </p:cNvPr>
          <p:cNvSpPr txBox="1"/>
          <p:nvPr/>
        </p:nvSpPr>
        <p:spPr>
          <a:xfrm>
            <a:off x="123127" y="730440"/>
            <a:ext cx="2903359" cy="369332"/>
          </a:xfrm>
          <a:prstGeom prst="rect">
            <a:avLst/>
          </a:prstGeom>
          <a:noFill/>
        </p:spPr>
        <p:txBody>
          <a:bodyPr wrap="none" rtlCol="0">
            <a:spAutoFit/>
          </a:bodyPr>
          <a:lstStyle/>
          <a:p>
            <a:r>
              <a:rPr lang="en-US" dirty="0">
                <a:solidFill>
                  <a:schemeClr val="accent2">
                    <a:lumMod val="60000"/>
                    <a:lumOff val="40000"/>
                  </a:schemeClr>
                </a:solidFill>
              </a:rPr>
              <a:t>Lab B 158054 and 158055</a:t>
            </a:r>
          </a:p>
        </p:txBody>
      </p:sp>
      <p:sp>
        <p:nvSpPr>
          <p:cNvPr id="11" name="TextBox 10">
            <a:extLst>
              <a:ext uri="{FF2B5EF4-FFF2-40B4-BE49-F238E27FC236}">
                <a16:creationId xmlns:a16="http://schemas.microsoft.com/office/drawing/2014/main" id="{C7390CD0-5019-4A16-B26A-0F4F6381AEDC}"/>
              </a:ext>
            </a:extLst>
          </p:cNvPr>
          <p:cNvSpPr txBox="1"/>
          <p:nvPr/>
        </p:nvSpPr>
        <p:spPr>
          <a:xfrm>
            <a:off x="0" y="502305"/>
            <a:ext cx="8195000" cy="338554"/>
          </a:xfrm>
          <a:prstGeom prst="rect">
            <a:avLst/>
          </a:prstGeom>
          <a:noFill/>
        </p:spPr>
        <p:txBody>
          <a:bodyPr wrap="none" rtlCol="0">
            <a:spAutoFit/>
          </a:bodyPr>
          <a:lstStyle/>
          <a:p>
            <a:r>
              <a:rPr lang="en-US" sz="1600" dirty="0"/>
              <a:t>1005-5 Aeration profile is on the top panel and </a:t>
            </a:r>
            <a:r>
              <a:rPr lang="en-US" sz="1600" dirty="0" err="1">
                <a:highlight>
                  <a:srgbClr val="FFFF00"/>
                </a:highlight>
              </a:rPr>
              <a:t>MM_OilP</a:t>
            </a:r>
            <a:r>
              <a:rPr lang="en-US" sz="1600" dirty="0">
                <a:highlight>
                  <a:srgbClr val="FFFF00"/>
                </a:highlight>
              </a:rPr>
              <a:t> Target V </a:t>
            </a:r>
            <a:r>
              <a:rPr lang="en-US" sz="1600" dirty="0"/>
              <a:t>is on the lower panel</a:t>
            </a:r>
          </a:p>
        </p:txBody>
      </p:sp>
      <p:sp>
        <p:nvSpPr>
          <p:cNvPr id="7" name="Title 6">
            <a:extLst>
              <a:ext uri="{FF2B5EF4-FFF2-40B4-BE49-F238E27FC236}">
                <a16:creationId xmlns:a16="http://schemas.microsoft.com/office/drawing/2014/main" id="{9AB334B7-0555-42EB-AB88-913AF809A028}"/>
              </a:ext>
            </a:extLst>
          </p:cNvPr>
          <p:cNvSpPr>
            <a:spLocks noGrp="1"/>
          </p:cNvSpPr>
          <p:nvPr>
            <p:ph type="title"/>
          </p:nvPr>
        </p:nvSpPr>
        <p:spPr/>
        <p:txBody>
          <a:bodyPr/>
          <a:lstStyle/>
          <a:p>
            <a:r>
              <a:rPr lang="en-US" dirty="0" err="1"/>
              <a:t>MM_OilP</a:t>
            </a:r>
            <a:r>
              <a:rPr lang="en-US" dirty="0"/>
              <a:t> Target V</a:t>
            </a:r>
          </a:p>
        </p:txBody>
      </p:sp>
    </p:spTree>
    <p:extLst>
      <p:ext uri="{BB962C8B-B14F-4D97-AF65-F5344CB8AC3E}">
        <p14:creationId xmlns:p14="http://schemas.microsoft.com/office/powerpoint/2010/main" val="120105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2753E8-15D8-4351-A700-B3F3E752CE0E}"/>
              </a:ext>
            </a:extLst>
          </p:cNvPr>
          <p:cNvPicPr>
            <a:picLocks noChangeAspect="1"/>
          </p:cNvPicPr>
          <p:nvPr/>
        </p:nvPicPr>
        <p:blipFill>
          <a:blip r:embed="rId2"/>
          <a:stretch>
            <a:fillRect/>
          </a:stretch>
        </p:blipFill>
        <p:spPr>
          <a:xfrm>
            <a:off x="5361310" y="1558813"/>
            <a:ext cx="1748870" cy="2127004"/>
          </a:xfrm>
          <a:prstGeom prst="rect">
            <a:avLst/>
          </a:prstGeom>
        </p:spPr>
      </p:pic>
      <p:pic>
        <p:nvPicPr>
          <p:cNvPr id="3" name="Picture 2">
            <a:extLst>
              <a:ext uri="{FF2B5EF4-FFF2-40B4-BE49-F238E27FC236}">
                <a16:creationId xmlns:a16="http://schemas.microsoft.com/office/drawing/2014/main" id="{C1A7F4B4-7DA8-45BC-BC5D-D0557393E40D}"/>
              </a:ext>
            </a:extLst>
          </p:cNvPr>
          <p:cNvPicPr>
            <a:picLocks noChangeAspect="1"/>
          </p:cNvPicPr>
          <p:nvPr/>
        </p:nvPicPr>
        <p:blipFill>
          <a:blip r:embed="rId3"/>
          <a:stretch>
            <a:fillRect/>
          </a:stretch>
        </p:blipFill>
        <p:spPr>
          <a:xfrm>
            <a:off x="3621995" y="1544409"/>
            <a:ext cx="1760713" cy="2141408"/>
          </a:xfrm>
          <a:prstGeom prst="rect">
            <a:avLst/>
          </a:prstGeom>
        </p:spPr>
      </p:pic>
      <p:sp>
        <p:nvSpPr>
          <p:cNvPr id="4" name="TextBox 3">
            <a:extLst>
              <a:ext uri="{FF2B5EF4-FFF2-40B4-BE49-F238E27FC236}">
                <a16:creationId xmlns:a16="http://schemas.microsoft.com/office/drawing/2014/main" id="{6F9252EF-DFE6-4D8C-9117-B9C29A59B474}"/>
              </a:ext>
            </a:extLst>
          </p:cNvPr>
          <p:cNvSpPr txBox="1"/>
          <p:nvPr/>
        </p:nvSpPr>
        <p:spPr>
          <a:xfrm>
            <a:off x="5304664" y="1087507"/>
            <a:ext cx="1646605" cy="369332"/>
          </a:xfrm>
          <a:prstGeom prst="rect">
            <a:avLst/>
          </a:prstGeom>
          <a:noFill/>
        </p:spPr>
        <p:txBody>
          <a:bodyPr wrap="none" rtlCol="0">
            <a:spAutoFit/>
          </a:bodyPr>
          <a:lstStyle/>
          <a:p>
            <a:r>
              <a:rPr lang="en-US" dirty="0">
                <a:solidFill>
                  <a:schemeClr val="accent2">
                    <a:lumMod val="60000"/>
                    <a:lumOff val="40000"/>
                  </a:schemeClr>
                </a:solidFill>
              </a:rPr>
              <a:t>Lab G 144699</a:t>
            </a:r>
          </a:p>
        </p:txBody>
      </p:sp>
      <p:sp>
        <p:nvSpPr>
          <p:cNvPr id="5" name="TextBox 4">
            <a:extLst>
              <a:ext uri="{FF2B5EF4-FFF2-40B4-BE49-F238E27FC236}">
                <a16:creationId xmlns:a16="http://schemas.microsoft.com/office/drawing/2014/main" id="{B128A560-ED78-491D-8CBB-D6391193C8E2}"/>
              </a:ext>
            </a:extLst>
          </p:cNvPr>
          <p:cNvSpPr txBox="1"/>
          <p:nvPr/>
        </p:nvSpPr>
        <p:spPr>
          <a:xfrm>
            <a:off x="3592291" y="1087507"/>
            <a:ext cx="1646605" cy="369332"/>
          </a:xfrm>
          <a:prstGeom prst="rect">
            <a:avLst/>
          </a:prstGeom>
          <a:noFill/>
        </p:spPr>
        <p:txBody>
          <a:bodyPr wrap="none" rtlCol="0">
            <a:spAutoFit/>
          </a:bodyPr>
          <a:lstStyle/>
          <a:p>
            <a:r>
              <a:rPr lang="en-US" dirty="0">
                <a:solidFill>
                  <a:schemeClr val="accent2">
                    <a:lumMod val="60000"/>
                    <a:lumOff val="40000"/>
                  </a:schemeClr>
                </a:solidFill>
              </a:rPr>
              <a:t>Lab G 158051</a:t>
            </a:r>
          </a:p>
        </p:txBody>
      </p:sp>
      <p:pic>
        <p:nvPicPr>
          <p:cNvPr id="6" name="Picture 5">
            <a:extLst>
              <a:ext uri="{FF2B5EF4-FFF2-40B4-BE49-F238E27FC236}">
                <a16:creationId xmlns:a16="http://schemas.microsoft.com/office/drawing/2014/main" id="{D43AC29F-A719-4460-844F-9EEE3AA0CF22}"/>
              </a:ext>
            </a:extLst>
          </p:cNvPr>
          <p:cNvPicPr>
            <a:picLocks noChangeAspect="1"/>
          </p:cNvPicPr>
          <p:nvPr/>
        </p:nvPicPr>
        <p:blipFill>
          <a:blip r:embed="rId4"/>
          <a:stretch>
            <a:fillRect/>
          </a:stretch>
        </p:blipFill>
        <p:spPr>
          <a:xfrm>
            <a:off x="1880450" y="1515603"/>
            <a:ext cx="1760713" cy="2141407"/>
          </a:xfrm>
          <a:prstGeom prst="rect">
            <a:avLst/>
          </a:prstGeom>
        </p:spPr>
      </p:pic>
      <p:pic>
        <p:nvPicPr>
          <p:cNvPr id="7" name="Picture 6">
            <a:extLst>
              <a:ext uri="{FF2B5EF4-FFF2-40B4-BE49-F238E27FC236}">
                <a16:creationId xmlns:a16="http://schemas.microsoft.com/office/drawing/2014/main" id="{B8334FE4-3256-4615-AEED-2C9825CEDE41}"/>
              </a:ext>
            </a:extLst>
          </p:cNvPr>
          <p:cNvPicPr>
            <a:picLocks noChangeAspect="1"/>
          </p:cNvPicPr>
          <p:nvPr/>
        </p:nvPicPr>
        <p:blipFill>
          <a:blip r:embed="rId5"/>
          <a:stretch>
            <a:fillRect/>
          </a:stretch>
        </p:blipFill>
        <p:spPr>
          <a:xfrm>
            <a:off x="125658" y="1486796"/>
            <a:ext cx="1760713" cy="2141407"/>
          </a:xfrm>
          <a:prstGeom prst="rect">
            <a:avLst/>
          </a:prstGeom>
        </p:spPr>
      </p:pic>
      <p:sp>
        <p:nvSpPr>
          <p:cNvPr id="8" name="TextBox 7">
            <a:extLst>
              <a:ext uri="{FF2B5EF4-FFF2-40B4-BE49-F238E27FC236}">
                <a16:creationId xmlns:a16="http://schemas.microsoft.com/office/drawing/2014/main" id="{AD9644F9-512E-41FE-8A3E-C3F0DFEEAC41}"/>
              </a:ext>
            </a:extLst>
          </p:cNvPr>
          <p:cNvSpPr txBox="1"/>
          <p:nvPr/>
        </p:nvSpPr>
        <p:spPr>
          <a:xfrm>
            <a:off x="125658" y="1088657"/>
            <a:ext cx="1595437" cy="369332"/>
          </a:xfrm>
          <a:prstGeom prst="rect">
            <a:avLst/>
          </a:prstGeom>
          <a:noFill/>
        </p:spPr>
        <p:txBody>
          <a:bodyPr wrap="none" rtlCol="0">
            <a:spAutoFit/>
          </a:bodyPr>
          <a:lstStyle/>
          <a:p>
            <a:r>
              <a:rPr lang="en-US" dirty="0">
                <a:solidFill>
                  <a:schemeClr val="accent2">
                    <a:lumMod val="60000"/>
                    <a:lumOff val="40000"/>
                  </a:schemeClr>
                </a:solidFill>
              </a:rPr>
              <a:t>Lab A 144700</a:t>
            </a:r>
          </a:p>
        </p:txBody>
      </p:sp>
      <p:sp>
        <p:nvSpPr>
          <p:cNvPr id="9" name="TextBox 8">
            <a:extLst>
              <a:ext uri="{FF2B5EF4-FFF2-40B4-BE49-F238E27FC236}">
                <a16:creationId xmlns:a16="http://schemas.microsoft.com/office/drawing/2014/main" id="{8E52D608-6665-4036-B007-C50AAE7AD285}"/>
              </a:ext>
            </a:extLst>
          </p:cNvPr>
          <p:cNvSpPr txBox="1"/>
          <p:nvPr/>
        </p:nvSpPr>
        <p:spPr>
          <a:xfrm>
            <a:off x="1963087" y="1088657"/>
            <a:ext cx="1595437" cy="369332"/>
          </a:xfrm>
          <a:prstGeom prst="rect">
            <a:avLst/>
          </a:prstGeom>
          <a:noFill/>
        </p:spPr>
        <p:txBody>
          <a:bodyPr wrap="none" rtlCol="0">
            <a:spAutoFit/>
          </a:bodyPr>
          <a:lstStyle/>
          <a:p>
            <a:r>
              <a:rPr lang="en-US" dirty="0">
                <a:solidFill>
                  <a:schemeClr val="accent2">
                    <a:lumMod val="60000"/>
                    <a:lumOff val="40000"/>
                  </a:schemeClr>
                </a:solidFill>
              </a:rPr>
              <a:t>Lab A 158053</a:t>
            </a:r>
          </a:p>
        </p:txBody>
      </p:sp>
      <p:sp>
        <p:nvSpPr>
          <p:cNvPr id="10" name="TextBox 9">
            <a:extLst>
              <a:ext uri="{FF2B5EF4-FFF2-40B4-BE49-F238E27FC236}">
                <a16:creationId xmlns:a16="http://schemas.microsoft.com/office/drawing/2014/main" id="{148CE69E-A8E5-46B3-B748-E790BEF6EBD5}"/>
              </a:ext>
            </a:extLst>
          </p:cNvPr>
          <p:cNvSpPr txBox="1"/>
          <p:nvPr/>
        </p:nvSpPr>
        <p:spPr>
          <a:xfrm>
            <a:off x="0" y="4517728"/>
            <a:ext cx="7559121" cy="338554"/>
          </a:xfrm>
          <a:prstGeom prst="rect">
            <a:avLst/>
          </a:prstGeom>
          <a:noFill/>
        </p:spPr>
        <p:txBody>
          <a:bodyPr wrap="none" rtlCol="0">
            <a:spAutoFit/>
          </a:bodyPr>
          <a:lstStyle/>
          <a:p>
            <a:r>
              <a:rPr lang="en-US" sz="1600" dirty="0"/>
              <a:t>1005-5 Aeration profile is on the top panel and </a:t>
            </a:r>
            <a:r>
              <a:rPr lang="en-US" sz="1600" dirty="0">
                <a:highlight>
                  <a:srgbClr val="FFFF00"/>
                </a:highlight>
              </a:rPr>
              <a:t>MMD Temp C </a:t>
            </a:r>
            <a:r>
              <a:rPr lang="en-US" sz="1600" dirty="0"/>
              <a:t>is on the lower panel</a:t>
            </a:r>
          </a:p>
        </p:txBody>
      </p:sp>
      <p:sp>
        <p:nvSpPr>
          <p:cNvPr id="12" name="TextBox 11">
            <a:extLst>
              <a:ext uri="{FF2B5EF4-FFF2-40B4-BE49-F238E27FC236}">
                <a16:creationId xmlns:a16="http://schemas.microsoft.com/office/drawing/2014/main" id="{6465A9E0-D610-4EEA-A690-2EF092080863}"/>
              </a:ext>
            </a:extLst>
          </p:cNvPr>
          <p:cNvSpPr txBox="1"/>
          <p:nvPr/>
        </p:nvSpPr>
        <p:spPr>
          <a:xfrm>
            <a:off x="7337662" y="805583"/>
            <a:ext cx="1680680" cy="646331"/>
          </a:xfrm>
          <a:prstGeom prst="rect">
            <a:avLst/>
          </a:prstGeom>
          <a:noFill/>
        </p:spPr>
        <p:txBody>
          <a:bodyPr wrap="square" rtlCol="0">
            <a:spAutoFit/>
          </a:bodyPr>
          <a:lstStyle/>
          <a:p>
            <a:r>
              <a:rPr lang="en-US" dirty="0">
                <a:solidFill>
                  <a:schemeClr val="accent2">
                    <a:lumMod val="60000"/>
                    <a:lumOff val="40000"/>
                  </a:schemeClr>
                </a:solidFill>
              </a:rPr>
              <a:t>Lab B 158054 and 158055</a:t>
            </a:r>
          </a:p>
        </p:txBody>
      </p:sp>
      <p:pic>
        <p:nvPicPr>
          <p:cNvPr id="14" name="Picture 13">
            <a:extLst>
              <a:ext uri="{FF2B5EF4-FFF2-40B4-BE49-F238E27FC236}">
                <a16:creationId xmlns:a16="http://schemas.microsoft.com/office/drawing/2014/main" id="{4C1F3F17-1D90-4012-A6BB-517620BBCC60}"/>
              </a:ext>
            </a:extLst>
          </p:cNvPr>
          <p:cNvPicPr>
            <a:picLocks noChangeAspect="1"/>
          </p:cNvPicPr>
          <p:nvPr/>
        </p:nvPicPr>
        <p:blipFill>
          <a:blip r:embed="rId6"/>
          <a:stretch>
            <a:fillRect/>
          </a:stretch>
        </p:blipFill>
        <p:spPr>
          <a:xfrm>
            <a:off x="7257628" y="1531131"/>
            <a:ext cx="1760714" cy="2141409"/>
          </a:xfrm>
          <a:prstGeom prst="rect">
            <a:avLst/>
          </a:prstGeom>
        </p:spPr>
      </p:pic>
      <p:sp>
        <p:nvSpPr>
          <p:cNvPr id="11" name="Title 10">
            <a:extLst>
              <a:ext uri="{FF2B5EF4-FFF2-40B4-BE49-F238E27FC236}">
                <a16:creationId xmlns:a16="http://schemas.microsoft.com/office/drawing/2014/main" id="{031F42B7-9B5E-4C4D-876E-0E271D99CE39}"/>
              </a:ext>
            </a:extLst>
          </p:cNvPr>
          <p:cNvSpPr>
            <a:spLocks noGrp="1"/>
          </p:cNvSpPr>
          <p:nvPr>
            <p:ph type="title"/>
          </p:nvPr>
        </p:nvSpPr>
        <p:spPr/>
        <p:txBody>
          <a:bodyPr/>
          <a:lstStyle/>
          <a:p>
            <a:r>
              <a:rPr lang="en-US" dirty="0"/>
              <a:t>MMD Temp C</a:t>
            </a:r>
          </a:p>
        </p:txBody>
      </p:sp>
    </p:spTree>
    <p:extLst>
      <p:ext uri="{BB962C8B-B14F-4D97-AF65-F5344CB8AC3E}">
        <p14:creationId xmlns:p14="http://schemas.microsoft.com/office/powerpoint/2010/main" val="220399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5BCB1D-14D9-4242-8ADF-21CD9C073668}"/>
              </a:ext>
            </a:extLst>
          </p:cNvPr>
          <p:cNvPicPr>
            <a:picLocks noChangeAspect="1"/>
          </p:cNvPicPr>
          <p:nvPr/>
        </p:nvPicPr>
        <p:blipFill>
          <a:blip r:embed="rId2"/>
          <a:stretch>
            <a:fillRect/>
          </a:stretch>
        </p:blipFill>
        <p:spPr>
          <a:xfrm>
            <a:off x="156731" y="1805748"/>
            <a:ext cx="2129379" cy="2653872"/>
          </a:xfrm>
          <a:prstGeom prst="rect">
            <a:avLst/>
          </a:prstGeom>
        </p:spPr>
      </p:pic>
      <p:pic>
        <p:nvPicPr>
          <p:cNvPr id="3" name="Picture 2">
            <a:extLst>
              <a:ext uri="{FF2B5EF4-FFF2-40B4-BE49-F238E27FC236}">
                <a16:creationId xmlns:a16="http://schemas.microsoft.com/office/drawing/2014/main" id="{CEF2EAAA-7695-47B1-B0B4-8FE9153CAB16}"/>
              </a:ext>
            </a:extLst>
          </p:cNvPr>
          <p:cNvPicPr>
            <a:picLocks noChangeAspect="1"/>
          </p:cNvPicPr>
          <p:nvPr/>
        </p:nvPicPr>
        <p:blipFill>
          <a:blip r:embed="rId3"/>
          <a:stretch>
            <a:fillRect/>
          </a:stretch>
        </p:blipFill>
        <p:spPr>
          <a:xfrm>
            <a:off x="2304636" y="1805748"/>
            <a:ext cx="2182074" cy="2653874"/>
          </a:xfrm>
          <a:prstGeom prst="rect">
            <a:avLst/>
          </a:prstGeom>
        </p:spPr>
      </p:pic>
      <p:sp>
        <p:nvSpPr>
          <p:cNvPr id="4" name="Rectangle 3">
            <a:extLst>
              <a:ext uri="{FF2B5EF4-FFF2-40B4-BE49-F238E27FC236}">
                <a16:creationId xmlns:a16="http://schemas.microsoft.com/office/drawing/2014/main" id="{F66EB433-395B-4AE5-87DF-E85D041CFF27}"/>
              </a:ext>
            </a:extLst>
          </p:cNvPr>
          <p:cNvSpPr/>
          <p:nvPr/>
        </p:nvSpPr>
        <p:spPr>
          <a:xfrm>
            <a:off x="1072606" y="1265215"/>
            <a:ext cx="2065630" cy="369332"/>
          </a:xfrm>
          <a:prstGeom prst="rect">
            <a:avLst/>
          </a:prstGeom>
        </p:spPr>
        <p:txBody>
          <a:bodyPr wrap="none">
            <a:spAutoFit/>
          </a:bodyPr>
          <a:lstStyle/>
          <a:p>
            <a:r>
              <a:rPr lang="en-US" dirty="0"/>
              <a:t>T5_MM Inlet TC C</a:t>
            </a:r>
          </a:p>
        </p:txBody>
      </p:sp>
      <p:pic>
        <p:nvPicPr>
          <p:cNvPr id="5" name="Picture 4">
            <a:extLst>
              <a:ext uri="{FF2B5EF4-FFF2-40B4-BE49-F238E27FC236}">
                <a16:creationId xmlns:a16="http://schemas.microsoft.com/office/drawing/2014/main" id="{BC3F86FB-19EB-4F8A-B474-BCD47949C06B}"/>
              </a:ext>
            </a:extLst>
          </p:cNvPr>
          <p:cNvPicPr>
            <a:picLocks noChangeAspect="1"/>
          </p:cNvPicPr>
          <p:nvPr/>
        </p:nvPicPr>
        <p:blipFill>
          <a:blip r:embed="rId4"/>
          <a:stretch>
            <a:fillRect/>
          </a:stretch>
        </p:blipFill>
        <p:spPr>
          <a:xfrm>
            <a:off x="6924657" y="1805748"/>
            <a:ext cx="2182072" cy="2653872"/>
          </a:xfrm>
          <a:prstGeom prst="rect">
            <a:avLst/>
          </a:prstGeom>
        </p:spPr>
      </p:pic>
      <p:pic>
        <p:nvPicPr>
          <p:cNvPr id="6" name="Picture 5">
            <a:extLst>
              <a:ext uri="{FF2B5EF4-FFF2-40B4-BE49-F238E27FC236}">
                <a16:creationId xmlns:a16="http://schemas.microsoft.com/office/drawing/2014/main" id="{1D778DD9-F471-47BE-8CA5-B67CDB399D0E}"/>
              </a:ext>
            </a:extLst>
          </p:cNvPr>
          <p:cNvPicPr>
            <a:picLocks noChangeAspect="1"/>
          </p:cNvPicPr>
          <p:nvPr/>
        </p:nvPicPr>
        <p:blipFill>
          <a:blip r:embed="rId5"/>
          <a:stretch>
            <a:fillRect/>
          </a:stretch>
        </p:blipFill>
        <p:spPr>
          <a:xfrm>
            <a:off x="4657292" y="1805746"/>
            <a:ext cx="2182074" cy="2653874"/>
          </a:xfrm>
          <a:prstGeom prst="rect">
            <a:avLst/>
          </a:prstGeom>
        </p:spPr>
      </p:pic>
      <p:sp>
        <p:nvSpPr>
          <p:cNvPr id="7" name="Rectangle 6">
            <a:extLst>
              <a:ext uri="{FF2B5EF4-FFF2-40B4-BE49-F238E27FC236}">
                <a16:creationId xmlns:a16="http://schemas.microsoft.com/office/drawing/2014/main" id="{2048B59E-7C49-47D0-BF60-2B3A8E132C2F}"/>
              </a:ext>
            </a:extLst>
          </p:cNvPr>
          <p:cNvSpPr/>
          <p:nvPr/>
        </p:nvSpPr>
        <p:spPr>
          <a:xfrm>
            <a:off x="5826228" y="1265215"/>
            <a:ext cx="2245166" cy="369332"/>
          </a:xfrm>
          <a:prstGeom prst="rect">
            <a:avLst/>
          </a:prstGeom>
        </p:spPr>
        <p:txBody>
          <a:bodyPr wrap="none">
            <a:spAutoFit/>
          </a:bodyPr>
          <a:lstStyle/>
          <a:p>
            <a:r>
              <a:rPr lang="fr-FR" dirty="0"/>
              <a:t>T6_MM </a:t>
            </a:r>
            <a:r>
              <a:rPr lang="fr-FR" dirty="0" err="1"/>
              <a:t>Outlet</a:t>
            </a:r>
            <a:r>
              <a:rPr lang="fr-FR" dirty="0"/>
              <a:t> TC C</a:t>
            </a:r>
            <a:endParaRPr lang="en-US" dirty="0"/>
          </a:p>
        </p:txBody>
      </p:sp>
      <p:sp>
        <p:nvSpPr>
          <p:cNvPr id="8" name="TextBox 7">
            <a:extLst>
              <a:ext uri="{FF2B5EF4-FFF2-40B4-BE49-F238E27FC236}">
                <a16:creationId xmlns:a16="http://schemas.microsoft.com/office/drawing/2014/main" id="{2E493B07-2D46-4951-9A8C-DCC4E158CDDA}"/>
              </a:ext>
            </a:extLst>
          </p:cNvPr>
          <p:cNvSpPr txBox="1"/>
          <p:nvPr/>
        </p:nvSpPr>
        <p:spPr>
          <a:xfrm>
            <a:off x="1644383" y="893232"/>
            <a:ext cx="787395" cy="369332"/>
          </a:xfrm>
          <a:prstGeom prst="rect">
            <a:avLst/>
          </a:prstGeom>
          <a:noFill/>
        </p:spPr>
        <p:txBody>
          <a:bodyPr wrap="none" rtlCol="0">
            <a:spAutoFit/>
          </a:bodyPr>
          <a:lstStyle/>
          <a:p>
            <a:r>
              <a:rPr lang="en-US" dirty="0"/>
              <a:t>Lab B</a:t>
            </a:r>
          </a:p>
        </p:txBody>
      </p:sp>
      <p:sp>
        <p:nvSpPr>
          <p:cNvPr id="9" name="TextBox 8">
            <a:extLst>
              <a:ext uri="{FF2B5EF4-FFF2-40B4-BE49-F238E27FC236}">
                <a16:creationId xmlns:a16="http://schemas.microsoft.com/office/drawing/2014/main" id="{01CB9DEE-6C54-4089-A097-97D429BDE379}"/>
              </a:ext>
            </a:extLst>
          </p:cNvPr>
          <p:cNvSpPr txBox="1"/>
          <p:nvPr/>
        </p:nvSpPr>
        <p:spPr>
          <a:xfrm>
            <a:off x="6542289" y="895883"/>
            <a:ext cx="813043" cy="369332"/>
          </a:xfrm>
          <a:prstGeom prst="rect">
            <a:avLst/>
          </a:prstGeom>
          <a:noFill/>
        </p:spPr>
        <p:txBody>
          <a:bodyPr wrap="none" rtlCol="0">
            <a:spAutoFit/>
          </a:bodyPr>
          <a:lstStyle/>
          <a:p>
            <a:r>
              <a:rPr lang="en-US" dirty="0"/>
              <a:t>Lab B</a:t>
            </a:r>
          </a:p>
        </p:txBody>
      </p:sp>
      <p:sp>
        <p:nvSpPr>
          <p:cNvPr id="10" name="TextBox 9">
            <a:extLst>
              <a:ext uri="{FF2B5EF4-FFF2-40B4-BE49-F238E27FC236}">
                <a16:creationId xmlns:a16="http://schemas.microsoft.com/office/drawing/2014/main" id="{94EEB7F1-4D2D-4C4F-B288-9D78DC283708}"/>
              </a:ext>
            </a:extLst>
          </p:cNvPr>
          <p:cNvSpPr txBox="1"/>
          <p:nvPr/>
        </p:nvSpPr>
        <p:spPr>
          <a:xfrm>
            <a:off x="156731" y="469078"/>
            <a:ext cx="7246343" cy="338554"/>
          </a:xfrm>
          <a:prstGeom prst="rect">
            <a:avLst/>
          </a:prstGeom>
          <a:noFill/>
        </p:spPr>
        <p:txBody>
          <a:bodyPr wrap="none" rtlCol="0">
            <a:spAutoFit/>
          </a:bodyPr>
          <a:lstStyle/>
          <a:p>
            <a:r>
              <a:rPr lang="en-US" sz="1600" dirty="0"/>
              <a:t>1005-5 Aeration profile is on the top panel and </a:t>
            </a:r>
            <a:r>
              <a:rPr lang="en-US" sz="1600" dirty="0">
                <a:highlight>
                  <a:srgbClr val="FFFF00"/>
                </a:highlight>
              </a:rPr>
              <a:t>T5 and T6 </a:t>
            </a:r>
            <a:r>
              <a:rPr lang="en-US" sz="1600" dirty="0"/>
              <a:t>is on the lower panel</a:t>
            </a:r>
          </a:p>
        </p:txBody>
      </p:sp>
    </p:spTree>
    <p:extLst>
      <p:ext uri="{BB962C8B-B14F-4D97-AF65-F5344CB8AC3E}">
        <p14:creationId xmlns:p14="http://schemas.microsoft.com/office/powerpoint/2010/main" val="359873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6A5C36-4375-4DF5-8FFA-16C042B18818}"/>
              </a:ext>
            </a:extLst>
          </p:cNvPr>
          <p:cNvPicPr>
            <a:picLocks noChangeAspect="1"/>
          </p:cNvPicPr>
          <p:nvPr/>
        </p:nvPicPr>
        <p:blipFill>
          <a:blip r:embed="rId2"/>
          <a:stretch>
            <a:fillRect/>
          </a:stretch>
        </p:blipFill>
        <p:spPr>
          <a:xfrm>
            <a:off x="4510025" y="1521439"/>
            <a:ext cx="2306801" cy="2805568"/>
          </a:xfrm>
          <a:prstGeom prst="rect">
            <a:avLst/>
          </a:prstGeom>
        </p:spPr>
      </p:pic>
      <p:pic>
        <p:nvPicPr>
          <p:cNvPr id="3" name="Picture 2">
            <a:extLst>
              <a:ext uri="{FF2B5EF4-FFF2-40B4-BE49-F238E27FC236}">
                <a16:creationId xmlns:a16="http://schemas.microsoft.com/office/drawing/2014/main" id="{6F2B1B67-70BA-4E51-BFE8-BE2D19EC85A1}"/>
              </a:ext>
            </a:extLst>
          </p:cNvPr>
          <p:cNvPicPr>
            <a:picLocks noChangeAspect="1"/>
          </p:cNvPicPr>
          <p:nvPr/>
        </p:nvPicPr>
        <p:blipFill>
          <a:blip r:embed="rId3"/>
          <a:stretch>
            <a:fillRect/>
          </a:stretch>
        </p:blipFill>
        <p:spPr>
          <a:xfrm>
            <a:off x="6783709" y="1521438"/>
            <a:ext cx="2306801" cy="2805569"/>
          </a:xfrm>
          <a:prstGeom prst="rect">
            <a:avLst/>
          </a:prstGeom>
        </p:spPr>
      </p:pic>
      <p:sp>
        <p:nvSpPr>
          <p:cNvPr id="4" name="Rectangle 3">
            <a:extLst>
              <a:ext uri="{FF2B5EF4-FFF2-40B4-BE49-F238E27FC236}">
                <a16:creationId xmlns:a16="http://schemas.microsoft.com/office/drawing/2014/main" id="{B5E59852-E0D5-4713-9EA9-89C050A591B2}"/>
              </a:ext>
            </a:extLst>
          </p:cNvPr>
          <p:cNvSpPr/>
          <p:nvPr/>
        </p:nvSpPr>
        <p:spPr>
          <a:xfrm>
            <a:off x="5694243" y="967440"/>
            <a:ext cx="2245166" cy="369332"/>
          </a:xfrm>
          <a:prstGeom prst="rect">
            <a:avLst/>
          </a:prstGeom>
        </p:spPr>
        <p:txBody>
          <a:bodyPr wrap="none">
            <a:spAutoFit/>
          </a:bodyPr>
          <a:lstStyle/>
          <a:p>
            <a:r>
              <a:rPr lang="fr-FR" dirty="0"/>
              <a:t>T6_MM </a:t>
            </a:r>
            <a:r>
              <a:rPr lang="fr-FR" dirty="0" err="1"/>
              <a:t>Outlet</a:t>
            </a:r>
            <a:r>
              <a:rPr lang="fr-FR" dirty="0"/>
              <a:t> TC C</a:t>
            </a:r>
            <a:endParaRPr lang="en-US" dirty="0"/>
          </a:p>
        </p:txBody>
      </p:sp>
      <p:sp>
        <p:nvSpPr>
          <p:cNvPr id="5" name="TextBox 4">
            <a:extLst>
              <a:ext uri="{FF2B5EF4-FFF2-40B4-BE49-F238E27FC236}">
                <a16:creationId xmlns:a16="http://schemas.microsoft.com/office/drawing/2014/main" id="{DFA2087B-6AE5-4C17-AE00-FB238BB790A1}"/>
              </a:ext>
            </a:extLst>
          </p:cNvPr>
          <p:cNvSpPr txBox="1"/>
          <p:nvPr/>
        </p:nvSpPr>
        <p:spPr>
          <a:xfrm>
            <a:off x="6465449" y="631827"/>
            <a:ext cx="774636" cy="369332"/>
          </a:xfrm>
          <a:prstGeom prst="rect">
            <a:avLst/>
          </a:prstGeom>
          <a:noFill/>
        </p:spPr>
        <p:txBody>
          <a:bodyPr wrap="none" rtlCol="0">
            <a:spAutoFit/>
          </a:bodyPr>
          <a:lstStyle/>
          <a:p>
            <a:r>
              <a:rPr lang="en-US" dirty="0"/>
              <a:t>Lab A</a:t>
            </a:r>
          </a:p>
        </p:txBody>
      </p:sp>
      <p:sp>
        <p:nvSpPr>
          <p:cNvPr id="8" name="Rectangle 7">
            <a:extLst>
              <a:ext uri="{FF2B5EF4-FFF2-40B4-BE49-F238E27FC236}">
                <a16:creationId xmlns:a16="http://schemas.microsoft.com/office/drawing/2014/main" id="{4EC5A63D-DC98-4E04-B059-2C02EF4D1BD3}"/>
              </a:ext>
            </a:extLst>
          </p:cNvPr>
          <p:cNvSpPr/>
          <p:nvPr/>
        </p:nvSpPr>
        <p:spPr>
          <a:xfrm>
            <a:off x="1057238" y="967440"/>
            <a:ext cx="2065630" cy="369332"/>
          </a:xfrm>
          <a:prstGeom prst="rect">
            <a:avLst/>
          </a:prstGeom>
        </p:spPr>
        <p:txBody>
          <a:bodyPr wrap="none">
            <a:spAutoFit/>
          </a:bodyPr>
          <a:lstStyle/>
          <a:p>
            <a:r>
              <a:rPr lang="en-US" dirty="0"/>
              <a:t>T5_MM Inlet TC C</a:t>
            </a:r>
          </a:p>
        </p:txBody>
      </p:sp>
      <p:sp>
        <p:nvSpPr>
          <p:cNvPr id="9" name="TextBox 8">
            <a:extLst>
              <a:ext uri="{FF2B5EF4-FFF2-40B4-BE49-F238E27FC236}">
                <a16:creationId xmlns:a16="http://schemas.microsoft.com/office/drawing/2014/main" id="{10B1B93B-6AAF-4485-983C-41AB78CD63F2}"/>
              </a:ext>
            </a:extLst>
          </p:cNvPr>
          <p:cNvSpPr txBox="1"/>
          <p:nvPr/>
        </p:nvSpPr>
        <p:spPr>
          <a:xfrm>
            <a:off x="1702735" y="598108"/>
            <a:ext cx="774636" cy="369332"/>
          </a:xfrm>
          <a:prstGeom prst="rect">
            <a:avLst/>
          </a:prstGeom>
          <a:noFill/>
        </p:spPr>
        <p:txBody>
          <a:bodyPr wrap="none" rtlCol="0">
            <a:spAutoFit/>
          </a:bodyPr>
          <a:lstStyle/>
          <a:p>
            <a:r>
              <a:rPr lang="en-US" dirty="0"/>
              <a:t>Lab A</a:t>
            </a:r>
          </a:p>
        </p:txBody>
      </p:sp>
      <p:sp>
        <p:nvSpPr>
          <p:cNvPr id="10" name="TextBox 9">
            <a:extLst>
              <a:ext uri="{FF2B5EF4-FFF2-40B4-BE49-F238E27FC236}">
                <a16:creationId xmlns:a16="http://schemas.microsoft.com/office/drawing/2014/main" id="{9DC53DF1-247C-4466-80ED-F236935D540C}"/>
              </a:ext>
            </a:extLst>
          </p:cNvPr>
          <p:cNvSpPr txBox="1"/>
          <p:nvPr/>
        </p:nvSpPr>
        <p:spPr>
          <a:xfrm>
            <a:off x="156731" y="117786"/>
            <a:ext cx="7246343" cy="338554"/>
          </a:xfrm>
          <a:prstGeom prst="rect">
            <a:avLst/>
          </a:prstGeom>
          <a:noFill/>
        </p:spPr>
        <p:txBody>
          <a:bodyPr wrap="none" rtlCol="0">
            <a:spAutoFit/>
          </a:bodyPr>
          <a:lstStyle/>
          <a:p>
            <a:r>
              <a:rPr lang="en-US" sz="1600" dirty="0"/>
              <a:t>1005-5 Aeration profile is on the top panel and </a:t>
            </a:r>
            <a:r>
              <a:rPr lang="en-US" sz="1600" dirty="0">
                <a:highlight>
                  <a:srgbClr val="FFFF00"/>
                </a:highlight>
              </a:rPr>
              <a:t>T5 and T6 </a:t>
            </a:r>
            <a:r>
              <a:rPr lang="en-US" sz="1600" dirty="0"/>
              <a:t>is on the lower panel</a:t>
            </a:r>
          </a:p>
        </p:txBody>
      </p:sp>
      <p:pic>
        <p:nvPicPr>
          <p:cNvPr id="11" name="Picture 10">
            <a:extLst>
              <a:ext uri="{FF2B5EF4-FFF2-40B4-BE49-F238E27FC236}">
                <a16:creationId xmlns:a16="http://schemas.microsoft.com/office/drawing/2014/main" id="{ADAF62E6-2420-421D-9F63-32D56D1E5582}"/>
              </a:ext>
            </a:extLst>
          </p:cNvPr>
          <p:cNvPicPr>
            <a:picLocks noChangeAspect="1"/>
          </p:cNvPicPr>
          <p:nvPr/>
        </p:nvPicPr>
        <p:blipFill>
          <a:blip r:embed="rId4"/>
          <a:stretch>
            <a:fillRect/>
          </a:stretch>
        </p:blipFill>
        <p:spPr>
          <a:xfrm>
            <a:off x="0" y="1521438"/>
            <a:ext cx="2306801" cy="2805569"/>
          </a:xfrm>
          <a:prstGeom prst="rect">
            <a:avLst/>
          </a:prstGeom>
        </p:spPr>
      </p:pic>
      <p:pic>
        <p:nvPicPr>
          <p:cNvPr id="12" name="Picture 11">
            <a:extLst>
              <a:ext uri="{FF2B5EF4-FFF2-40B4-BE49-F238E27FC236}">
                <a16:creationId xmlns:a16="http://schemas.microsoft.com/office/drawing/2014/main" id="{B2B1EB3E-D1EC-47A1-8C2B-156A5C2D97AF}"/>
              </a:ext>
            </a:extLst>
          </p:cNvPr>
          <p:cNvPicPr>
            <a:picLocks noChangeAspect="1"/>
          </p:cNvPicPr>
          <p:nvPr/>
        </p:nvPicPr>
        <p:blipFill>
          <a:blip r:embed="rId5"/>
          <a:stretch>
            <a:fillRect/>
          </a:stretch>
        </p:blipFill>
        <p:spPr>
          <a:xfrm>
            <a:off x="2290243" y="1521438"/>
            <a:ext cx="2306801" cy="2805569"/>
          </a:xfrm>
          <a:prstGeom prst="rect">
            <a:avLst/>
          </a:prstGeom>
        </p:spPr>
      </p:pic>
    </p:spTree>
    <p:extLst>
      <p:ext uri="{BB962C8B-B14F-4D97-AF65-F5344CB8AC3E}">
        <p14:creationId xmlns:p14="http://schemas.microsoft.com/office/powerpoint/2010/main" val="88876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E59852-E0D5-4713-9EA9-89C050A591B2}"/>
              </a:ext>
            </a:extLst>
          </p:cNvPr>
          <p:cNvSpPr/>
          <p:nvPr/>
        </p:nvSpPr>
        <p:spPr>
          <a:xfrm>
            <a:off x="5694243" y="967440"/>
            <a:ext cx="2245166" cy="369332"/>
          </a:xfrm>
          <a:prstGeom prst="rect">
            <a:avLst/>
          </a:prstGeom>
        </p:spPr>
        <p:txBody>
          <a:bodyPr wrap="none">
            <a:spAutoFit/>
          </a:bodyPr>
          <a:lstStyle/>
          <a:p>
            <a:r>
              <a:rPr lang="fr-FR" dirty="0"/>
              <a:t>T6_MM </a:t>
            </a:r>
            <a:r>
              <a:rPr lang="fr-FR" dirty="0" err="1"/>
              <a:t>Outlet</a:t>
            </a:r>
            <a:r>
              <a:rPr lang="fr-FR" dirty="0"/>
              <a:t> TC C</a:t>
            </a:r>
            <a:endParaRPr lang="en-US" dirty="0"/>
          </a:p>
        </p:txBody>
      </p:sp>
      <p:sp>
        <p:nvSpPr>
          <p:cNvPr id="5" name="TextBox 4">
            <a:extLst>
              <a:ext uri="{FF2B5EF4-FFF2-40B4-BE49-F238E27FC236}">
                <a16:creationId xmlns:a16="http://schemas.microsoft.com/office/drawing/2014/main" id="{DFA2087B-6AE5-4C17-AE00-FB238BB790A1}"/>
              </a:ext>
            </a:extLst>
          </p:cNvPr>
          <p:cNvSpPr txBox="1"/>
          <p:nvPr/>
        </p:nvSpPr>
        <p:spPr>
          <a:xfrm>
            <a:off x="6465449" y="631827"/>
            <a:ext cx="813043" cy="369332"/>
          </a:xfrm>
          <a:prstGeom prst="rect">
            <a:avLst/>
          </a:prstGeom>
          <a:noFill/>
        </p:spPr>
        <p:txBody>
          <a:bodyPr wrap="none" rtlCol="0">
            <a:spAutoFit/>
          </a:bodyPr>
          <a:lstStyle/>
          <a:p>
            <a:r>
              <a:rPr lang="en-US" dirty="0"/>
              <a:t>Lab G</a:t>
            </a:r>
          </a:p>
        </p:txBody>
      </p:sp>
      <p:pic>
        <p:nvPicPr>
          <p:cNvPr id="6" name="Picture 5">
            <a:extLst>
              <a:ext uri="{FF2B5EF4-FFF2-40B4-BE49-F238E27FC236}">
                <a16:creationId xmlns:a16="http://schemas.microsoft.com/office/drawing/2014/main" id="{09A4E273-E866-4295-8A84-08E490F268E4}"/>
              </a:ext>
            </a:extLst>
          </p:cNvPr>
          <p:cNvPicPr>
            <a:picLocks noChangeAspect="1"/>
          </p:cNvPicPr>
          <p:nvPr/>
        </p:nvPicPr>
        <p:blipFill>
          <a:blip r:embed="rId2"/>
          <a:stretch>
            <a:fillRect/>
          </a:stretch>
        </p:blipFill>
        <p:spPr>
          <a:xfrm>
            <a:off x="6837199" y="1529121"/>
            <a:ext cx="2306801" cy="2805569"/>
          </a:xfrm>
          <a:prstGeom prst="rect">
            <a:avLst/>
          </a:prstGeom>
        </p:spPr>
      </p:pic>
      <p:pic>
        <p:nvPicPr>
          <p:cNvPr id="7" name="Picture 6">
            <a:extLst>
              <a:ext uri="{FF2B5EF4-FFF2-40B4-BE49-F238E27FC236}">
                <a16:creationId xmlns:a16="http://schemas.microsoft.com/office/drawing/2014/main" id="{A7E9C263-9969-4397-A42A-5C471831042D}"/>
              </a:ext>
            </a:extLst>
          </p:cNvPr>
          <p:cNvPicPr>
            <a:picLocks noChangeAspect="1"/>
          </p:cNvPicPr>
          <p:nvPr/>
        </p:nvPicPr>
        <p:blipFill>
          <a:blip r:embed="rId3"/>
          <a:stretch>
            <a:fillRect/>
          </a:stretch>
        </p:blipFill>
        <p:spPr>
          <a:xfrm>
            <a:off x="4614420" y="1529121"/>
            <a:ext cx="2306801" cy="2805569"/>
          </a:xfrm>
          <a:prstGeom prst="rect">
            <a:avLst/>
          </a:prstGeom>
        </p:spPr>
      </p:pic>
      <p:sp>
        <p:nvSpPr>
          <p:cNvPr id="8" name="Rectangle 7">
            <a:extLst>
              <a:ext uri="{FF2B5EF4-FFF2-40B4-BE49-F238E27FC236}">
                <a16:creationId xmlns:a16="http://schemas.microsoft.com/office/drawing/2014/main" id="{53C7ABEE-4440-4187-B1C4-967446612F48}"/>
              </a:ext>
            </a:extLst>
          </p:cNvPr>
          <p:cNvSpPr/>
          <p:nvPr/>
        </p:nvSpPr>
        <p:spPr>
          <a:xfrm>
            <a:off x="1057238" y="967440"/>
            <a:ext cx="2065630" cy="369332"/>
          </a:xfrm>
          <a:prstGeom prst="rect">
            <a:avLst/>
          </a:prstGeom>
        </p:spPr>
        <p:txBody>
          <a:bodyPr wrap="none">
            <a:spAutoFit/>
          </a:bodyPr>
          <a:lstStyle/>
          <a:p>
            <a:r>
              <a:rPr lang="en-US" dirty="0"/>
              <a:t>T5_MM Inlet TC C</a:t>
            </a:r>
          </a:p>
        </p:txBody>
      </p:sp>
      <p:sp>
        <p:nvSpPr>
          <p:cNvPr id="9" name="TextBox 8">
            <a:extLst>
              <a:ext uri="{FF2B5EF4-FFF2-40B4-BE49-F238E27FC236}">
                <a16:creationId xmlns:a16="http://schemas.microsoft.com/office/drawing/2014/main" id="{A93EEB93-E9CF-41D8-B676-F9BB5D57499B}"/>
              </a:ext>
            </a:extLst>
          </p:cNvPr>
          <p:cNvSpPr txBox="1"/>
          <p:nvPr/>
        </p:nvSpPr>
        <p:spPr>
          <a:xfrm>
            <a:off x="1702735" y="598108"/>
            <a:ext cx="813043" cy="369332"/>
          </a:xfrm>
          <a:prstGeom prst="rect">
            <a:avLst/>
          </a:prstGeom>
          <a:noFill/>
        </p:spPr>
        <p:txBody>
          <a:bodyPr wrap="none" rtlCol="0">
            <a:spAutoFit/>
          </a:bodyPr>
          <a:lstStyle/>
          <a:p>
            <a:r>
              <a:rPr lang="en-US" dirty="0"/>
              <a:t>Lab G</a:t>
            </a:r>
          </a:p>
        </p:txBody>
      </p:sp>
      <p:sp>
        <p:nvSpPr>
          <p:cNvPr id="10" name="TextBox 9">
            <a:extLst>
              <a:ext uri="{FF2B5EF4-FFF2-40B4-BE49-F238E27FC236}">
                <a16:creationId xmlns:a16="http://schemas.microsoft.com/office/drawing/2014/main" id="{D1872C48-1BA7-4E0E-996F-EE383F7C5C82}"/>
              </a:ext>
            </a:extLst>
          </p:cNvPr>
          <p:cNvSpPr txBox="1"/>
          <p:nvPr/>
        </p:nvSpPr>
        <p:spPr>
          <a:xfrm>
            <a:off x="156731" y="117786"/>
            <a:ext cx="7246343" cy="338554"/>
          </a:xfrm>
          <a:prstGeom prst="rect">
            <a:avLst/>
          </a:prstGeom>
          <a:noFill/>
        </p:spPr>
        <p:txBody>
          <a:bodyPr wrap="none" rtlCol="0">
            <a:spAutoFit/>
          </a:bodyPr>
          <a:lstStyle/>
          <a:p>
            <a:r>
              <a:rPr lang="en-US" sz="1600" dirty="0"/>
              <a:t>1005-5 Aeration profile is on the top panel and </a:t>
            </a:r>
            <a:r>
              <a:rPr lang="en-US" sz="1600" dirty="0">
                <a:highlight>
                  <a:srgbClr val="FFFF00"/>
                </a:highlight>
              </a:rPr>
              <a:t>T5 and T6 </a:t>
            </a:r>
            <a:r>
              <a:rPr lang="en-US" sz="1600" dirty="0"/>
              <a:t>is on the lower panel</a:t>
            </a:r>
          </a:p>
        </p:txBody>
      </p:sp>
      <p:pic>
        <p:nvPicPr>
          <p:cNvPr id="11" name="Picture 10">
            <a:extLst>
              <a:ext uri="{FF2B5EF4-FFF2-40B4-BE49-F238E27FC236}">
                <a16:creationId xmlns:a16="http://schemas.microsoft.com/office/drawing/2014/main" id="{9F69A478-F686-4107-8B67-868AB1914736}"/>
              </a:ext>
            </a:extLst>
          </p:cNvPr>
          <p:cNvPicPr>
            <a:picLocks noChangeAspect="1"/>
          </p:cNvPicPr>
          <p:nvPr/>
        </p:nvPicPr>
        <p:blipFill>
          <a:blip r:embed="rId4"/>
          <a:stretch>
            <a:fillRect/>
          </a:stretch>
        </p:blipFill>
        <p:spPr>
          <a:xfrm>
            <a:off x="2307619" y="1529121"/>
            <a:ext cx="2306801" cy="2805569"/>
          </a:xfrm>
          <a:prstGeom prst="rect">
            <a:avLst/>
          </a:prstGeom>
        </p:spPr>
      </p:pic>
      <p:pic>
        <p:nvPicPr>
          <p:cNvPr id="12" name="Picture 11">
            <a:extLst>
              <a:ext uri="{FF2B5EF4-FFF2-40B4-BE49-F238E27FC236}">
                <a16:creationId xmlns:a16="http://schemas.microsoft.com/office/drawing/2014/main" id="{762DD10D-79B9-445B-9338-28A1B9A20382}"/>
              </a:ext>
            </a:extLst>
          </p:cNvPr>
          <p:cNvPicPr>
            <a:picLocks noChangeAspect="1"/>
          </p:cNvPicPr>
          <p:nvPr/>
        </p:nvPicPr>
        <p:blipFill>
          <a:blip r:embed="rId5"/>
          <a:stretch>
            <a:fillRect/>
          </a:stretch>
        </p:blipFill>
        <p:spPr>
          <a:xfrm>
            <a:off x="818" y="1529121"/>
            <a:ext cx="2306801" cy="2805569"/>
          </a:xfrm>
          <a:prstGeom prst="rect">
            <a:avLst/>
          </a:prstGeom>
        </p:spPr>
      </p:pic>
    </p:spTree>
    <p:extLst>
      <p:ext uri="{BB962C8B-B14F-4D97-AF65-F5344CB8AC3E}">
        <p14:creationId xmlns:p14="http://schemas.microsoft.com/office/powerpoint/2010/main" val="666028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58778-208F-4F0F-97EF-EE99B565CCE1}"/>
              </a:ext>
            </a:extLst>
          </p:cNvPr>
          <p:cNvPicPr>
            <a:picLocks noChangeAspect="1"/>
          </p:cNvPicPr>
          <p:nvPr/>
        </p:nvPicPr>
        <p:blipFill>
          <a:blip r:embed="rId2"/>
          <a:stretch>
            <a:fillRect/>
          </a:stretch>
        </p:blipFill>
        <p:spPr>
          <a:xfrm>
            <a:off x="536442" y="668510"/>
            <a:ext cx="3003411" cy="3652797"/>
          </a:xfrm>
          <a:prstGeom prst="rect">
            <a:avLst/>
          </a:prstGeom>
        </p:spPr>
      </p:pic>
      <p:sp>
        <p:nvSpPr>
          <p:cNvPr id="3" name="Rectangle 2">
            <a:extLst>
              <a:ext uri="{FF2B5EF4-FFF2-40B4-BE49-F238E27FC236}">
                <a16:creationId xmlns:a16="http://schemas.microsoft.com/office/drawing/2014/main" id="{A0D7F4B6-C819-4805-915D-A1979392FF54}"/>
              </a:ext>
            </a:extLst>
          </p:cNvPr>
          <p:cNvSpPr/>
          <p:nvPr/>
        </p:nvSpPr>
        <p:spPr>
          <a:xfrm>
            <a:off x="482204" y="112610"/>
            <a:ext cx="3493264" cy="369332"/>
          </a:xfrm>
          <a:prstGeom prst="rect">
            <a:avLst/>
          </a:prstGeom>
        </p:spPr>
        <p:txBody>
          <a:bodyPr wrap="none">
            <a:spAutoFit/>
          </a:bodyPr>
          <a:lstStyle/>
          <a:p>
            <a:r>
              <a:rPr lang="en-US" dirty="0"/>
              <a:t>Lab G </a:t>
            </a:r>
            <a:r>
              <a:rPr lang="en-US" dirty="0" err="1"/>
              <a:t>PressController</a:t>
            </a:r>
            <a:r>
              <a:rPr lang="en-US" dirty="0"/>
              <a:t> % Output</a:t>
            </a:r>
          </a:p>
        </p:txBody>
      </p:sp>
      <p:pic>
        <p:nvPicPr>
          <p:cNvPr id="4" name="Picture 3">
            <a:extLst>
              <a:ext uri="{FF2B5EF4-FFF2-40B4-BE49-F238E27FC236}">
                <a16:creationId xmlns:a16="http://schemas.microsoft.com/office/drawing/2014/main" id="{AD847E4A-0738-48A7-8D48-BD7D8C4CEE59}"/>
              </a:ext>
            </a:extLst>
          </p:cNvPr>
          <p:cNvPicPr>
            <a:picLocks noChangeAspect="1"/>
          </p:cNvPicPr>
          <p:nvPr/>
        </p:nvPicPr>
        <p:blipFill>
          <a:blip r:embed="rId3"/>
          <a:stretch>
            <a:fillRect/>
          </a:stretch>
        </p:blipFill>
        <p:spPr>
          <a:xfrm>
            <a:off x="3471742" y="668509"/>
            <a:ext cx="3003412" cy="3652798"/>
          </a:xfrm>
          <a:prstGeom prst="rect">
            <a:avLst/>
          </a:prstGeom>
        </p:spPr>
      </p:pic>
    </p:spTree>
    <p:extLst>
      <p:ext uri="{BB962C8B-B14F-4D97-AF65-F5344CB8AC3E}">
        <p14:creationId xmlns:p14="http://schemas.microsoft.com/office/powerpoint/2010/main" val="150744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BC6868-927A-4904-A470-6326A1649367}"/>
              </a:ext>
            </a:extLst>
          </p:cNvPr>
          <p:cNvPicPr>
            <a:picLocks noChangeAspect="1"/>
          </p:cNvPicPr>
          <p:nvPr/>
        </p:nvPicPr>
        <p:blipFill>
          <a:blip r:embed="rId2"/>
          <a:stretch>
            <a:fillRect/>
          </a:stretch>
        </p:blipFill>
        <p:spPr>
          <a:xfrm>
            <a:off x="3787486" y="544483"/>
            <a:ext cx="3333727" cy="4054533"/>
          </a:xfrm>
          <a:prstGeom prst="rect">
            <a:avLst/>
          </a:prstGeom>
        </p:spPr>
      </p:pic>
      <p:pic>
        <p:nvPicPr>
          <p:cNvPr id="3" name="Picture 2">
            <a:extLst>
              <a:ext uri="{FF2B5EF4-FFF2-40B4-BE49-F238E27FC236}">
                <a16:creationId xmlns:a16="http://schemas.microsoft.com/office/drawing/2014/main" id="{B1B5E135-5A2D-4BB9-BC52-BA49FEB7EB44}"/>
              </a:ext>
            </a:extLst>
          </p:cNvPr>
          <p:cNvPicPr>
            <a:picLocks noChangeAspect="1"/>
          </p:cNvPicPr>
          <p:nvPr/>
        </p:nvPicPr>
        <p:blipFill>
          <a:blip r:embed="rId3"/>
          <a:stretch>
            <a:fillRect/>
          </a:stretch>
        </p:blipFill>
        <p:spPr>
          <a:xfrm>
            <a:off x="213013" y="544483"/>
            <a:ext cx="3333727" cy="4054533"/>
          </a:xfrm>
          <a:prstGeom prst="rect">
            <a:avLst/>
          </a:prstGeom>
        </p:spPr>
      </p:pic>
      <p:sp>
        <p:nvSpPr>
          <p:cNvPr id="4" name="Rectangle 3">
            <a:extLst>
              <a:ext uri="{FF2B5EF4-FFF2-40B4-BE49-F238E27FC236}">
                <a16:creationId xmlns:a16="http://schemas.microsoft.com/office/drawing/2014/main" id="{573C4DC9-4E6E-43B7-B609-72F4993E2373}"/>
              </a:ext>
            </a:extLst>
          </p:cNvPr>
          <p:cNvSpPr/>
          <p:nvPr/>
        </p:nvSpPr>
        <p:spPr>
          <a:xfrm>
            <a:off x="482204" y="112610"/>
            <a:ext cx="3442096"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776"/>
                </a:solidFill>
                <a:effectLst/>
                <a:uLnTx/>
                <a:uFillTx/>
                <a:latin typeface="Arial" panose="020B0604020202020204" pitchFamily="34" charset="0"/>
                <a:ea typeface="+mn-ea"/>
                <a:cs typeface="+mn-cs"/>
              </a:rPr>
              <a:t>Lab A </a:t>
            </a:r>
            <a:r>
              <a:rPr kumimoji="0" lang="en-US" sz="1800" b="0" i="0" u="none" strike="noStrike" kern="1200" cap="none" spc="0" normalizeH="0" baseline="0" noProof="0" dirty="0" err="1">
                <a:ln>
                  <a:noFill/>
                </a:ln>
                <a:solidFill>
                  <a:srgbClr val="002776"/>
                </a:solidFill>
                <a:effectLst/>
                <a:uLnTx/>
                <a:uFillTx/>
                <a:latin typeface="Arial" panose="020B0604020202020204" pitchFamily="34" charset="0"/>
                <a:ea typeface="+mn-ea"/>
                <a:cs typeface="+mn-cs"/>
              </a:rPr>
              <a:t>PressController</a:t>
            </a:r>
            <a:r>
              <a:rPr kumimoji="0" lang="en-US" sz="1800" b="0" i="0" u="none" strike="noStrike" kern="1200" cap="none" spc="0" normalizeH="0" baseline="0" noProof="0" dirty="0">
                <a:ln>
                  <a:noFill/>
                </a:ln>
                <a:solidFill>
                  <a:srgbClr val="002776"/>
                </a:solidFill>
                <a:effectLst/>
                <a:uLnTx/>
                <a:uFillTx/>
                <a:latin typeface="Arial" panose="020B0604020202020204" pitchFamily="34" charset="0"/>
                <a:ea typeface="+mn-ea"/>
                <a:cs typeface="+mn-cs"/>
              </a:rPr>
              <a:t> % Output</a:t>
            </a:r>
          </a:p>
        </p:txBody>
      </p:sp>
    </p:spTree>
    <p:extLst>
      <p:ext uri="{BB962C8B-B14F-4D97-AF65-F5344CB8AC3E}">
        <p14:creationId xmlns:p14="http://schemas.microsoft.com/office/powerpoint/2010/main" val="14334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7004-2A51-4565-826A-D9DFE2682232}"/>
              </a:ext>
            </a:extLst>
          </p:cNvPr>
          <p:cNvSpPr>
            <a:spLocks noGrp="1"/>
          </p:cNvSpPr>
          <p:nvPr>
            <p:ph type="title"/>
          </p:nvPr>
        </p:nvSpPr>
        <p:spPr/>
        <p:txBody>
          <a:bodyPr/>
          <a:lstStyle/>
          <a:p>
            <a:r>
              <a:rPr lang="en-US" dirty="0"/>
              <a:t>Testing of TMC 1005-5</a:t>
            </a:r>
          </a:p>
        </p:txBody>
      </p:sp>
      <p:pic>
        <p:nvPicPr>
          <p:cNvPr id="4" name="Picture 3">
            <a:extLst>
              <a:ext uri="{FF2B5EF4-FFF2-40B4-BE49-F238E27FC236}">
                <a16:creationId xmlns:a16="http://schemas.microsoft.com/office/drawing/2014/main" id="{0CF37C8B-D5F2-4D91-9903-C2914E844511}"/>
              </a:ext>
            </a:extLst>
          </p:cNvPr>
          <p:cNvPicPr>
            <a:picLocks noChangeAspect="1"/>
          </p:cNvPicPr>
          <p:nvPr/>
        </p:nvPicPr>
        <p:blipFill rotWithShape="1">
          <a:blip r:embed="rId2"/>
          <a:srcRect l="20752" r="26674"/>
          <a:stretch/>
        </p:blipFill>
        <p:spPr>
          <a:xfrm>
            <a:off x="514350" y="857250"/>
            <a:ext cx="2413000" cy="3088258"/>
          </a:xfrm>
          <a:prstGeom prst="rect">
            <a:avLst/>
          </a:prstGeom>
        </p:spPr>
      </p:pic>
      <p:pic>
        <p:nvPicPr>
          <p:cNvPr id="6" name="Picture 5">
            <a:extLst>
              <a:ext uri="{FF2B5EF4-FFF2-40B4-BE49-F238E27FC236}">
                <a16:creationId xmlns:a16="http://schemas.microsoft.com/office/drawing/2014/main" id="{BF029E02-2925-40CD-BF43-8AFBE18AD23F}"/>
              </a:ext>
            </a:extLst>
          </p:cNvPr>
          <p:cNvPicPr>
            <a:picLocks noChangeAspect="1"/>
          </p:cNvPicPr>
          <p:nvPr/>
        </p:nvPicPr>
        <p:blipFill rotWithShape="1">
          <a:blip r:embed="rId2"/>
          <a:srcRect l="73049" t="4112" r="19757" b="91434"/>
          <a:stretch/>
        </p:blipFill>
        <p:spPr>
          <a:xfrm>
            <a:off x="2379694" y="3408375"/>
            <a:ext cx="490507" cy="204316"/>
          </a:xfrm>
          <a:prstGeom prst="rect">
            <a:avLst/>
          </a:prstGeom>
        </p:spPr>
      </p:pic>
      <p:sp>
        <p:nvSpPr>
          <p:cNvPr id="7" name="TextBox 6">
            <a:extLst>
              <a:ext uri="{FF2B5EF4-FFF2-40B4-BE49-F238E27FC236}">
                <a16:creationId xmlns:a16="http://schemas.microsoft.com/office/drawing/2014/main" id="{D31C2EB3-922C-4A4E-8802-47B57A66D49F}"/>
              </a:ext>
            </a:extLst>
          </p:cNvPr>
          <p:cNvSpPr txBox="1"/>
          <p:nvPr/>
        </p:nvSpPr>
        <p:spPr>
          <a:xfrm>
            <a:off x="1483072" y="576934"/>
            <a:ext cx="576953" cy="276999"/>
          </a:xfrm>
          <a:prstGeom prst="rect">
            <a:avLst/>
          </a:prstGeom>
          <a:noFill/>
        </p:spPr>
        <p:txBody>
          <a:bodyPr wrap="none" rtlCol="0">
            <a:spAutoFit/>
          </a:bodyPr>
          <a:lstStyle/>
          <a:p>
            <a:r>
              <a:rPr lang="en-US" sz="1200" dirty="0"/>
              <a:t>Lab A</a:t>
            </a:r>
          </a:p>
        </p:txBody>
      </p:sp>
      <p:sp>
        <p:nvSpPr>
          <p:cNvPr id="8" name="TextBox 7">
            <a:extLst>
              <a:ext uri="{FF2B5EF4-FFF2-40B4-BE49-F238E27FC236}">
                <a16:creationId xmlns:a16="http://schemas.microsoft.com/office/drawing/2014/main" id="{2E7B0272-6584-431D-918D-476161850B15}"/>
              </a:ext>
            </a:extLst>
          </p:cNvPr>
          <p:cNvSpPr txBox="1"/>
          <p:nvPr/>
        </p:nvSpPr>
        <p:spPr>
          <a:xfrm>
            <a:off x="1483072" y="1866216"/>
            <a:ext cx="650810" cy="346249"/>
          </a:xfrm>
          <a:prstGeom prst="rect">
            <a:avLst/>
          </a:prstGeom>
          <a:noFill/>
        </p:spPr>
        <p:txBody>
          <a:bodyPr wrap="square" rtlCol="0">
            <a:spAutoFit/>
          </a:bodyPr>
          <a:lstStyle/>
          <a:p>
            <a:r>
              <a:rPr lang="en-US" sz="825" dirty="0">
                <a:solidFill>
                  <a:srgbClr val="FF0000"/>
                </a:solidFill>
              </a:rPr>
              <a:t>10.1% at 27 hours</a:t>
            </a:r>
          </a:p>
        </p:txBody>
      </p:sp>
      <p:sp>
        <p:nvSpPr>
          <p:cNvPr id="9" name="TextBox 8">
            <a:extLst>
              <a:ext uri="{FF2B5EF4-FFF2-40B4-BE49-F238E27FC236}">
                <a16:creationId xmlns:a16="http://schemas.microsoft.com/office/drawing/2014/main" id="{DAAD7953-BA01-48A1-B5D0-5F1E7C38A417}"/>
              </a:ext>
            </a:extLst>
          </p:cNvPr>
          <p:cNvSpPr txBox="1"/>
          <p:nvPr/>
        </p:nvSpPr>
        <p:spPr>
          <a:xfrm>
            <a:off x="2379694" y="1070992"/>
            <a:ext cx="650810" cy="346249"/>
          </a:xfrm>
          <a:prstGeom prst="rect">
            <a:avLst/>
          </a:prstGeom>
          <a:noFill/>
        </p:spPr>
        <p:txBody>
          <a:bodyPr wrap="square" rtlCol="0">
            <a:spAutoFit/>
          </a:bodyPr>
          <a:lstStyle/>
          <a:p>
            <a:r>
              <a:rPr lang="en-US" sz="825" dirty="0"/>
              <a:t>12.2% at 50 hours</a:t>
            </a:r>
          </a:p>
        </p:txBody>
      </p:sp>
      <p:sp>
        <p:nvSpPr>
          <p:cNvPr id="10" name="TextBox 9">
            <a:extLst>
              <a:ext uri="{FF2B5EF4-FFF2-40B4-BE49-F238E27FC236}">
                <a16:creationId xmlns:a16="http://schemas.microsoft.com/office/drawing/2014/main" id="{92BCFFE1-63DE-4BBA-846C-1FC30B9428CB}"/>
              </a:ext>
            </a:extLst>
          </p:cNvPr>
          <p:cNvSpPr txBox="1"/>
          <p:nvPr/>
        </p:nvSpPr>
        <p:spPr>
          <a:xfrm>
            <a:off x="2219390" y="1633277"/>
            <a:ext cx="650810" cy="346249"/>
          </a:xfrm>
          <a:prstGeom prst="rect">
            <a:avLst/>
          </a:prstGeom>
          <a:noFill/>
        </p:spPr>
        <p:txBody>
          <a:bodyPr wrap="square" rtlCol="0">
            <a:spAutoFit/>
          </a:bodyPr>
          <a:lstStyle/>
          <a:p>
            <a:r>
              <a:rPr lang="en-US" sz="825" dirty="0">
                <a:solidFill>
                  <a:schemeClr val="tx1">
                    <a:lumMod val="60000"/>
                    <a:lumOff val="40000"/>
                  </a:schemeClr>
                </a:solidFill>
              </a:rPr>
              <a:t>11.6% at 41 hours</a:t>
            </a:r>
          </a:p>
        </p:txBody>
      </p:sp>
      <p:pic>
        <p:nvPicPr>
          <p:cNvPr id="11" name="Picture 10">
            <a:extLst>
              <a:ext uri="{FF2B5EF4-FFF2-40B4-BE49-F238E27FC236}">
                <a16:creationId xmlns:a16="http://schemas.microsoft.com/office/drawing/2014/main" id="{1DCC7A9A-01DD-4A48-95F7-B99774902C26}"/>
              </a:ext>
            </a:extLst>
          </p:cNvPr>
          <p:cNvPicPr>
            <a:picLocks noChangeAspect="1"/>
          </p:cNvPicPr>
          <p:nvPr/>
        </p:nvPicPr>
        <p:blipFill rotWithShape="1">
          <a:blip r:embed="rId3"/>
          <a:srcRect l="20712" r="26958"/>
          <a:stretch/>
        </p:blipFill>
        <p:spPr>
          <a:xfrm>
            <a:off x="3028747" y="853933"/>
            <a:ext cx="2401858" cy="3088258"/>
          </a:xfrm>
          <a:prstGeom prst="rect">
            <a:avLst/>
          </a:prstGeom>
        </p:spPr>
      </p:pic>
      <p:pic>
        <p:nvPicPr>
          <p:cNvPr id="12" name="Picture 11">
            <a:extLst>
              <a:ext uri="{FF2B5EF4-FFF2-40B4-BE49-F238E27FC236}">
                <a16:creationId xmlns:a16="http://schemas.microsoft.com/office/drawing/2014/main" id="{BB675BCE-1A9A-467B-803E-A49D2013B762}"/>
              </a:ext>
            </a:extLst>
          </p:cNvPr>
          <p:cNvPicPr>
            <a:picLocks noChangeAspect="1"/>
          </p:cNvPicPr>
          <p:nvPr/>
        </p:nvPicPr>
        <p:blipFill rotWithShape="1">
          <a:blip r:embed="rId3"/>
          <a:srcRect l="73143" t="4398" r="19753" b="91259"/>
          <a:stretch/>
        </p:blipFill>
        <p:spPr>
          <a:xfrm>
            <a:off x="4908550" y="3405814"/>
            <a:ext cx="495299" cy="203732"/>
          </a:xfrm>
          <a:prstGeom prst="rect">
            <a:avLst/>
          </a:prstGeom>
        </p:spPr>
      </p:pic>
      <p:sp>
        <p:nvSpPr>
          <p:cNvPr id="13" name="TextBox 12">
            <a:extLst>
              <a:ext uri="{FF2B5EF4-FFF2-40B4-BE49-F238E27FC236}">
                <a16:creationId xmlns:a16="http://schemas.microsoft.com/office/drawing/2014/main" id="{FD724A2B-3F7E-47D9-8A54-BE992B15F8F4}"/>
              </a:ext>
            </a:extLst>
          </p:cNvPr>
          <p:cNvSpPr txBox="1"/>
          <p:nvPr/>
        </p:nvSpPr>
        <p:spPr>
          <a:xfrm>
            <a:off x="3991322" y="616213"/>
            <a:ext cx="585417" cy="276999"/>
          </a:xfrm>
          <a:prstGeom prst="rect">
            <a:avLst/>
          </a:prstGeom>
          <a:noFill/>
        </p:spPr>
        <p:txBody>
          <a:bodyPr wrap="none" rtlCol="0">
            <a:spAutoFit/>
          </a:bodyPr>
          <a:lstStyle/>
          <a:p>
            <a:r>
              <a:rPr lang="en-US" sz="1200" dirty="0"/>
              <a:t>Lab B</a:t>
            </a:r>
          </a:p>
        </p:txBody>
      </p:sp>
      <p:sp>
        <p:nvSpPr>
          <p:cNvPr id="14" name="TextBox 13">
            <a:extLst>
              <a:ext uri="{FF2B5EF4-FFF2-40B4-BE49-F238E27FC236}">
                <a16:creationId xmlns:a16="http://schemas.microsoft.com/office/drawing/2014/main" id="{C210F8B9-2951-4AAA-A3F2-FABC7114AA5A}"/>
              </a:ext>
            </a:extLst>
          </p:cNvPr>
          <p:cNvSpPr txBox="1"/>
          <p:nvPr/>
        </p:nvSpPr>
        <p:spPr>
          <a:xfrm>
            <a:off x="4296404" y="1070992"/>
            <a:ext cx="992579" cy="230832"/>
          </a:xfrm>
          <a:prstGeom prst="rect">
            <a:avLst/>
          </a:prstGeom>
          <a:noFill/>
        </p:spPr>
        <p:txBody>
          <a:bodyPr wrap="none" rtlCol="0">
            <a:spAutoFit/>
          </a:bodyPr>
          <a:lstStyle/>
          <a:p>
            <a:r>
              <a:rPr lang="en-US" sz="900" dirty="0">
                <a:solidFill>
                  <a:srgbClr val="FF0000"/>
                </a:solidFill>
              </a:rPr>
              <a:t>12.2% at 37 </a:t>
            </a:r>
            <a:r>
              <a:rPr lang="en-US" sz="900" dirty="0" err="1">
                <a:solidFill>
                  <a:srgbClr val="FF0000"/>
                </a:solidFill>
              </a:rPr>
              <a:t>hrs</a:t>
            </a:r>
            <a:endParaRPr lang="en-US" sz="900" dirty="0">
              <a:solidFill>
                <a:srgbClr val="FF0000"/>
              </a:solidFill>
            </a:endParaRPr>
          </a:p>
        </p:txBody>
      </p:sp>
      <p:cxnSp>
        <p:nvCxnSpPr>
          <p:cNvPr id="15" name="Straight Connector 14">
            <a:extLst>
              <a:ext uri="{FF2B5EF4-FFF2-40B4-BE49-F238E27FC236}">
                <a16:creationId xmlns:a16="http://schemas.microsoft.com/office/drawing/2014/main" id="{5B77DE64-F0B5-4635-A759-C39946217B0B}"/>
              </a:ext>
            </a:extLst>
          </p:cNvPr>
          <p:cNvCxnSpPr>
            <a:cxnSpLocks/>
          </p:cNvCxnSpPr>
          <p:nvPr/>
        </p:nvCxnSpPr>
        <p:spPr>
          <a:xfrm>
            <a:off x="4798323" y="1417241"/>
            <a:ext cx="0" cy="2246709"/>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3C08F19-2FB3-4582-9729-026AB72E69C1}"/>
              </a:ext>
            </a:extLst>
          </p:cNvPr>
          <p:cNvSpPr txBox="1"/>
          <p:nvPr/>
        </p:nvSpPr>
        <p:spPr>
          <a:xfrm>
            <a:off x="5345718" y="1128699"/>
            <a:ext cx="650810" cy="346249"/>
          </a:xfrm>
          <a:prstGeom prst="rect">
            <a:avLst/>
          </a:prstGeom>
          <a:noFill/>
        </p:spPr>
        <p:txBody>
          <a:bodyPr wrap="square" rtlCol="0">
            <a:spAutoFit/>
          </a:bodyPr>
          <a:lstStyle/>
          <a:p>
            <a:r>
              <a:rPr lang="en-US" sz="825" dirty="0">
                <a:solidFill>
                  <a:srgbClr val="FF0000"/>
                </a:solidFill>
              </a:rPr>
              <a:t>11.9% at 50 hours</a:t>
            </a:r>
          </a:p>
        </p:txBody>
      </p:sp>
      <p:pic>
        <p:nvPicPr>
          <p:cNvPr id="18" name="Picture 17">
            <a:extLst>
              <a:ext uri="{FF2B5EF4-FFF2-40B4-BE49-F238E27FC236}">
                <a16:creationId xmlns:a16="http://schemas.microsoft.com/office/drawing/2014/main" id="{D0687349-2E43-4CC5-9A86-C44B19960E26}"/>
              </a:ext>
            </a:extLst>
          </p:cNvPr>
          <p:cNvPicPr>
            <a:picLocks noChangeAspect="1"/>
          </p:cNvPicPr>
          <p:nvPr/>
        </p:nvPicPr>
        <p:blipFill rotWithShape="1">
          <a:blip r:embed="rId4"/>
          <a:srcRect l="20413" r="26538"/>
          <a:stretch/>
        </p:blipFill>
        <p:spPr>
          <a:xfrm>
            <a:off x="5996528" y="853933"/>
            <a:ext cx="2434878" cy="3088258"/>
          </a:xfrm>
          <a:prstGeom prst="rect">
            <a:avLst/>
          </a:prstGeom>
        </p:spPr>
      </p:pic>
      <p:pic>
        <p:nvPicPr>
          <p:cNvPr id="19" name="Picture 18">
            <a:extLst>
              <a:ext uri="{FF2B5EF4-FFF2-40B4-BE49-F238E27FC236}">
                <a16:creationId xmlns:a16="http://schemas.microsoft.com/office/drawing/2014/main" id="{B2CAE554-3FF9-48F2-B3A9-29B582496324}"/>
              </a:ext>
            </a:extLst>
          </p:cNvPr>
          <p:cNvPicPr>
            <a:picLocks noChangeAspect="1"/>
          </p:cNvPicPr>
          <p:nvPr/>
        </p:nvPicPr>
        <p:blipFill rotWithShape="1">
          <a:blip r:embed="rId4"/>
          <a:srcRect l="72939" t="3962" r="19867" b="90432"/>
          <a:stretch/>
        </p:blipFill>
        <p:spPr>
          <a:xfrm>
            <a:off x="7873952" y="3346451"/>
            <a:ext cx="501800" cy="263096"/>
          </a:xfrm>
          <a:prstGeom prst="rect">
            <a:avLst/>
          </a:prstGeom>
        </p:spPr>
      </p:pic>
      <p:sp>
        <p:nvSpPr>
          <p:cNvPr id="20" name="TextBox 19">
            <a:extLst>
              <a:ext uri="{FF2B5EF4-FFF2-40B4-BE49-F238E27FC236}">
                <a16:creationId xmlns:a16="http://schemas.microsoft.com/office/drawing/2014/main" id="{F5742DE3-B79D-4AC3-881E-8A1AF5D809DE}"/>
              </a:ext>
            </a:extLst>
          </p:cNvPr>
          <p:cNvSpPr txBox="1"/>
          <p:nvPr/>
        </p:nvSpPr>
        <p:spPr>
          <a:xfrm>
            <a:off x="6860721" y="1894210"/>
            <a:ext cx="650810" cy="346249"/>
          </a:xfrm>
          <a:prstGeom prst="rect">
            <a:avLst/>
          </a:prstGeom>
          <a:noFill/>
        </p:spPr>
        <p:txBody>
          <a:bodyPr wrap="square" rtlCol="0">
            <a:spAutoFit/>
          </a:bodyPr>
          <a:lstStyle/>
          <a:p>
            <a:r>
              <a:rPr lang="en-US" sz="825" dirty="0">
                <a:solidFill>
                  <a:srgbClr val="FF0000"/>
                </a:solidFill>
              </a:rPr>
              <a:t>9.95% at 21 hours</a:t>
            </a:r>
          </a:p>
        </p:txBody>
      </p:sp>
      <p:sp>
        <p:nvSpPr>
          <p:cNvPr id="21" name="TextBox 20">
            <a:extLst>
              <a:ext uri="{FF2B5EF4-FFF2-40B4-BE49-F238E27FC236}">
                <a16:creationId xmlns:a16="http://schemas.microsoft.com/office/drawing/2014/main" id="{BB54FFDB-DBBF-45AB-A6E9-6C40D7FB899A}"/>
              </a:ext>
            </a:extLst>
          </p:cNvPr>
          <p:cNvSpPr txBox="1"/>
          <p:nvPr/>
        </p:nvSpPr>
        <p:spPr>
          <a:xfrm>
            <a:off x="7597710" y="2036676"/>
            <a:ext cx="706794" cy="369332"/>
          </a:xfrm>
          <a:prstGeom prst="rect">
            <a:avLst/>
          </a:prstGeom>
          <a:solidFill>
            <a:schemeClr val="bg1"/>
          </a:solidFill>
        </p:spPr>
        <p:txBody>
          <a:bodyPr wrap="square" rtlCol="0">
            <a:spAutoFit/>
          </a:bodyPr>
          <a:lstStyle/>
          <a:p>
            <a:r>
              <a:rPr lang="en-US" sz="900" dirty="0">
                <a:solidFill>
                  <a:schemeClr val="tx1">
                    <a:lumMod val="60000"/>
                    <a:lumOff val="40000"/>
                  </a:schemeClr>
                </a:solidFill>
              </a:rPr>
              <a:t>9.40% at 38 hours</a:t>
            </a:r>
          </a:p>
        </p:txBody>
      </p:sp>
      <p:sp>
        <p:nvSpPr>
          <p:cNvPr id="22" name="TextBox 21">
            <a:extLst>
              <a:ext uri="{FF2B5EF4-FFF2-40B4-BE49-F238E27FC236}">
                <a16:creationId xmlns:a16="http://schemas.microsoft.com/office/drawing/2014/main" id="{A47B6164-D9DE-42D6-BF01-10D1D29F83F4}"/>
              </a:ext>
            </a:extLst>
          </p:cNvPr>
          <p:cNvSpPr txBox="1"/>
          <p:nvPr/>
        </p:nvSpPr>
        <p:spPr>
          <a:xfrm>
            <a:off x="7012293" y="616213"/>
            <a:ext cx="603050" cy="276999"/>
          </a:xfrm>
          <a:prstGeom prst="rect">
            <a:avLst/>
          </a:prstGeom>
          <a:noFill/>
        </p:spPr>
        <p:txBody>
          <a:bodyPr wrap="none" rtlCol="0">
            <a:spAutoFit/>
          </a:bodyPr>
          <a:lstStyle/>
          <a:p>
            <a:r>
              <a:rPr lang="en-US" sz="1200" dirty="0"/>
              <a:t>Lab G</a:t>
            </a:r>
          </a:p>
        </p:txBody>
      </p:sp>
      <p:sp>
        <p:nvSpPr>
          <p:cNvPr id="23" name="TextBox 22">
            <a:extLst>
              <a:ext uri="{FF2B5EF4-FFF2-40B4-BE49-F238E27FC236}">
                <a16:creationId xmlns:a16="http://schemas.microsoft.com/office/drawing/2014/main" id="{180C96AF-FACF-481F-B463-D0AC384274F7}"/>
              </a:ext>
            </a:extLst>
          </p:cNvPr>
          <p:cNvSpPr txBox="1"/>
          <p:nvPr/>
        </p:nvSpPr>
        <p:spPr>
          <a:xfrm>
            <a:off x="379202" y="3955908"/>
            <a:ext cx="7859844" cy="923330"/>
          </a:xfrm>
          <a:prstGeom prst="rect">
            <a:avLst/>
          </a:prstGeom>
          <a:noFill/>
        </p:spPr>
        <p:txBody>
          <a:bodyPr wrap="none" rtlCol="0">
            <a:spAutoFit/>
          </a:bodyPr>
          <a:lstStyle/>
          <a:p>
            <a:pPr marL="285750" indent="-285750">
              <a:buFont typeface="Arial" panose="020B0604020202020204" pitchFamily="34" charset="0"/>
              <a:buChar char="•"/>
            </a:pPr>
            <a:r>
              <a:rPr lang="en-US" dirty="0"/>
              <a:t>There is concern about the drop in aeration in the middle of these tests</a:t>
            </a:r>
          </a:p>
          <a:p>
            <a:pPr marL="285750" indent="-285750">
              <a:buFont typeface="Arial" panose="020B0604020202020204" pitchFamily="34" charset="0"/>
              <a:buChar char="•"/>
            </a:pPr>
            <a:r>
              <a:rPr lang="en-US" dirty="0"/>
              <a:t>These tests did not have enough time to establish stable aeration values</a:t>
            </a:r>
          </a:p>
          <a:p>
            <a:pPr marL="285750" indent="-285750">
              <a:buFont typeface="Arial" panose="020B0604020202020204" pitchFamily="34" charset="0"/>
              <a:buChar char="•"/>
            </a:pPr>
            <a:r>
              <a:rPr lang="en-US" dirty="0"/>
              <a:t>Unknown cause of air being evacuated from oil needs to be investigated</a:t>
            </a:r>
          </a:p>
        </p:txBody>
      </p:sp>
      <p:sp>
        <p:nvSpPr>
          <p:cNvPr id="24" name="TextBox 23">
            <a:extLst>
              <a:ext uri="{FF2B5EF4-FFF2-40B4-BE49-F238E27FC236}">
                <a16:creationId xmlns:a16="http://schemas.microsoft.com/office/drawing/2014/main" id="{840DD4C9-451B-4F2E-B3BE-D85DF64A1490}"/>
              </a:ext>
            </a:extLst>
          </p:cNvPr>
          <p:cNvSpPr txBox="1"/>
          <p:nvPr/>
        </p:nvSpPr>
        <p:spPr>
          <a:xfrm>
            <a:off x="5345717" y="1430015"/>
            <a:ext cx="707545" cy="346249"/>
          </a:xfrm>
          <a:prstGeom prst="rect">
            <a:avLst/>
          </a:prstGeom>
          <a:noFill/>
        </p:spPr>
        <p:txBody>
          <a:bodyPr wrap="square" rtlCol="0">
            <a:spAutoFit/>
          </a:bodyPr>
          <a:lstStyle/>
          <a:p>
            <a:r>
              <a:rPr lang="en-US" sz="825" dirty="0">
                <a:solidFill>
                  <a:srgbClr val="2A71FF"/>
                </a:solidFill>
              </a:rPr>
              <a:t>11.51% at </a:t>
            </a:r>
          </a:p>
          <a:p>
            <a:r>
              <a:rPr lang="en-US" sz="825" dirty="0">
                <a:solidFill>
                  <a:srgbClr val="2A71FF"/>
                </a:solidFill>
              </a:rPr>
              <a:t>50 hours</a:t>
            </a:r>
          </a:p>
        </p:txBody>
      </p:sp>
      <p:sp>
        <p:nvSpPr>
          <p:cNvPr id="25" name="TextBox 24">
            <a:extLst>
              <a:ext uri="{FF2B5EF4-FFF2-40B4-BE49-F238E27FC236}">
                <a16:creationId xmlns:a16="http://schemas.microsoft.com/office/drawing/2014/main" id="{E9C62941-69C1-4A70-815D-61DA2E409527}"/>
              </a:ext>
            </a:extLst>
          </p:cNvPr>
          <p:cNvSpPr txBox="1"/>
          <p:nvPr/>
        </p:nvSpPr>
        <p:spPr>
          <a:xfrm>
            <a:off x="8375233" y="1152868"/>
            <a:ext cx="650810" cy="346249"/>
          </a:xfrm>
          <a:prstGeom prst="rect">
            <a:avLst/>
          </a:prstGeom>
          <a:noFill/>
        </p:spPr>
        <p:txBody>
          <a:bodyPr wrap="square" rtlCol="0">
            <a:spAutoFit/>
          </a:bodyPr>
          <a:lstStyle/>
          <a:p>
            <a:r>
              <a:rPr lang="en-US" sz="825" dirty="0">
                <a:solidFill>
                  <a:srgbClr val="FF0000"/>
                </a:solidFill>
              </a:rPr>
              <a:t>12.7% at </a:t>
            </a:r>
          </a:p>
          <a:p>
            <a:r>
              <a:rPr lang="en-US" sz="825" dirty="0">
                <a:solidFill>
                  <a:srgbClr val="FF0000"/>
                </a:solidFill>
              </a:rPr>
              <a:t>50 hours</a:t>
            </a:r>
          </a:p>
        </p:txBody>
      </p:sp>
      <p:sp>
        <p:nvSpPr>
          <p:cNvPr id="26" name="TextBox 25">
            <a:extLst>
              <a:ext uri="{FF2B5EF4-FFF2-40B4-BE49-F238E27FC236}">
                <a16:creationId xmlns:a16="http://schemas.microsoft.com/office/drawing/2014/main" id="{D01C6855-E87A-41D9-B91A-ED191BE85B03}"/>
              </a:ext>
            </a:extLst>
          </p:cNvPr>
          <p:cNvSpPr txBox="1"/>
          <p:nvPr/>
        </p:nvSpPr>
        <p:spPr>
          <a:xfrm>
            <a:off x="8375233" y="1524878"/>
            <a:ext cx="706794" cy="369332"/>
          </a:xfrm>
          <a:prstGeom prst="rect">
            <a:avLst/>
          </a:prstGeom>
          <a:noFill/>
        </p:spPr>
        <p:txBody>
          <a:bodyPr wrap="square" rtlCol="0">
            <a:spAutoFit/>
          </a:bodyPr>
          <a:lstStyle/>
          <a:p>
            <a:r>
              <a:rPr lang="en-US" sz="900" dirty="0">
                <a:solidFill>
                  <a:schemeClr val="tx1">
                    <a:lumMod val="60000"/>
                    <a:lumOff val="40000"/>
                  </a:schemeClr>
                </a:solidFill>
              </a:rPr>
              <a:t>11% at </a:t>
            </a:r>
          </a:p>
          <a:p>
            <a:r>
              <a:rPr lang="en-US" sz="900" dirty="0">
                <a:solidFill>
                  <a:schemeClr val="tx1">
                    <a:lumMod val="60000"/>
                    <a:lumOff val="40000"/>
                  </a:schemeClr>
                </a:solidFill>
              </a:rPr>
              <a:t>50 hours</a:t>
            </a:r>
          </a:p>
        </p:txBody>
      </p:sp>
    </p:spTree>
    <p:extLst>
      <p:ext uri="{BB962C8B-B14F-4D97-AF65-F5344CB8AC3E}">
        <p14:creationId xmlns:p14="http://schemas.microsoft.com/office/powerpoint/2010/main" val="360669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7045E9-9981-4819-A6DF-EEE8541BDDCF}"/>
              </a:ext>
            </a:extLst>
          </p:cNvPr>
          <p:cNvPicPr>
            <a:picLocks noChangeAspect="1"/>
          </p:cNvPicPr>
          <p:nvPr/>
        </p:nvPicPr>
        <p:blipFill>
          <a:blip r:embed="rId2"/>
          <a:stretch>
            <a:fillRect/>
          </a:stretch>
        </p:blipFill>
        <p:spPr>
          <a:xfrm>
            <a:off x="4103370" y="682963"/>
            <a:ext cx="3353146" cy="4078151"/>
          </a:xfrm>
          <a:prstGeom prst="rect">
            <a:avLst/>
          </a:prstGeom>
        </p:spPr>
      </p:pic>
      <p:pic>
        <p:nvPicPr>
          <p:cNvPr id="3" name="Picture 2">
            <a:extLst>
              <a:ext uri="{FF2B5EF4-FFF2-40B4-BE49-F238E27FC236}">
                <a16:creationId xmlns:a16="http://schemas.microsoft.com/office/drawing/2014/main" id="{E47DB951-E56F-43AE-9AE1-C40E7F3A563A}"/>
              </a:ext>
            </a:extLst>
          </p:cNvPr>
          <p:cNvPicPr>
            <a:picLocks noChangeAspect="1"/>
          </p:cNvPicPr>
          <p:nvPr/>
        </p:nvPicPr>
        <p:blipFill>
          <a:blip r:embed="rId3"/>
          <a:stretch>
            <a:fillRect/>
          </a:stretch>
        </p:blipFill>
        <p:spPr>
          <a:xfrm>
            <a:off x="479021" y="682964"/>
            <a:ext cx="3353146" cy="4078151"/>
          </a:xfrm>
          <a:prstGeom prst="rect">
            <a:avLst/>
          </a:prstGeom>
        </p:spPr>
      </p:pic>
      <p:sp>
        <p:nvSpPr>
          <p:cNvPr id="4" name="Rectangle 3">
            <a:extLst>
              <a:ext uri="{FF2B5EF4-FFF2-40B4-BE49-F238E27FC236}">
                <a16:creationId xmlns:a16="http://schemas.microsoft.com/office/drawing/2014/main" id="{15A017F5-7C27-4CF2-BF44-7B0749C333C1}"/>
              </a:ext>
            </a:extLst>
          </p:cNvPr>
          <p:cNvSpPr/>
          <p:nvPr/>
        </p:nvSpPr>
        <p:spPr>
          <a:xfrm>
            <a:off x="482204" y="112610"/>
            <a:ext cx="3442096"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776"/>
                </a:solidFill>
                <a:effectLst/>
                <a:uLnTx/>
                <a:uFillTx/>
                <a:latin typeface="Arial" panose="020B0604020202020204" pitchFamily="34" charset="0"/>
                <a:ea typeface="+mn-ea"/>
                <a:cs typeface="+mn-cs"/>
              </a:rPr>
              <a:t>Lab B </a:t>
            </a:r>
            <a:r>
              <a:rPr kumimoji="0" lang="en-US" sz="1800" b="0" i="0" u="none" strike="noStrike" kern="1200" cap="none" spc="0" normalizeH="0" baseline="0" noProof="0" dirty="0" err="1">
                <a:ln>
                  <a:noFill/>
                </a:ln>
                <a:solidFill>
                  <a:srgbClr val="002776"/>
                </a:solidFill>
                <a:effectLst/>
                <a:uLnTx/>
                <a:uFillTx/>
                <a:latin typeface="Arial" panose="020B0604020202020204" pitchFamily="34" charset="0"/>
                <a:ea typeface="+mn-ea"/>
                <a:cs typeface="+mn-cs"/>
              </a:rPr>
              <a:t>PressController</a:t>
            </a:r>
            <a:r>
              <a:rPr kumimoji="0" lang="en-US" sz="1800" b="0" i="0" u="none" strike="noStrike" kern="1200" cap="none" spc="0" normalizeH="0" baseline="0" noProof="0" dirty="0">
                <a:ln>
                  <a:noFill/>
                </a:ln>
                <a:solidFill>
                  <a:srgbClr val="002776"/>
                </a:solidFill>
                <a:effectLst/>
                <a:uLnTx/>
                <a:uFillTx/>
                <a:latin typeface="Arial" panose="020B0604020202020204" pitchFamily="34" charset="0"/>
                <a:ea typeface="+mn-ea"/>
                <a:cs typeface="+mn-cs"/>
              </a:rPr>
              <a:t> % Output</a:t>
            </a:r>
          </a:p>
        </p:txBody>
      </p:sp>
    </p:spTree>
    <p:extLst>
      <p:ext uri="{BB962C8B-B14F-4D97-AF65-F5344CB8AC3E}">
        <p14:creationId xmlns:p14="http://schemas.microsoft.com/office/powerpoint/2010/main" val="260247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18E0C9-F735-4CEE-A6CE-E37263639F4D}"/>
              </a:ext>
            </a:extLst>
          </p:cNvPr>
          <p:cNvPicPr>
            <a:picLocks noChangeAspect="1"/>
          </p:cNvPicPr>
          <p:nvPr/>
        </p:nvPicPr>
        <p:blipFill>
          <a:blip r:embed="rId2"/>
          <a:stretch>
            <a:fillRect/>
          </a:stretch>
        </p:blipFill>
        <p:spPr>
          <a:xfrm>
            <a:off x="175293" y="968188"/>
            <a:ext cx="2902324" cy="3529853"/>
          </a:xfrm>
          <a:prstGeom prst="rect">
            <a:avLst/>
          </a:prstGeom>
        </p:spPr>
      </p:pic>
      <p:sp>
        <p:nvSpPr>
          <p:cNvPr id="3" name="Rectangle 2">
            <a:extLst>
              <a:ext uri="{FF2B5EF4-FFF2-40B4-BE49-F238E27FC236}">
                <a16:creationId xmlns:a16="http://schemas.microsoft.com/office/drawing/2014/main" id="{ED4901CF-6BFF-44D1-9B70-4AA4DE266A1F}"/>
              </a:ext>
            </a:extLst>
          </p:cNvPr>
          <p:cNvSpPr/>
          <p:nvPr/>
        </p:nvSpPr>
        <p:spPr>
          <a:xfrm>
            <a:off x="359709" y="343131"/>
            <a:ext cx="3301032" cy="369332"/>
          </a:xfrm>
          <a:prstGeom prst="rect">
            <a:avLst/>
          </a:prstGeom>
        </p:spPr>
        <p:txBody>
          <a:bodyPr wrap="none">
            <a:spAutoFit/>
          </a:bodyPr>
          <a:lstStyle/>
          <a:p>
            <a:r>
              <a:rPr lang="en-US" dirty="0"/>
              <a:t>Lab A Oil Pre </a:t>
            </a:r>
            <a:r>
              <a:rPr lang="en-US" dirty="0" err="1"/>
              <a:t>Filter_Pres</a:t>
            </a:r>
            <a:r>
              <a:rPr lang="en-US" dirty="0"/>
              <a:t> </a:t>
            </a:r>
            <a:r>
              <a:rPr lang="en-US" dirty="0" err="1"/>
              <a:t>kPag</a:t>
            </a:r>
            <a:endParaRPr lang="en-US" dirty="0"/>
          </a:p>
        </p:txBody>
      </p:sp>
      <p:pic>
        <p:nvPicPr>
          <p:cNvPr id="4" name="Picture 3">
            <a:extLst>
              <a:ext uri="{FF2B5EF4-FFF2-40B4-BE49-F238E27FC236}">
                <a16:creationId xmlns:a16="http://schemas.microsoft.com/office/drawing/2014/main" id="{15410E2D-8DE2-4EBA-B5D2-2FF3DC58200B}"/>
              </a:ext>
            </a:extLst>
          </p:cNvPr>
          <p:cNvPicPr>
            <a:picLocks noChangeAspect="1"/>
          </p:cNvPicPr>
          <p:nvPr/>
        </p:nvPicPr>
        <p:blipFill>
          <a:blip r:embed="rId3"/>
          <a:stretch>
            <a:fillRect/>
          </a:stretch>
        </p:blipFill>
        <p:spPr>
          <a:xfrm>
            <a:off x="3087542" y="968188"/>
            <a:ext cx="2902324" cy="3529853"/>
          </a:xfrm>
          <a:prstGeom prst="rect">
            <a:avLst/>
          </a:prstGeom>
        </p:spPr>
      </p:pic>
      <p:sp>
        <p:nvSpPr>
          <p:cNvPr id="5" name="TextBox 4">
            <a:extLst>
              <a:ext uri="{FF2B5EF4-FFF2-40B4-BE49-F238E27FC236}">
                <a16:creationId xmlns:a16="http://schemas.microsoft.com/office/drawing/2014/main" id="{26EA81E7-FEF7-4492-A5F0-FB43185F12E6}"/>
              </a:ext>
            </a:extLst>
          </p:cNvPr>
          <p:cNvSpPr txBox="1"/>
          <p:nvPr/>
        </p:nvSpPr>
        <p:spPr>
          <a:xfrm>
            <a:off x="4043301" y="343131"/>
            <a:ext cx="787395" cy="369332"/>
          </a:xfrm>
          <a:prstGeom prst="rect">
            <a:avLst/>
          </a:prstGeom>
          <a:noFill/>
        </p:spPr>
        <p:txBody>
          <a:bodyPr wrap="none" rtlCol="0">
            <a:spAutoFit/>
          </a:bodyPr>
          <a:lstStyle/>
          <a:p>
            <a:r>
              <a:rPr lang="en-US" dirty="0"/>
              <a:t>Lab B</a:t>
            </a:r>
          </a:p>
        </p:txBody>
      </p:sp>
      <p:pic>
        <p:nvPicPr>
          <p:cNvPr id="6" name="Picture 5">
            <a:extLst>
              <a:ext uri="{FF2B5EF4-FFF2-40B4-BE49-F238E27FC236}">
                <a16:creationId xmlns:a16="http://schemas.microsoft.com/office/drawing/2014/main" id="{0D45FA8A-2779-4057-A886-C1AA2D17B135}"/>
              </a:ext>
            </a:extLst>
          </p:cNvPr>
          <p:cNvPicPr>
            <a:picLocks noChangeAspect="1"/>
          </p:cNvPicPr>
          <p:nvPr/>
        </p:nvPicPr>
        <p:blipFill>
          <a:blip r:embed="rId4"/>
          <a:stretch>
            <a:fillRect/>
          </a:stretch>
        </p:blipFill>
        <p:spPr>
          <a:xfrm>
            <a:off x="5992107" y="968187"/>
            <a:ext cx="2902324" cy="3529854"/>
          </a:xfrm>
          <a:prstGeom prst="rect">
            <a:avLst/>
          </a:prstGeom>
        </p:spPr>
      </p:pic>
      <p:cxnSp>
        <p:nvCxnSpPr>
          <p:cNvPr id="8" name="Straight Arrow Connector 7">
            <a:extLst>
              <a:ext uri="{FF2B5EF4-FFF2-40B4-BE49-F238E27FC236}">
                <a16:creationId xmlns:a16="http://schemas.microsoft.com/office/drawing/2014/main" id="{00CE8B6A-A252-445A-8AD5-09308B89CD2C}"/>
              </a:ext>
            </a:extLst>
          </p:cNvPr>
          <p:cNvCxnSpPr/>
          <p:nvPr/>
        </p:nvCxnSpPr>
        <p:spPr>
          <a:xfrm>
            <a:off x="1626455" y="1751960"/>
            <a:ext cx="0" cy="1851852"/>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3E9F45A-F25E-4080-AD1B-8DDC9DBDD23C}"/>
              </a:ext>
            </a:extLst>
          </p:cNvPr>
          <p:cNvCxnSpPr>
            <a:cxnSpLocks/>
          </p:cNvCxnSpPr>
          <p:nvPr/>
        </p:nvCxnSpPr>
        <p:spPr>
          <a:xfrm>
            <a:off x="2224529" y="1558578"/>
            <a:ext cx="0" cy="2498592"/>
          </a:xfrm>
          <a:prstGeom prst="straightConnector1">
            <a:avLst/>
          </a:prstGeom>
          <a:ln>
            <a:solidFill>
              <a:schemeClr val="tx1">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FD723EB-940F-4046-86BF-D520E293398E}"/>
              </a:ext>
            </a:extLst>
          </p:cNvPr>
          <p:cNvCxnSpPr>
            <a:cxnSpLocks/>
          </p:cNvCxnSpPr>
          <p:nvPr/>
        </p:nvCxnSpPr>
        <p:spPr>
          <a:xfrm>
            <a:off x="5419807" y="1657190"/>
            <a:ext cx="0" cy="2498592"/>
          </a:xfrm>
          <a:prstGeom prst="straightConnector1">
            <a:avLst/>
          </a:prstGeom>
          <a:ln>
            <a:solidFill>
              <a:schemeClr val="tx1">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51A03B9-0489-4EA8-9DF5-EAD1B8E1F301}"/>
              </a:ext>
            </a:extLst>
          </p:cNvPr>
          <p:cNvCxnSpPr>
            <a:cxnSpLocks/>
          </p:cNvCxnSpPr>
          <p:nvPr/>
        </p:nvCxnSpPr>
        <p:spPr>
          <a:xfrm>
            <a:off x="5013833" y="1494705"/>
            <a:ext cx="0" cy="2562465"/>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D6CBF08-CF24-4F8D-860D-AA95E4EC1960}"/>
              </a:ext>
            </a:extLst>
          </p:cNvPr>
          <p:cNvCxnSpPr/>
          <p:nvPr/>
        </p:nvCxnSpPr>
        <p:spPr>
          <a:xfrm>
            <a:off x="7165362" y="1807188"/>
            <a:ext cx="0" cy="1851852"/>
          </a:xfrm>
          <a:prstGeom prst="straightConnector1">
            <a:avLst/>
          </a:prstGeom>
          <a:ln>
            <a:solidFill>
              <a:schemeClr val="accent2">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381102B-B11D-49E5-8FC6-0387A99BC1C4}"/>
              </a:ext>
            </a:extLst>
          </p:cNvPr>
          <p:cNvCxnSpPr>
            <a:cxnSpLocks/>
          </p:cNvCxnSpPr>
          <p:nvPr/>
        </p:nvCxnSpPr>
        <p:spPr>
          <a:xfrm>
            <a:off x="7946574" y="1807188"/>
            <a:ext cx="0" cy="1934936"/>
          </a:xfrm>
          <a:prstGeom prst="straightConnector1">
            <a:avLst/>
          </a:prstGeom>
          <a:ln>
            <a:solidFill>
              <a:schemeClr val="tx1">
                <a:lumMod val="60000"/>
                <a:lumOff val="4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7532F6-2612-43D2-88A3-B5719FA097A8}"/>
              </a:ext>
            </a:extLst>
          </p:cNvPr>
          <p:cNvSpPr txBox="1"/>
          <p:nvPr/>
        </p:nvSpPr>
        <p:spPr>
          <a:xfrm>
            <a:off x="6377967" y="343131"/>
            <a:ext cx="813043" cy="369332"/>
          </a:xfrm>
          <a:prstGeom prst="rect">
            <a:avLst/>
          </a:prstGeom>
          <a:noFill/>
        </p:spPr>
        <p:txBody>
          <a:bodyPr wrap="none" rtlCol="0">
            <a:spAutoFit/>
          </a:bodyPr>
          <a:lstStyle/>
          <a:p>
            <a:r>
              <a:rPr lang="en-US" dirty="0"/>
              <a:t>Lab G</a:t>
            </a:r>
          </a:p>
        </p:txBody>
      </p:sp>
    </p:spTree>
    <p:extLst>
      <p:ext uri="{BB962C8B-B14F-4D97-AF65-F5344CB8AC3E}">
        <p14:creationId xmlns:p14="http://schemas.microsoft.com/office/powerpoint/2010/main" val="1868778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469BB7-2E8A-41A1-B942-2AA824EE5165}"/>
              </a:ext>
            </a:extLst>
          </p:cNvPr>
          <p:cNvPicPr>
            <a:picLocks noChangeAspect="1"/>
          </p:cNvPicPr>
          <p:nvPr/>
        </p:nvPicPr>
        <p:blipFill>
          <a:blip r:embed="rId2"/>
          <a:stretch>
            <a:fillRect/>
          </a:stretch>
        </p:blipFill>
        <p:spPr>
          <a:xfrm>
            <a:off x="328417" y="156081"/>
            <a:ext cx="1986216" cy="2415668"/>
          </a:xfrm>
          <a:prstGeom prst="rect">
            <a:avLst/>
          </a:prstGeom>
        </p:spPr>
      </p:pic>
      <p:pic>
        <p:nvPicPr>
          <p:cNvPr id="3" name="Picture 2">
            <a:extLst>
              <a:ext uri="{FF2B5EF4-FFF2-40B4-BE49-F238E27FC236}">
                <a16:creationId xmlns:a16="http://schemas.microsoft.com/office/drawing/2014/main" id="{DF0CC101-3749-42AC-A44F-75EF6DB3C8F7}"/>
              </a:ext>
            </a:extLst>
          </p:cNvPr>
          <p:cNvPicPr>
            <a:picLocks noChangeAspect="1"/>
          </p:cNvPicPr>
          <p:nvPr/>
        </p:nvPicPr>
        <p:blipFill>
          <a:blip r:embed="rId3"/>
          <a:stretch>
            <a:fillRect/>
          </a:stretch>
        </p:blipFill>
        <p:spPr>
          <a:xfrm>
            <a:off x="2257483" y="156081"/>
            <a:ext cx="1986217" cy="2415669"/>
          </a:xfrm>
          <a:prstGeom prst="rect">
            <a:avLst/>
          </a:prstGeom>
        </p:spPr>
      </p:pic>
      <p:pic>
        <p:nvPicPr>
          <p:cNvPr id="6" name="Picture 5">
            <a:extLst>
              <a:ext uri="{FF2B5EF4-FFF2-40B4-BE49-F238E27FC236}">
                <a16:creationId xmlns:a16="http://schemas.microsoft.com/office/drawing/2014/main" id="{A32CCAAF-7092-44AF-A287-2AF35DF24993}"/>
              </a:ext>
            </a:extLst>
          </p:cNvPr>
          <p:cNvPicPr>
            <a:picLocks noChangeAspect="1"/>
          </p:cNvPicPr>
          <p:nvPr/>
        </p:nvPicPr>
        <p:blipFill>
          <a:blip r:embed="rId4"/>
          <a:stretch>
            <a:fillRect/>
          </a:stretch>
        </p:blipFill>
        <p:spPr>
          <a:xfrm rot="5400000">
            <a:off x="3943262" y="1149902"/>
            <a:ext cx="190527" cy="1066949"/>
          </a:xfrm>
          <a:prstGeom prst="rect">
            <a:avLst/>
          </a:prstGeom>
        </p:spPr>
      </p:pic>
      <p:sp>
        <p:nvSpPr>
          <p:cNvPr id="7" name="TextBox 6">
            <a:extLst>
              <a:ext uri="{FF2B5EF4-FFF2-40B4-BE49-F238E27FC236}">
                <a16:creationId xmlns:a16="http://schemas.microsoft.com/office/drawing/2014/main" id="{734F2C4E-D123-405D-ACC7-B625F4E81898}"/>
              </a:ext>
            </a:extLst>
          </p:cNvPr>
          <p:cNvSpPr txBox="1"/>
          <p:nvPr/>
        </p:nvSpPr>
        <p:spPr>
          <a:xfrm rot="16200000">
            <a:off x="-186094" y="1103144"/>
            <a:ext cx="774636" cy="369332"/>
          </a:xfrm>
          <a:prstGeom prst="rect">
            <a:avLst/>
          </a:prstGeom>
          <a:noFill/>
        </p:spPr>
        <p:txBody>
          <a:bodyPr wrap="none" rtlCol="0">
            <a:spAutoFit/>
          </a:bodyPr>
          <a:lstStyle/>
          <a:p>
            <a:r>
              <a:rPr lang="en-US" dirty="0"/>
              <a:t>Lab A</a:t>
            </a:r>
          </a:p>
        </p:txBody>
      </p:sp>
      <p:pic>
        <p:nvPicPr>
          <p:cNvPr id="8" name="Picture 7">
            <a:extLst>
              <a:ext uri="{FF2B5EF4-FFF2-40B4-BE49-F238E27FC236}">
                <a16:creationId xmlns:a16="http://schemas.microsoft.com/office/drawing/2014/main" id="{08A4C424-F7EB-49A4-BE64-E2545AF1C441}"/>
              </a:ext>
            </a:extLst>
          </p:cNvPr>
          <p:cNvPicPr>
            <a:picLocks noChangeAspect="1"/>
          </p:cNvPicPr>
          <p:nvPr/>
        </p:nvPicPr>
        <p:blipFill>
          <a:blip r:embed="rId5"/>
          <a:stretch>
            <a:fillRect/>
          </a:stretch>
        </p:blipFill>
        <p:spPr>
          <a:xfrm>
            <a:off x="4942698" y="1363914"/>
            <a:ext cx="1986216" cy="2415669"/>
          </a:xfrm>
          <a:prstGeom prst="rect">
            <a:avLst/>
          </a:prstGeom>
        </p:spPr>
      </p:pic>
      <p:pic>
        <p:nvPicPr>
          <p:cNvPr id="9" name="Picture 8">
            <a:extLst>
              <a:ext uri="{FF2B5EF4-FFF2-40B4-BE49-F238E27FC236}">
                <a16:creationId xmlns:a16="http://schemas.microsoft.com/office/drawing/2014/main" id="{44C9D3EA-E67C-48E6-A973-2FDDB6AA8562}"/>
              </a:ext>
            </a:extLst>
          </p:cNvPr>
          <p:cNvPicPr>
            <a:picLocks noChangeAspect="1"/>
          </p:cNvPicPr>
          <p:nvPr/>
        </p:nvPicPr>
        <p:blipFill>
          <a:blip r:embed="rId6"/>
          <a:stretch>
            <a:fillRect/>
          </a:stretch>
        </p:blipFill>
        <p:spPr>
          <a:xfrm>
            <a:off x="6863920" y="1363913"/>
            <a:ext cx="1986218" cy="2415670"/>
          </a:xfrm>
          <a:prstGeom prst="rect">
            <a:avLst/>
          </a:prstGeom>
        </p:spPr>
      </p:pic>
      <p:sp>
        <p:nvSpPr>
          <p:cNvPr id="10" name="TextBox 9">
            <a:extLst>
              <a:ext uri="{FF2B5EF4-FFF2-40B4-BE49-F238E27FC236}">
                <a16:creationId xmlns:a16="http://schemas.microsoft.com/office/drawing/2014/main" id="{EF4C50C5-4772-4113-B4C3-90EDDCFDF0FB}"/>
              </a:ext>
            </a:extLst>
          </p:cNvPr>
          <p:cNvSpPr txBox="1"/>
          <p:nvPr/>
        </p:nvSpPr>
        <p:spPr>
          <a:xfrm>
            <a:off x="4942698" y="975949"/>
            <a:ext cx="813043" cy="369332"/>
          </a:xfrm>
          <a:prstGeom prst="rect">
            <a:avLst/>
          </a:prstGeom>
          <a:noFill/>
        </p:spPr>
        <p:txBody>
          <a:bodyPr wrap="none" rtlCol="0">
            <a:spAutoFit/>
          </a:bodyPr>
          <a:lstStyle/>
          <a:p>
            <a:r>
              <a:rPr lang="en-US" dirty="0"/>
              <a:t>Lab G</a:t>
            </a:r>
          </a:p>
        </p:txBody>
      </p:sp>
      <p:cxnSp>
        <p:nvCxnSpPr>
          <p:cNvPr id="12" name="Straight Arrow Connector 11">
            <a:extLst>
              <a:ext uri="{FF2B5EF4-FFF2-40B4-BE49-F238E27FC236}">
                <a16:creationId xmlns:a16="http://schemas.microsoft.com/office/drawing/2014/main" id="{9800A570-1C44-46C7-99C1-43B36A9DDE8B}"/>
              </a:ext>
            </a:extLst>
          </p:cNvPr>
          <p:cNvCxnSpPr/>
          <p:nvPr/>
        </p:nvCxnSpPr>
        <p:spPr>
          <a:xfrm>
            <a:off x="1728352" y="571020"/>
            <a:ext cx="0" cy="1360074"/>
          </a:xfrm>
          <a:prstGeom prst="straightConnector1">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F7EF1C-C958-4C7D-8448-E49ABAAE13D3}"/>
              </a:ext>
            </a:extLst>
          </p:cNvPr>
          <p:cNvCxnSpPr>
            <a:cxnSpLocks/>
          </p:cNvCxnSpPr>
          <p:nvPr/>
        </p:nvCxnSpPr>
        <p:spPr>
          <a:xfrm>
            <a:off x="3307741" y="724859"/>
            <a:ext cx="0" cy="1090974"/>
          </a:xfrm>
          <a:prstGeom prst="straightConnector1">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DA11DF-0498-4227-A336-575E85770B76}"/>
              </a:ext>
            </a:extLst>
          </p:cNvPr>
          <p:cNvCxnSpPr>
            <a:cxnSpLocks/>
          </p:cNvCxnSpPr>
          <p:nvPr/>
        </p:nvCxnSpPr>
        <p:spPr>
          <a:xfrm>
            <a:off x="6261203" y="1950623"/>
            <a:ext cx="0" cy="1090974"/>
          </a:xfrm>
          <a:prstGeom prst="straightConnector1">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20BDC2A-1E76-4104-8D81-D428D2DF3E64}"/>
              </a:ext>
            </a:extLst>
          </p:cNvPr>
          <p:cNvCxnSpPr>
            <a:cxnSpLocks/>
          </p:cNvCxnSpPr>
          <p:nvPr/>
        </p:nvCxnSpPr>
        <p:spPr>
          <a:xfrm>
            <a:off x="7659698" y="1932693"/>
            <a:ext cx="0" cy="1090974"/>
          </a:xfrm>
          <a:prstGeom prst="straightConnector1">
            <a:avLst/>
          </a:prstGeom>
          <a:ln>
            <a:solidFill>
              <a:schemeClr val="accent2">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56A2F13-DD92-45E3-AED2-A43C0AE42486}"/>
              </a:ext>
            </a:extLst>
          </p:cNvPr>
          <p:cNvPicPr>
            <a:picLocks noChangeAspect="1"/>
          </p:cNvPicPr>
          <p:nvPr/>
        </p:nvPicPr>
        <p:blipFill>
          <a:blip r:embed="rId7"/>
          <a:stretch>
            <a:fillRect/>
          </a:stretch>
        </p:blipFill>
        <p:spPr>
          <a:xfrm>
            <a:off x="369935" y="2581606"/>
            <a:ext cx="1841413" cy="2239557"/>
          </a:xfrm>
          <a:prstGeom prst="rect">
            <a:avLst/>
          </a:prstGeom>
        </p:spPr>
      </p:pic>
      <p:pic>
        <p:nvPicPr>
          <p:cNvPr id="18" name="Picture 17">
            <a:extLst>
              <a:ext uri="{FF2B5EF4-FFF2-40B4-BE49-F238E27FC236}">
                <a16:creationId xmlns:a16="http://schemas.microsoft.com/office/drawing/2014/main" id="{3F9BD7A0-F9DF-4359-9FE4-4E546EB21623}"/>
              </a:ext>
            </a:extLst>
          </p:cNvPr>
          <p:cNvPicPr>
            <a:picLocks noChangeAspect="1"/>
          </p:cNvPicPr>
          <p:nvPr/>
        </p:nvPicPr>
        <p:blipFill>
          <a:blip r:embed="rId8"/>
          <a:stretch>
            <a:fillRect/>
          </a:stretch>
        </p:blipFill>
        <p:spPr>
          <a:xfrm>
            <a:off x="2215086" y="2581605"/>
            <a:ext cx="1841413" cy="2239557"/>
          </a:xfrm>
          <a:prstGeom prst="rect">
            <a:avLst/>
          </a:prstGeom>
        </p:spPr>
      </p:pic>
      <p:sp>
        <p:nvSpPr>
          <p:cNvPr id="19" name="TextBox 18">
            <a:extLst>
              <a:ext uri="{FF2B5EF4-FFF2-40B4-BE49-F238E27FC236}">
                <a16:creationId xmlns:a16="http://schemas.microsoft.com/office/drawing/2014/main" id="{46E4BA56-B0A6-446E-9122-0318782185CF}"/>
              </a:ext>
            </a:extLst>
          </p:cNvPr>
          <p:cNvSpPr txBox="1"/>
          <p:nvPr/>
        </p:nvSpPr>
        <p:spPr>
          <a:xfrm rot="16200000">
            <a:off x="-205296" y="3418799"/>
            <a:ext cx="813043" cy="369332"/>
          </a:xfrm>
          <a:prstGeom prst="rect">
            <a:avLst/>
          </a:prstGeom>
          <a:noFill/>
        </p:spPr>
        <p:txBody>
          <a:bodyPr wrap="none" rtlCol="0">
            <a:spAutoFit/>
          </a:bodyPr>
          <a:lstStyle/>
          <a:p>
            <a:r>
              <a:rPr lang="en-US" dirty="0"/>
              <a:t>Lab B</a:t>
            </a:r>
          </a:p>
        </p:txBody>
      </p:sp>
      <p:pic>
        <p:nvPicPr>
          <p:cNvPr id="20" name="Picture 19">
            <a:extLst>
              <a:ext uri="{FF2B5EF4-FFF2-40B4-BE49-F238E27FC236}">
                <a16:creationId xmlns:a16="http://schemas.microsoft.com/office/drawing/2014/main" id="{BC8CCAC7-D596-437A-81F9-E1257EC1C4A6}"/>
              </a:ext>
            </a:extLst>
          </p:cNvPr>
          <p:cNvPicPr>
            <a:picLocks noChangeAspect="1"/>
          </p:cNvPicPr>
          <p:nvPr/>
        </p:nvPicPr>
        <p:blipFill>
          <a:blip r:embed="rId4"/>
          <a:stretch>
            <a:fillRect/>
          </a:stretch>
        </p:blipFill>
        <p:spPr>
          <a:xfrm rot="5400000">
            <a:off x="8381663" y="2314233"/>
            <a:ext cx="190527" cy="1066949"/>
          </a:xfrm>
          <a:prstGeom prst="rect">
            <a:avLst/>
          </a:prstGeom>
        </p:spPr>
      </p:pic>
      <p:pic>
        <p:nvPicPr>
          <p:cNvPr id="21" name="Picture 20">
            <a:extLst>
              <a:ext uri="{FF2B5EF4-FFF2-40B4-BE49-F238E27FC236}">
                <a16:creationId xmlns:a16="http://schemas.microsoft.com/office/drawing/2014/main" id="{EF332597-AA4C-44C3-9208-D4632F50EF5A}"/>
              </a:ext>
            </a:extLst>
          </p:cNvPr>
          <p:cNvPicPr>
            <a:picLocks noChangeAspect="1"/>
          </p:cNvPicPr>
          <p:nvPr/>
        </p:nvPicPr>
        <p:blipFill>
          <a:blip r:embed="rId4"/>
          <a:stretch>
            <a:fillRect/>
          </a:stretch>
        </p:blipFill>
        <p:spPr>
          <a:xfrm rot="5400000">
            <a:off x="3822402" y="3470307"/>
            <a:ext cx="190527" cy="1066949"/>
          </a:xfrm>
          <a:prstGeom prst="rect">
            <a:avLst/>
          </a:prstGeom>
        </p:spPr>
      </p:pic>
    </p:spTree>
    <p:extLst>
      <p:ext uri="{BB962C8B-B14F-4D97-AF65-F5344CB8AC3E}">
        <p14:creationId xmlns:p14="http://schemas.microsoft.com/office/powerpoint/2010/main" val="3959498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A9359-844D-473B-8B7D-F8E5103E4272}"/>
              </a:ext>
            </a:extLst>
          </p:cNvPr>
          <p:cNvSpPr>
            <a:spLocks noGrp="1"/>
          </p:cNvSpPr>
          <p:nvPr>
            <p:ph type="title"/>
          </p:nvPr>
        </p:nvSpPr>
        <p:spPr/>
        <p:txBody>
          <a:bodyPr/>
          <a:lstStyle/>
          <a:p>
            <a:r>
              <a:rPr lang="en-US" dirty="0"/>
              <a:t>1- Old MM Data</a:t>
            </a:r>
          </a:p>
        </p:txBody>
      </p:sp>
    </p:spTree>
    <p:extLst>
      <p:ext uri="{BB962C8B-B14F-4D97-AF65-F5344CB8AC3E}">
        <p14:creationId xmlns:p14="http://schemas.microsoft.com/office/powerpoint/2010/main" val="334557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5431" y="822842"/>
            <a:ext cx="4795324" cy="370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2100" dirty="0"/>
              <a:t>40 to 50 hr. Aeration % by Oil and Lab: ordered from highest to lowest oil mean</a:t>
            </a:r>
          </a:p>
        </p:txBody>
      </p:sp>
      <p:sp>
        <p:nvSpPr>
          <p:cNvPr id="5" name="Oval 4"/>
          <p:cNvSpPr/>
          <p:nvPr/>
        </p:nvSpPr>
        <p:spPr>
          <a:xfrm>
            <a:off x="2559112" y="4007922"/>
            <a:ext cx="356260" cy="308106"/>
          </a:xfrm>
          <a:prstGeom prst="ellipse">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27120" y="4880759"/>
            <a:ext cx="2671948" cy="106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65171" y="4428191"/>
            <a:ext cx="3429000" cy="646331"/>
          </a:xfrm>
          <a:prstGeom prst="rect">
            <a:avLst/>
          </a:prstGeom>
        </p:spPr>
        <p:txBody>
          <a:bodyPr>
            <a:spAutoFit/>
          </a:bodyPr>
          <a:lstStyle/>
          <a:p>
            <a:r>
              <a:rPr lang="en-US" dirty="0"/>
              <a:t>COAT controlled to a target pressure</a:t>
            </a:r>
          </a:p>
        </p:txBody>
      </p:sp>
      <p:sp>
        <p:nvSpPr>
          <p:cNvPr id="3" name="TextBox 2">
            <a:extLst>
              <a:ext uri="{FF2B5EF4-FFF2-40B4-BE49-F238E27FC236}">
                <a16:creationId xmlns:a16="http://schemas.microsoft.com/office/drawing/2014/main" id="{99FA0859-528F-4F71-91E1-C51234E4F2DA}"/>
              </a:ext>
            </a:extLst>
          </p:cNvPr>
          <p:cNvSpPr txBox="1"/>
          <p:nvPr/>
        </p:nvSpPr>
        <p:spPr>
          <a:xfrm rot="19448074">
            <a:off x="1630169" y="2179334"/>
            <a:ext cx="5634876" cy="784830"/>
          </a:xfrm>
          <a:prstGeom prst="rect">
            <a:avLst/>
          </a:prstGeom>
          <a:noFill/>
        </p:spPr>
        <p:txBody>
          <a:bodyPr wrap="none" rtlCol="0">
            <a:spAutoFit/>
          </a:bodyPr>
          <a:lstStyle/>
          <a:p>
            <a:r>
              <a:rPr lang="en-US" sz="4500" dirty="0">
                <a:solidFill>
                  <a:schemeClr val="accent2">
                    <a:lumMod val="20000"/>
                    <a:lumOff val="80000"/>
                  </a:schemeClr>
                </a:solidFill>
              </a:rPr>
              <a:t>Data before New MM</a:t>
            </a:r>
          </a:p>
        </p:txBody>
      </p:sp>
    </p:spTree>
    <p:extLst>
      <p:ext uri="{BB962C8B-B14F-4D97-AF65-F5344CB8AC3E}">
        <p14:creationId xmlns:p14="http://schemas.microsoft.com/office/powerpoint/2010/main" val="304770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565CF-A1E9-4367-B87E-7DB23AA51DBA}"/>
              </a:ext>
            </a:extLst>
          </p:cNvPr>
          <p:cNvPicPr>
            <a:picLocks noChangeAspect="1"/>
          </p:cNvPicPr>
          <p:nvPr/>
        </p:nvPicPr>
        <p:blipFill>
          <a:blip r:embed="rId2"/>
          <a:stretch>
            <a:fillRect/>
          </a:stretch>
        </p:blipFill>
        <p:spPr>
          <a:xfrm>
            <a:off x="1799838" y="624806"/>
            <a:ext cx="5544324" cy="3893888"/>
          </a:xfrm>
          <a:prstGeom prst="rect">
            <a:avLst/>
          </a:prstGeom>
        </p:spPr>
      </p:pic>
      <p:sp>
        <p:nvSpPr>
          <p:cNvPr id="3" name="TextBox 2">
            <a:extLst>
              <a:ext uri="{FF2B5EF4-FFF2-40B4-BE49-F238E27FC236}">
                <a16:creationId xmlns:a16="http://schemas.microsoft.com/office/drawing/2014/main" id="{4248976A-A97D-4F1F-8725-E7E66BFCB1BC}"/>
              </a:ext>
            </a:extLst>
          </p:cNvPr>
          <p:cNvSpPr txBox="1"/>
          <p:nvPr/>
        </p:nvSpPr>
        <p:spPr>
          <a:xfrm rot="19448074">
            <a:off x="2724513" y="2858257"/>
            <a:ext cx="5186035" cy="784830"/>
          </a:xfrm>
          <a:prstGeom prst="rect">
            <a:avLst/>
          </a:prstGeom>
          <a:noFill/>
        </p:spPr>
        <p:txBody>
          <a:bodyPr wrap="none" rtlCol="0">
            <a:spAutoFit/>
          </a:bodyPr>
          <a:lstStyle/>
          <a:p>
            <a:r>
              <a:rPr lang="en-US" sz="4500" dirty="0">
                <a:solidFill>
                  <a:schemeClr val="accent2">
                    <a:lumMod val="20000"/>
                    <a:lumOff val="80000"/>
                  </a:schemeClr>
                </a:solidFill>
              </a:rPr>
              <a:t>Data from OLD MM</a:t>
            </a:r>
          </a:p>
        </p:txBody>
      </p:sp>
      <p:sp>
        <p:nvSpPr>
          <p:cNvPr id="4" name="TextBox 3">
            <a:extLst>
              <a:ext uri="{FF2B5EF4-FFF2-40B4-BE49-F238E27FC236}">
                <a16:creationId xmlns:a16="http://schemas.microsoft.com/office/drawing/2014/main" id="{DE4F8EC3-0BF6-448D-908F-D898E1D9A9E4}"/>
              </a:ext>
            </a:extLst>
          </p:cNvPr>
          <p:cNvSpPr txBox="1"/>
          <p:nvPr/>
        </p:nvSpPr>
        <p:spPr>
          <a:xfrm>
            <a:off x="1933770" y="146580"/>
            <a:ext cx="4916795" cy="369332"/>
          </a:xfrm>
          <a:prstGeom prst="rect">
            <a:avLst/>
          </a:prstGeom>
          <a:noFill/>
        </p:spPr>
        <p:txBody>
          <a:bodyPr wrap="none" rtlCol="0">
            <a:spAutoFit/>
          </a:bodyPr>
          <a:lstStyle/>
          <a:p>
            <a:r>
              <a:rPr lang="en-US" dirty="0"/>
              <a:t>1005 Aeration Profile by Lab based on old MM</a:t>
            </a:r>
          </a:p>
        </p:txBody>
      </p:sp>
    </p:spTree>
    <p:extLst>
      <p:ext uri="{BB962C8B-B14F-4D97-AF65-F5344CB8AC3E}">
        <p14:creationId xmlns:p14="http://schemas.microsoft.com/office/powerpoint/2010/main" val="404473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0375626-7191-4607-A786-512A40AEF7BA}"/>
              </a:ext>
            </a:extLst>
          </p:cNvPr>
          <p:cNvPicPr>
            <a:picLocks noChangeAspect="1"/>
          </p:cNvPicPr>
          <p:nvPr/>
        </p:nvPicPr>
        <p:blipFill>
          <a:blip r:embed="rId2"/>
          <a:stretch>
            <a:fillRect/>
          </a:stretch>
        </p:blipFill>
        <p:spPr>
          <a:xfrm>
            <a:off x="265671" y="602029"/>
            <a:ext cx="3219978" cy="3986873"/>
          </a:xfrm>
          <a:prstGeom prst="rect">
            <a:avLst/>
          </a:prstGeom>
        </p:spPr>
      </p:pic>
      <p:pic>
        <p:nvPicPr>
          <p:cNvPr id="9" name="Picture 8">
            <a:extLst>
              <a:ext uri="{FF2B5EF4-FFF2-40B4-BE49-F238E27FC236}">
                <a16:creationId xmlns:a16="http://schemas.microsoft.com/office/drawing/2014/main" id="{064A4158-E76C-4CE5-96A7-941881B8B683}"/>
              </a:ext>
            </a:extLst>
          </p:cNvPr>
          <p:cNvPicPr>
            <a:picLocks noChangeAspect="1"/>
          </p:cNvPicPr>
          <p:nvPr/>
        </p:nvPicPr>
        <p:blipFill>
          <a:blip r:embed="rId3"/>
          <a:stretch>
            <a:fillRect/>
          </a:stretch>
        </p:blipFill>
        <p:spPr>
          <a:xfrm>
            <a:off x="4354937" y="602029"/>
            <a:ext cx="2981976" cy="3986873"/>
          </a:xfrm>
          <a:prstGeom prst="rect">
            <a:avLst/>
          </a:prstGeom>
        </p:spPr>
      </p:pic>
      <p:sp>
        <p:nvSpPr>
          <p:cNvPr id="3" name="TextBox 2">
            <a:extLst>
              <a:ext uri="{FF2B5EF4-FFF2-40B4-BE49-F238E27FC236}">
                <a16:creationId xmlns:a16="http://schemas.microsoft.com/office/drawing/2014/main" id="{687E2366-FB84-4E7F-A5EF-615AFF0C9DB0}"/>
              </a:ext>
            </a:extLst>
          </p:cNvPr>
          <p:cNvSpPr txBox="1"/>
          <p:nvPr/>
        </p:nvSpPr>
        <p:spPr>
          <a:xfrm>
            <a:off x="2144250" y="1608300"/>
            <a:ext cx="650810" cy="346249"/>
          </a:xfrm>
          <a:prstGeom prst="rect">
            <a:avLst/>
          </a:prstGeom>
          <a:solidFill>
            <a:schemeClr val="bg1"/>
          </a:solidFill>
        </p:spPr>
        <p:txBody>
          <a:bodyPr wrap="square" rtlCol="0">
            <a:spAutoFit/>
          </a:bodyPr>
          <a:lstStyle/>
          <a:p>
            <a:r>
              <a:rPr lang="en-US" sz="825" dirty="0">
                <a:solidFill>
                  <a:schemeClr val="tx1">
                    <a:lumMod val="60000"/>
                    <a:lumOff val="40000"/>
                  </a:schemeClr>
                </a:solidFill>
              </a:rPr>
              <a:t>11.6% at 41 hours</a:t>
            </a:r>
          </a:p>
        </p:txBody>
      </p:sp>
      <p:sp>
        <p:nvSpPr>
          <p:cNvPr id="4" name="TextBox 3">
            <a:extLst>
              <a:ext uri="{FF2B5EF4-FFF2-40B4-BE49-F238E27FC236}">
                <a16:creationId xmlns:a16="http://schemas.microsoft.com/office/drawing/2014/main" id="{EB989EB1-A5A1-499A-A5AD-E5E336AB9BE9}"/>
              </a:ext>
            </a:extLst>
          </p:cNvPr>
          <p:cNvSpPr txBox="1"/>
          <p:nvPr/>
        </p:nvSpPr>
        <p:spPr>
          <a:xfrm>
            <a:off x="3042189" y="1079969"/>
            <a:ext cx="650810" cy="346249"/>
          </a:xfrm>
          <a:prstGeom prst="rect">
            <a:avLst/>
          </a:prstGeom>
          <a:solidFill>
            <a:schemeClr val="bg1"/>
          </a:solidFill>
        </p:spPr>
        <p:txBody>
          <a:bodyPr wrap="square" rtlCol="0">
            <a:spAutoFit/>
          </a:bodyPr>
          <a:lstStyle/>
          <a:p>
            <a:r>
              <a:rPr lang="en-US" sz="825" dirty="0">
                <a:solidFill>
                  <a:schemeClr val="tx1">
                    <a:lumMod val="60000"/>
                    <a:lumOff val="40000"/>
                  </a:schemeClr>
                </a:solidFill>
              </a:rPr>
              <a:t>12.2% at 50 hours</a:t>
            </a:r>
          </a:p>
        </p:txBody>
      </p:sp>
      <p:sp>
        <p:nvSpPr>
          <p:cNvPr id="7" name="TextBox 6">
            <a:extLst>
              <a:ext uri="{FF2B5EF4-FFF2-40B4-BE49-F238E27FC236}">
                <a16:creationId xmlns:a16="http://schemas.microsoft.com/office/drawing/2014/main" id="{9392C798-A418-44A6-A468-5F72E0260503}"/>
              </a:ext>
            </a:extLst>
          </p:cNvPr>
          <p:cNvSpPr txBox="1"/>
          <p:nvPr/>
        </p:nvSpPr>
        <p:spPr>
          <a:xfrm>
            <a:off x="5520520" y="1883098"/>
            <a:ext cx="650810" cy="346249"/>
          </a:xfrm>
          <a:prstGeom prst="rect">
            <a:avLst/>
          </a:prstGeom>
          <a:solidFill>
            <a:schemeClr val="bg1"/>
          </a:solidFill>
        </p:spPr>
        <p:txBody>
          <a:bodyPr wrap="square" rtlCol="0">
            <a:spAutoFit/>
          </a:bodyPr>
          <a:lstStyle/>
          <a:p>
            <a:r>
              <a:rPr lang="en-US" sz="825" dirty="0">
                <a:solidFill>
                  <a:srgbClr val="FF0000"/>
                </a:solidFill>
              </a:rPr>
              <a:t>10.1% at 27 hours</a:t>
            </a:r>
          </a:p>
        </p:txBody>
      </p:sp>
      <p:sp>
        <p:nvSpPr>
          <p:cNvPr id="13" name="TextBox 12">
            <a:extLst>
              <a:ext uri="{FF2B5EF4-FFF2-40B4-BE49-F238E27FC236}">
                <a16:creationId xmlns:a16="http://schemas.microsoft.com/office/drawing/2014/main" id="{89FC11AA-1FDF-4D21-8BAB-95C4C2882A65}"/>
              </a:ext>
            </a:extLst>
          </p:cNvPr>
          <p:cNvSpPr txBox="1"/>
          <p:nvPr/>
        </p:nvSpPr>
        <p:spPr>
          <a:xfrm>
            <a:off x="1086190" y="2571750"/>
            <a:ext cx="2937778"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chemeClr val="tx1">
                    <a:lumMod val="60000"/>
                    <a:lumOff val="40000"/>
                  </a:schemeClr>
                </a:solidFill>
              </a:rPr>
              <a:t>AAVE4050 = 11.81% </a:t>
            </a:r>
          </a:p>
          <a:p>
            <a:r>
              <a:rPr lang="en-US" sz="1400" dirty="0">
                <a:solidFill>
                  <a:schemeClr val="tx1"/>
                </a:solidFill>
              </a:rPr>
              <a:t>A continued flat line after 30 hours would correspond to a final aeration value closer to 12.6% (consider a lower bound if we assume that aeration is still rising at 30 hrs.)</a:t>
            </a:r>
          </a:p>
        </p:txBody>
      </p:sp>
      <p:sp>
        <p:nvSpPr>
          <p:cNvPr id="14" name="TextBox 13">
            <a:extLst>
              <a:ext uri="{FF2B5EF4-FFF2-40B4-BE49-F238E27FC236}">
                <a16:creationId xmlns:a16="http://schemas.microsoft.com/office/drawing/2014/main" id="{DCA8B856-C20E-47E4-999F-603477EFE918}"/>
              </a:ext>
            </a:extLst>
          </p:cNvPr>
          <p:cNvSpPr txBox="1"/>
          <p:nvPr/>
        </p:nvSpPr>
        <p:spPr>
          <a:xfrm>
            <a:off x="5845925" y="2571750"/>
            <a:ext cx="273650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rgbClr val="FF0000"/>
                </a:solidFill>
              </a:rPr>
              <a:t>AAVE4050 = 12%</a:t>
            </a:r>
          </a:p>
          <a:p>
            <a:r>
              <a:rPr lang="en-US" sz="1400" dirty="0">
                <a:solidFill>
                  <a:srgbClr val="C00000"/>
                </a:solidFill>
              </a:rPr>
              <a:t>Aeration level is still rising through end of test</a:t>
            </a:r>
          </a:p>
        </p:txBody>
      </p:sp>
      <p:sp>
        <p:nvSpPr>
          <p:cNvPr id="15" name="Title 14">
            <a:extLst>
              <a:ext uri="{FF2B5EF4-FFF2-40B4-BE49-F238E27FC236}">
                <a16:creationId xmlns:a16="http://schemas.microsoft.com/office/drawing/2014/main" id="{B9324C07-58FB-4BC7-BA55-7B2C1399EC67}"/>
              </a:ext>
            </a:extLst>
          </p:cNvPr>
          <p:cNvSpPr>
            <a:spLocks noGrp="1"/>
          </p:cNvSpPr>
          <p:nvPr>
            <p:ph type="title"/>
          </p:nvPr>
        </p:nvSpPr>
        <p:spPr/>
        <p:txBody>
          <a:bodyPr/>
          <a:lstStyle/>
          <a:p>
            <a:r>
              <a:rPr lang="en-US" dirty="0"/>
              <a:t>Effect of Dip in Aeration Value – Lab A</a:t>
            </a:r>
          </a:p>
        </p:txBody>
      </p:sp>
      <p:sp>
        <p:nvSpPr>
          <p:cNvPr id="16" name="TextBox 15">
            <a:extLst>
              <a:ext uri="{FF2B5EF4-FFF2-40B4-BE49-F238E27FC236}">
                <a16:creationId xmlns:a16="http://schemas.microsoft.com/office/drawing/2014/main" id="{0C3157B8-1562-48E4-A22E-D492F1FBFE60}"/>
              </a:ext>
            </a:extLst>
          </p:cNvPr>
          <p:cNvSpPr txBox="1"/>
          <p:nvPr/>
        </p:nvSpPr>
        <p:spPr>
          <a:xfrm>
            <a:off x="6890565" y="1112963"/>
            <a:ext cx="650810" cy="346249"/>
          </a:xfrm>
          <a:prstGeom prst="rect">
            <a:avLst/>
          </a:prstGeom>
          <a:solidFill>
            <a:schemeClr val="bg1"/>
          </a:solidFill>
        </p:spPr>
        <p:txBody>
          <a:bodyPr wrap="square" rtlCol="0">
            <a:spAutoFit/>
          </a:bodyPr>
          <a:lstStyle/>
          <a:p>
            <a:r>
              <a:rPr lang="en-US" sz="825" dirty="0">
                <a:solidFill>
                  <a:srgbClr val="FF0000"/>
                </a:solidFill>
              </a:rPr>
              <a:t>12.2% at 50 hours</a:t>
            </a:r>
          </a:p>
        </p:txBody>
      </p:sp>
      <p:sp>
        <p:nvSpPr>
          <p:cNvPr id="17" name="TextBox 16">
            <a:extLst>
              <a:ext uri="{FF2B5EF4-FFF2-40B4-BE49-F238E27FC236}">
                <a16:creationId xmlns:a16="http://schemas.microsoft.com/office/drawing/2014/main" id="{92E672D7-E736-4A86-A3AB-5F8588E75CCC}"/>
              </a:ext>
            </a:extLst>
          </p:cNvPr>
          <p:cNvSpPr txBox="1"/>
          <p:nvPr/>
        </p:nvSpPr>
        <p:spPr>
          <a:xfrm>
            <a:off x="1471272" y="1334344"/>
            <a:ext cx="650810" cy="346249"/>
          </a:xfrm>
          <a:prstGeom prst="rect">
            <a:avLst/>
          </a:prstGeom>
          <a:solidFill>
            <a:schemeClr val="bg1"/>
          </a:solidFill>
        </p:spPr>
        <p:txBody>
          <a:bodyPr wrap="square" rtlCol="0">
            <a:spAutoFit/>
          </a:bodyPr>
          <a:lstStyle/>
          <a:p>
            <a:r>
              <a:rPr lang="en-US" sz="825" dirty="0">
                <a:solidFill>
                  <a:schemeClr val="tx1">
                    <a:lumMod val="60000"/>
                    <a:lumOff val="40000"/>
                  </a:schemeClr>
                </a:solidFill>
              </a:rPr>
              <a:t>12.6% at  29 hours</a:t>
            </a:r>
          </a:p>
        </p:txBody>
      </p:sp>
    </p:spTree>
    <p:extLst>
      <p:ext uri="{BB962C8B-B14F-4D97-AF65-F5344CB8AC3E}">
        <p14:creationId xmlns:p14="http://schemas.microsoft.com/office/powerpoint/2010/main" val="41954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43E82C8-6807-4DED-B084-099788E177FB}"/>
              </a:ext>
            </a:extLst>
          </p:cNvPr>
          <p:cNvPicPr>
            <a:picLocks noChangeAspect="1"/>
          </p:cNvPicPr>
          <p:nvPr/>
        </p:nvPicPr>
        <p:blipFill>
          <a:blip r:embed="rId2"/>
          <a:stretch>
            <a:fillRect/>
          </a:stretch>
        </p:blipFill>
        <p:spPr>
          <a:xfrm>
            <a:off x="4362527" y="525367"/>
            <a:ext cx="3334673" cy="4128884"/>
          </a:xfrm>
          <a:prstGeom prst="rect">
            <a:avLst/>
          </a:prstGeom>
        </p:spPr>
      </p:pic>
      <p:pic>
        <p:nvPicPr>
          <p:cNvPr id="11" name="Picture 10">
            <a:extLst>
              <a:ext uri="{FF2B5EF4-FFF2-40B4-BE49-F238E27FC236}">
                <a16:creationId xmlns:a16="http://schemas.microsoft.com/office/drawing/2014/main" id="{3756C197-5392-446C-8792-28597935485C}"/>
              </a:ext>
            </a:extLst>
          </p:cNvPr>
          <p:cNvPicPr>
            <a:picLocks noChangeAspect="1"/>
          </p:cNvPicPr>
          <p:nvPr/>
        </p:nvPicPr>
        <p:blipFill>
          <a:blip r:embed="rId3"/>
          <a:stretch>
            <a:fillRect/>
          </a:stretch>
        </p:blipFill>
        <p:spPr>
          <a:xfrm>
            <a:off x="373251" y="543275"/>
            <a:ext cx="3074799" cy="4110976"/>
          </a:xfrm>
          <a:prstGeom prst="rect">
            <a:avLst/>
          </a:prstGeom>
        </p:spPr>
      </p:pic>
      <p:sp>
        <p:nvSpPr>
          <p:cNvPr id="8" name="TextBox 7">
            <a:extLst>
              <a:ext uri="{FF2B5EF4-FFF2-40B4-BE49-F238E27FC236}">
                <a16:creationId xmlns:a16="http://schemas.microsoft.com/office/drawing/2014/main" id="{320FC538-A0D4-4474-9354-47A658D36E2C}"/>
              </a:ext>
            </a:extLst>
          </p:cNvPr>
          <p:cNvSpPr txBox="1"/>
          <p:nvPr/>
        </p:nvSpPr>
        <p:spPr>
          <a:xfrm>
            <a:off x="6108276" y="1185911"/>
            <a:ext cx="1063616" cy="369332"/>
          </a:xfrm>
          <a:prstGeom prst="rect">
            <a:avLst/>
          </a:prstGeom>
          <a:noFill/>
        </p:spPr>
        <p:txBody>
          <a:bodyPr wrap="square" rtlCol="0">
            <a:spAutoFit/>
          </a:bodyPr>
          <a:lstStyle/>
          <a:p>
            <a:r>
              <a:rPr lang="en-US" sz="900" dirty="0">
                <a:solidFill>
                  <a:srgbClr val="FF0000"/>
                </a:solidFill>
              </a:rPr>
              <a:t>12.2% at 40 hrs. and it goes down</a:t>
            </a:r>
          </a:p>
        </p:txBody>
      </p:sp>
      <p:sp>
        <p:nvSpPr>
          <p:cNvPr id="9" name="Oval 8">
            <a:extLst>
              <a:ext uri="{FF2B5EF4-FFF2-40B4-BE49-F238E27FC236}">
                <a16:creationId xmlns:a16="http://schemas.microsoft.com/office/drawing/2014/main" id="{28135AEB-7562-444A-BC6E-868C52FFC873}"/>
              </a:ext>
            </a:extLst>
          </p:cNvPr>
          <p:cNvSpPr/>
          <p:nvPr/>
        </p:nvSpPr>
        <p:spPr>
          <a:xfrm>
            <a:off x="886052" y="2491507"/>
            <a:ext cx="304801" cy="461665"/>
          </a:xfrm>
          <a:prstGeom prst="ellipse">
            <a:avLst/>
          </a:prstGeom>
          <a:solidFill>
            <a:schemeClr val="tx2">
              <a:lumMod val="40000"/>
              <a:lumOff val="60000"/>
              <a:alpha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F8810-4277-4FA0-A7AC-AE7C27596BD9}"/>
              </a:ext>
            </a:extLst>
          </p:cNvPr>
          <p:cNvSpPr txBox="1"/>
          <p:nvPr/>
        </p:nvSpPr>
        <p:spPr>
          <a:xfrm>
            <a:off x="804951" y="2979008"/>
            <a:ext cx="1105699" cy="461665"/>
          </a:xfrm>
          <a:prstGeom prst="rect">
            <a:avLst/>
          </a:prstGeom>
          <a:solidFill>
            <a:schemeClr val="bg1"/>
          </a:solidFill>
        </p:spPr>
        <p:txBody>
          <a:bodyPr wrap="square" rtlCol="0">
            <a:spAutoFit/>
          </a:bodyPr>
          <a:lstStyle/>
          <a:p>
            <a:r>
              <a:rPr lang="en-US" sz="1200" dirty="0">
                <a:solidFill>
                  <a:schemeClr val="tx1">
                    <a:lumMod val="60000"/>
                    <a:lumOff val="40000"/>
                  </a:schemeClr>
                </a:solidFill>
              </a:rPr>
              <a:t>Inflection around 9 hrs. </a:t>
            </a:r>
          </a:p>
        </p:txBody>
      </p:sp>
      <p:sp>
        <p:nvSpPr>
          <p:cNvPr id="12" name="TextBox 11">
            <a:extLst>
              <a:ext uri="{FF2B5EF4-FFF2-40B4-BE49-F238E27FC236}">
                <a16:creationId xmlns:a16="http://schemas.microsoft.com/office/drawing/2014/main" id="{E1678BF1-CBDE-4098-A530-6C16CAA6ED53}"/>
              </a:ext>
            </a:extLst>
          </p:cNvPr>
          <p:cNvSpPr txBox="1"/>
          <p:nvPr/>
        </p:nvSpPr>
        <p:spPr>
          <a:xfrm>
            <a:off x="2464665" y="1460610"/>
            <a:ext cx="743734" cy="369332"/>
          </a:xfrm>
          <a:prstGeom prst="rect">
            <a:avLst/>
          </a:prstGeom>
          <a:solidFill>
            <a:schemeClr val="bg1"/>
          </a:solidFill>
        </p:spPr>
        <p:txBody>
          <a:bodyPr wrap="square" rtlCol="0">
            <a:spAutoFit/>
          </a:bodyPr>
          <a:lstStyle/>
          <a:p>
            <a:r>
              <a:rPr lang="en-US" sz="900" dirty="0">
                <a:solidFill>
                  <a:srgbClr val="2A71FF"/>
                </a:solidFill>
              </a:rPr>
              <a:t>11.51 % at </a:t>
            </a:r>
          </a:p>
          <a:p>
            <a:r>
              <a:rPr lang="en-US" sz="900" dirty="0">
                <a:solidFill>
                  <a:srgbClr val="2A71FF"/>
                </a:solidFill>
              </a:rPr>
              <a:t>50 hours</a:t>
            </a:r>
          </a:p>
        </p:txBody>
      </p:sp>
      <p:sp>
        <p:nvSpPr>
          <p:cNvPr id="13" name="TextBox 12">
            <a:extLst>
              <a:ext uri="{FF2B5EF4-FFF2-40B4-BE49-F238E27FC236}">
                <a16:creationId xmlns:a16="http://schemas.microsoft.com/office/drawing/2014/main" id="{20FAE06E-5B03-4200-8CBB-FA521EE16C3A}"/>
              </a:ext>
            </a:extLst>
          </p:cNvPr>
          <p:cNvSpPr txBox="1"/>
          <p:nvPr/>
        </p:nvSpPr>
        <p:spPr>
          <a:xfrm>
            <a:off x="7222826" y="928557"/>
            <a:ext cx="743734" cy="369332"/>
          </a:xfrm>
          <a:prstGeom prst="rect">
            <a:avLst/>
          </a:prstGeom>
          <a:solidFill>
            <a:schemeClr val="bg1"/>
          </a:solidFill>
        </p:spPr>
        <p:txBody>
          <a:bodyPr wrap="square" rtlCol="0">
            <a:spAutoFit/>
          </a:bodyPr>
          <a:lstStyle/>
          <a:p>
            <a:r>
              <a:rPr lang="en-US" sz="900" dirty="0">
                <a:solidFill>
                  <a:srgbClr val="FF0000"/>
                </a:solidFill>
              </a:rPr>
              <a:t>11.9 % at </a:t>
            </a:r>
          </a:p>
          <a:p>
            <a:r>
              <a:rPr lang="en-US" sz="900" dirty="0">
                <a:solidFill>
                  <a:srgbClr val="FF0000"/>
                </a:solidFill>
              </a:rPr>
              <a:t>50 hours</a:t>
            </a:r>
          </a:p>
        </p:txBody>
      </p:sp>
      <p:sp>
        <p:nvSpPr>
          <p:cNvPr id="18" name="TextBox 17">
            <a:extLst>
              <a:ext uri="{FF2B5EF4-FFF2-40B4-BE49-F238E27FC236}">
                <a16:creationId xmlns:a16="http://schemas.microsoft.com/office/drawing/2014/main" id="{3B2B1762-F68A-4625-A2EA-79BA5E41D9A2}"/>
              </a:ext>
            </a:extLst>
          </p:cNvPr>
          <p:cNvSpPr txBox="1"/>
          <p:nvPr/>
        </p:nvSpPr>
        <p:spPr>
          <a:xfrm>
            <a:off x="1840149" y="2855897"/>
            <a:ext cx="2442142"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rgbClr val="2A71FF"/>
                </a:solidFill>
              </a:rPr>
              <a:t>AAVE4050 = 11.49%</a:t>
            </a:r>
          </a:p>
          <a:p>
            <a:r>
              <a:rPr lang="en-US" sz="1400" dirty="0"/>
              <a:t>Inflection points in middle of tests are atypical, what impact is this having on the final aeration?</a:t>
            </a:r>
          </a:p>
        </p:txBody>
      </p:sp>
      <p:sp>
        <p:nvSpPr>
          <p:cNvPr id="19" name="TextBox 18">
            <a:extLst>
              <a:ext uri="{FF2B5EF4-FFF2-40B4-BE49-F238E27FC236}">
                <a16:creationId xmlns:a16="http://schemas.microsoft.com/office/drawing/2014/main" id="{FB093F3F-5F10-433E-83D7-E722B1A8AECA}"/>
              </a:ext>
            </a:extLst>
          </p:cNvPr>
          <p:cNvSpPr txBox="1"/>
          <p:nvPr/>
        </p:nvSpPr>
        <p:spPr>
          <a:xfrm>
            <a:off x="5458688" y="2571750"/>
            <a:ext cx="273650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rgbClr val="FF0000"/>
                </a:solidFill>
              </a:rPr>
              <a:t>AAVE4050 = 11.97%</a:t>
            </a:r>
          </a:p>
          <a:p>
            <a:r>
              <a:rPr lang="en-US" sz="1400" dirty="0">
                <a:solidFill>
                  <a:srgbClr val="FF0000"/>
                </a:solidFill>
              </a:rPr>
              <a:t>If aeration level remained flat after 40 hours the final value would have been 12.2%.  At 40 hours there was still a rise in aeration</a:t>
            </a:r>
            <a:endParaRPr lang="en-US" sz="1400" dirty="0">
              <a:solidFill>
                <a:srgbClr val="C00000"/>
              </a:solidFill>
            </a:endParaRPr>
          </a:p>
        </p:txBody>
      </p:sp>
      <p:sp>
        <p:nvSpPr>
          <p:cNvPr id="3" name="Title 2">
            <a:extLst>
              <a:ext uri="{FF2B5EF4-FFF2-40B4-BE49-F238E27FC236}">
                <a16:creationId xmlns:a16="http://schemas.microsoft.com/office/drawing/2014/main" id="{0C90969D-C2F8-48CB-B5E3-8AAC2AE464C1}"/>
              </a:ext>
            </a:extLst>
          </p:cNvPr>
          <p:cNvSpPr>
            <a:spLocks noGrp="1"/>
          </p:cNvSpPr>
          <p:nvPr>
            <p:ph type="title"/>
          </p:nvPr>
        </p:nvSpPr>
        <p:spPr/>
        <p:txBody>
          <a:bodyPr/>
          <a:lstStyle/>
          <a:p>
            <a:r>
              <a:rPr lang="en-US" dirty="0"/>
              <a:t>Effect of Dip in Aeration Value – Lab B</a:t>
            </a:r>
          </a:p>
        </p:txBody>
      </p:sp>
    </p:spTree>
    <p:extLst>
      <p:ext uri="{BB962C8B-B14F-4D97-AF65-F5344CB8AC3E}">
        <p14:creationId xmlns:p14="http://schemas.microsoft.com/office/powerpoint/2010/main" val="293965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38A587-397C-4C52-BC24-CC88D1F3F0D1}"/>
              </a:ext>
            </a:extLst>
          </p:cNvPr>
          <p:cNvPicPr>
            <a:picLocks noChangeAspect="1"/>
          </p:cNvPicPr>
          <p:nvPr/>
        </p:nvPicPr>
        <p:blipFill>
          <a:blip r:embed="rId2"/>
          <a:stretch>
            <a:fillRect/>
          </a:stretch>
        </p:blipFill>
        <p:spPr>
          <a:xfrm>
            <a:off x="353462" y="510191"/>
            <a:ext cx="3083879" cy="4123117"/>
          </a:xfrm>
          <a:prstGeom prst="rect">
            <a:avLst/>
          </a:prstGeom>
        </p:spPr>
      </p:pic>
      <p:pic>
        <p:nvPicPr>
          <p:cNvPr id="3" name="Picture 2">
            <a:extLst>
              <a:ext uri="{FF2B5EF4-FFF2-40B4-BE49-F238E27FC236}">
                <a16:creationId xmlns:a16="http://schemas.microsoft.com/office/drawing/2014/main" id="{03836658-7AF9-4962-B886-536289563EF7}"/>
              </a:ext>
            </a:extLst>
          </p:cNvPr>
          <p:cNvPicPr>
            <a:picLocks noChangeAspect="1"/>
          </p:cNvPicPr>
          <p:nvPr/>
        </p:nvPicPr>
        <p:blipFill>
          <a:blip r:embed="rId3"/>
          <a:stretch>
            <a:fillRect/>
          </a:stretch>
        </p:blipFill>
        <p:spPr>
          <a:xfrm>
            <a:off x="4217439" y="510191"/>
            <a:ext cx="3083879" cy="4123117"/>
          </a:xfrm>
          <a:prstGeom prst="rect">
            <a:avLst/>
          </a:prstGeom>
        </p:spPr>
      </p:pic>
      <p:sp>
        <p:nvSpPr>
          <p:cNvPr id="4" name="TextBox 3">
            <a:extLst>
              <a:ext uri="{FF2B5EF4-FFF2-40B4-BE49-F238E27FC236}">
                <a16:creationId xmlns:a16="http://schemas.microsoft.com/office/drawing/2014/main" id="{64BEC184-2B0F-40F7-A867-98FA53F1B73D}"/>
              </a:ext>
            </a:extLst>
          </p:cNvPr>
          <p:cNvSpPr txBox="1"/>
          <p:nvPr/>
        </p:nvSpPr>
        <p:spPr>
          <a:xfrm>
            <a:off x="5176030" y="1963227"/>
            <a:ext cx="650810" cy="346249"/>
          </a:xfrm>
          <a:prstGeom prst="rect">
            <a:avLst/>
          </a:prstGeom>
          <a:solidFill>
            <a:schemeClr val="bg1"/>
          </a:solidFill>
        </p:spPr>
        <p:txBody>
          <a:bodyPr wrap="square" rtlCol="0">
            <a:spAutoFit/>
          </a:bodyPr>
          <a:lstStyle/>
          <a:p>
            <a:r>
              <a:rPr lang="en-US" sz="825" dirty="0">
                <a:solidFill>
                  <a:srgbClr val="FF0000"/>
                </a:solidFill>
              </a:rPr>
              <a:t>9.95% at 21 hours</a:t>
            </a:r>
          </a:p>
        </p:txBody>
      </p:sp>
      <p:sp>
        <p:nvSpPr>
          <p:cNvPr id="5" name="TextBox 4">
            <a:extLst>
              <a:ext uri="{FF2B5EF4-FFF2-40B4-BE49-F238E27FC236}">
                <a16:creationId xmlns:a16="http://schemas.microsoft.com/office/drawing/2014/main" id="{8EF17BF5-19B3-4C68-B1DA-9CB1E9D6796F}"/>
              </a:ext>
            </a:extLst>
          </p:cNvPr>
          <p:cNvSpPr txBox="1"/>
          <p:nvPr/>
        </p:nvSpPr>
        <p:spPr>
          <a:xfrm>
            <a:off x="6869685" y="928942"/>
            <a:ext cx="650810" cy="346249"/>
          </a:xfrm>
          <a:prstGeom prst="rect">
            <a:avLst/>
          </a:prstGeom>
          <a:solidFill>
            <a:schemeClr val="bg1"/>
          </a:solidFill>
        </p:spPr>
        <p:txBody>
          <a:bodyPr wrap="square" rtlCol="0">
            <a:spAutoFit/>
          </a:bodyPr>
          <a:lstStyle/>
          <a:p>
            <a:r>
              <a:rPr lang="en-US" sz="825" dirty="0">
                <a:solidFill>
                  <a:srgbClr val="FF0000"/>
                </a:solidFill>
              </a:rPr>
              <a:t>12.7% at </a:t>
            </a:r>
          </a:p>
          <a:p>
            <a:r>
              <a:rPr lang="en-US" sz="825" dirty="0">
                <a:solidFill>
                  <a:srgbClr val="FF0000"/>
                </a:solidFill>
              </a:rPr>
              <a:t>50 hours</a:t>
            </a:r>
          </a:p>
        </p:txBody>
      </p:sp>
      <p:sp>
        <p:nvSpPr>
          <p:cNvPr id="6" name="TextBox 5">
            <a:extLst>
              <a:ext uri="{FF2B5EF4-FFF2-40B4-BE49-F238E27FC236}">
                <a16:creationId xmlns:a16="http://schemas.microsoft.com/office/drawing/2014/main" id="{665DDAB9-8DD4-44B0-B17C-13C513FF373D}"/>
              </a:ext>
            </a:extLst>
          </p:cNvPr>
          <p:cNvSpPr txBox="1"/>
          <p:nvPr/>
        </p:nvSpPr>
        <p:spPr>
          <a:xfrm>
            <a:off x="2019524" y="2058097"/>
            <a:ext cx="706794" cy="369332"/>
          </a:xfrm>
          <a:prstGeom prst="rect">
            <a:avLst/>
          </a:prstGeom>
          <a:solidFill>
            <a:schemeClr val="bg1"/>
          </a:solidFill>
        </p:spPr>
        <p:txBody>
          <a:bodyPr wrap="square" rtlCol="0">
            <a:spAutoFit/>
          </a:bodyPr>
          <a:lstStyle/>
          <a:p>
            <a:r>
              <a:rPr lang="en-US" sz="900" dirty="0">
                <a:solidFill>
                  <a:schemeClr val="tx1">
                    <a:lumMod val="60000"/>
                    <a:lumOff val="40000"/>
                  </a:schemeClr>
                </a:solidFill>
              </a:rPr>
              <a:t>9.40% at 38 hours</a:t>
            </a:r>
          </a:p>
        </p:txBody>
      </p:sp>
      <p:sp>
        <p:nvSpPr>
          <p:cNvPr id="7" name="TextBox 6">
            <a:extLst>
              <a:ext uri="{FF2B5EF4-FFF2-40B4-BE49-F238E27FC236}">
                <a16:creationId xmlns:a16="http://schemas.microsoft.com/office/drawing/2014/main" id="{A8DC5601-1FDC-4AF4-9332-1D0302D1E8CC}"/>
              </a:ext>
            </a:extLst>
          </p:cNvPr>
          <p:cNvSpPr txBox="1"/>
          <p:nvPr/>
        </p:nvSpPr>
        <p:spPr>
          <a:xfrm>
            <a:off x="3023465" y="1275191"/>
            <a:ext cx="650810" cy="346249"/>
          </a:xfrm>
          <a:prstGeom prst="rect">
            <a:avLst/>
          </a:prstGeom>
          <a:solidFill>
            <a:schemeClr val="bg1"/>
          </a:solidFill>
        </p:spPr>
        <p:txBody>
          <a:bodyPr wrap="square" rtlCol="0">
            <a:spAutoFit/>
          </a:bodyPr>
          <a:lstStyle/>
          <a:p>
            <a:r>
              <a:rPr lang="en-US" sz="825" dirty="0">
                <a:solidFill>
                  <a:schemeClr val="tx1">
                    <a:lumMod val="60000"/>
                    <a:lumOff val="40000"/>
                  </a:schemeClr>
                </a:solidFill>
              </a:rPr>
              <a:t>11% at </a:t>
            </a:r>
          </a:p>
          <a:p>
            <a:r>
              <a:rPr lang="en-US" sz="825" dirty="0">
                <a:solidFill>
                  <a:schemeClr val="tx1">
                    <a:lumMod val="60000"/>
                    <a:lumOff val="40000"/>
                  </a:schemeClr>
                </a:solidFill>
              </a:rPr>
              <a:t>50 hours</a:t>
            </a:r>
          </a:p>
        </p:txBody>
      </p:sp>
      <p:sp>
        <p:nvSpPr>
          <p:cNvPr id="14" name="TextBox 13">
            <a:extLst>
              <a:ext uri="{FF2B5EF4-FFF2-40B4-BE49-F238E27FC236}">
                <a16:creationId xmlns:a16="http://schemas.microsoft.com/office/drawing/2014/main" id="{BEA50A69-7E06-4692-87BB-FDFFC4EB512E}"/>
              </a:ext>
            </a:extLst>
          </p:cNvPr>
          <p:cNvSpPr txBox="1"/>
          <p:nvPr/>
        </p:nvSpPr>
        <p:spPr>
          <a:xfrm>
            <a:off x="1391675" y="3007148"/>
            <a:ext cx="273650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rgbClr val="2A71FF"/>
                </a:solidFill>
              </a:rPr>
              <a:t>AAVE4050 = 10.31%</a:t>
            </a:r>
          </a:p>
          <a:p>
            <a:r>
              <a:rPr lang="en-US" sz="1400" dirty="0"/>
              <a:t>Sharp sloped rise during the last 12 hours of the test</a:t>
            </a:r>
          </a:p>
        </p:txBody>
      </p:sp>
      <p:sp>
        <p:nvSpPr>
          <p:cNvPr id="17" name="TextBox 16">
            <a:extLst>
              <a:ext uri="{FF2B5EF4-FFF2-40B4-BE49-F238E27FC236}">
                <a16:creationId xmlns:a16="http://schemas.microsoft.com/office/drawing/2014/main" id="{401B5DD8-B859-4116-B2B9-027FBE61EE5A}"/>
              </a:ext>
            </a:extLst>
          </p:cNvPr>
          <p:cNvSpPr txBox="1"/>
          <p:nvPr/>
        </p:nvSpPr>
        <p:spPr>
          <a:xfrm>
            <a:off x="5826840" y="3007148"/>
            <a:ext cx="273650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solidFill>
                  <a:srgbClr val="FF0000"/>
                </a:solidFill>
              </a:rPr>
              <a:t>AAVE4050 = 12.64%</a:t>
            </a:r>
          </a:p>
          <a:p>
            <a:r>
              <a:rPr lang="en-US" sz="1400" dirty="0">
                <a:solidFill>
                  <a:srgbClr val="C00000"/>
                </a:solidFill>
              </a:rPr>
              <a:t>Aeration level is still rising slowly through end of test</a:t>
            </a:r>
          </a:p>
        </p:txBody>
      </p:sp>
      <p:sp>
        <p:nvSpPr>
          <p:cNvPr id="2" name="Title 1">
            <a:extLst>
              <a:ext uri="{FF2B5EF4-FFF2-40B4-BE49-F238E27FC236}">
                <a16:creationId xmlns:a16="http://schemas.microsoft.com/office/drawing/2014/main" id="{75E56148-C5EE-4AFB-A72E-0BFA7F80F917}"/>
              </a:ext>
            </a:extLst>
          </p:cNvPr>
          <p:cNvSpPr>
            <a:spLocks noGrp="1"/>
          </p:cNvSpPr>
          <p:nvPr>
            <p:ph type="title"/>
          </p:nvPr>
        </p:nvSpPr>
        <p:spPr/>
        <p:txBody>
          <a:bodyPr/>
          <a:lstStyle/>
          <a:p>
            <a:r>
              <a:rPr lang="en-US" dirty="0"/>
              <a:t>Effect of Dip in Aeration Value – Lab G</a:t>
            </a:r>
          </a:p>
        </p:txBody>
      </p:sp>
    </p:spTree>
    <p:extLst>
      <p:ext uri="{BB962C8B-B14F-4D97-AF65-F5344CB8AC3E}">
        <p14:creationId xmlns:p14="http://schemas.microsoft.com/office/powerpoint/2010/main" val="58960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CEC545-8222-4F80-BBEE-DFAA06B98277}"/>
              </a:ext>
            </a:extLst>
          </p:cNvPr>
          <p:cNvSpPr txBox="1"/>
          <p:nvPr/>
        </p:nvSpPr>
        <p:spPr>
          <a:xfrm>
            <a:off x="4751178" y="447965"/>
            <a:ext cx="813043" cy="369332"/>
          </a:xfrm>
          <a:prstGeom prst="rect">
            <a:avLst/>
          </a:prstGeom>
          <a:noFill/>
        </p:spPr>
        <p:txBody>
          <a:bodyPr wrap="none" rtlCol="0">
            <a:spAutoFit/>
          </a:bodyPr>
          <a:lstStyle/>
          <a:p>
            <a:r>
              <a:rPr lang="en-US" dirty="0"/>
              <a:t>Lab G</a:t>
            </a:r>
          </a:p>
        </p:txBody>
      </p:sp>
      <p:sp>
        <p:nvSpPr>
          <p:cNvPr id="8" name="TextBox 7">
            <a:extLst>
              <a:ext uri="{FF2B5EF4-FFF2-40B4-BE49-F238E27FC236}">
                <a16:creationId xmlns:a16="http://schemas.microsoft.com/office/drawing/2014/main" id="{0AD8AE00-A5B1-4524-8947-C23A4153E210}"/>
              </a:ext>
            </a:extLst>
          </p:cNvPr>
          <p:cNvSpPr txBox="1"/>
          <p:nvPr/>
        </p:nvSpPr>
        <p:spPr>
          <a:xfrm>
            <a:off x="1380836" y="447965"/>
            <a:ext cx="774636" cy="369332"/>
          </a:xfrm>
          <a:prstGeom prst="rect">
            <a:avLst/>
          </a:prstGeom>
          <a:noFill/>
        </p:spPr>
        <p:txBody>
          <a:bodyPr wrap="none" rtlCol="0">
            <a:spAutoFit/>
          </a:bodyPr>
          <a:lstStyle/>
          <a:p>
            <a:r>
              <a:rPr lang="en-US" dirty="0"/>
              <a:t>Lab A</a:t>
            </a:r>
          </a:p>
        </p:txBody>
      </p:sp>
      <p:pic>
        <p:nvPicPr>
          <p:cNvPr id="9" name="Picture 8">
            <a:extLst>
              <a:ext uri="{FF2B5EF4-FFF2-40B4-BE49-F238E27FC236}">
                <a16:creationId xmlns:a16="http://schemas.microsoft.com/office/drawing/2014/main" id="{782AE7F8-1A86-46B3-B871-4D015ABAA58E}"/>
              </a:ext>
            </a:extLst>
          </p:cNvPr>
          <p:cNvPicPr>
            <a:picLocks noChangeAspect="1"/>
          </p:cNvPicPr>
          <p:nvPr/>
        </p:nvPicPr>
        <p:blipFill>
          <a:blip r:embed="rId2"/>
          <a:stretch>
            <a:fillRect/>
          </a:stretch>
        </p:blipFill>
        <p:spPr>
          <a:xfrm>
            <a:off x="3669119" y="767056"/>
            <a:ext cx="3213643" cy="3979030"/>
          </a:xfrm>
          <a:prstGeom prst="rect">
            <a:avLst/>
          </a:prstGeom>
        </p:spPr>
      </p:pic>
      <p:pic>
        <p:nvPicPr>
          <p:cNvPr id="10" name="Picture 9">
            <a:extLst>
              <a:ext uri="{FF2B5EF4-FFF2-40B4-BE49-F238E27FC236}">
                <a16:creationId xmlns:a16="http://schemas.microsoft.com/office/drawing/2014/main" id="{D9496031-8343-4B3C-8023-3514F9752FA1}"/>
              </a:ext>
            </a:extLst>
          </p:cNvPr>
          <p:cNvPicPr>
            <a:picLocks noChangeAspect="1"/>
          </p:cNvPicPr>
          <p:nvPr/>
        </p:nvPicPr>
        <p:blipFill>
          <a:blip r:embed="rId3"/>
          <a:stretch>
            <a:fillRect/>
          </a:stretch>
        </p:blipFill>
        <p:spPr>
          <a:xfrm>
            <a:off x="297907" y="767057"/>
            <a:ext cx="3213644" cy="3979030"/>
          </a:xfrm>
          <a:prstGeom prst="rect">
            <a:avLst/>
          </a:prstGeom>
        </p:spPr>
      </p:pic>
      <p:sp>
        <p:nvSpPr>
          <p:cNvPr id="12" name="Title 1">
            <a:extLst>
              <a:ext uri="{FF2B5EF4-FFF2-40B4-BE49-F238E27FC236}">
                <a16:creationId xmlns:a16="http://schemas.microsoft.com/office/drawing/2014/main" id="{D4356E34-ECDE-4BFF-AE8E-4345E0060F4D}"/>
              </a:ext>
            </a:extLst>
          </p:cNvPr>
          <p:cNvSpPr txBox="1">
            <a:spLocks/>
          </p:cNvSpPr>
          <p:nvPr/>
        </p:nvSpPr>
        <p:spPr>
          <a:xfrm>
            <a:off x="353616" y="32656"/>
            <a:ext cx="7020000" cy="734400"/>
          </a:xfrm>
          <a:prstGeom prst="rect">
            <a:avLst/>
          </a:prstGeom>
        </p:spPr>
        <p:txBody>
          <a:bodyPr/>
          <a:lstStyle>
            <a:lvl1pPr algn="l" defTabSz="685800" rtl="0" eaLnBrk="1" fontAlgn="base" hangingPunct="1">
              <a:lnSpc>
                <a:spcPct val="90000"/>
              </a:lnSpc>
              <a:spcBef>
                <a:spcPct val="0"/>
              </a:spcBef>
              <a:spcAft>
                <a:spcPct val="0"/>
              </a:spcAft>
              <a:defRPr sz="24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2400">
                <a:solidFill>
                  <a:schemeClr val="tx1"/>
                </a:solidFill>
                <a:latin typeface="Arial" panose="020B0604020202020204" pitchFamily="34" charset="0"/>
              </a:defRPr>
            </a:lvl9pPr>
          </a:lstStyle>
          <a:p>
            <a:r>
              <a:rPr lang="en-US"/>
              <a:t>Recent Test Results of 832-1 and 833-1</a:t>
            </a:r>
            <a:endParaRPr lang="en-US" dirty="0"/>
          </a:p>
        </p:txBody>
      </p:sp>
      <p:sp>
        <p:nvSpPr>
          <p:cNvPr id="2" name="TextBox 1">
            <a:extLst>
              <a:ext uri="{FF2B5EF4-FFF2-40B4-BE49-F238E27FC236}">
                <a16:creationId xmlns:a16="http://schemas.microsoft.com/office/drawing/2014/main" id="{8628A540-91A8-433C-B303-B81B8A6D0266}"/>
              </a:ext>
            </a:extLst>
          </p:cNvPr>
          <p:cNvSpPr txBox="1"/>
          <p:nvPr/>
        </p:nvSpPr>
        <p:spPr>
          <a:xfrm>
            <a:off x="7040330" y="879989"/>
            <a:ext cx="1909323"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Aeration plot shapes appear to be similar within a lab for both reference oils</a:t>
            </a:r>
          </a:p>
          <a:p>
            <a:pPr marL="285750" indent="-285750">
              <a:buFont typeface="Arial" panose="020B0604020202020204" pitchFamily="34" charset="0"/>
              <a:buChar char="•"/>
            </a:pPr>
            <a:r>
              <a:rPr lang="en-US" sz="1400" dirty="0"/>
              <a:t>Large deviations in aeration were not noticed in these tests.</a:t>
            </a:r>
          </a:p>
          <a:p>
            <a:pPr marL="285750" indent="-285750">
              <a:buFont typeface="Arial" panose="020B0604020202020204" pitchFamily="34" charset="0"/>
              <a:buChar char="•"/>
            </a:pPr>
            <a:endParaRPr lang="en-US" sz="1400" dirty="0"/>
          </a:p>
        </p:txBody>
      </p:sp>
      <p:sp>
        <p:nvSpPr>
          <p:cNvPr id="3" name="TextBox 2">
            <a:extLst>
              <a:ext uri="{FF2B5EF4-FFF2-40B4-BE49-F238E27FC236}">
                <a16:creationId xmlns:a16="http://schemas.microsoft.com/office/drawing/2014/main" id="{9836795F-E43C-4636-A1C9-B2630F88BCAC}"/>
              </a:ext>
            </a:extLst>
          </p:cNvPr>
          <p:cNvSpPr txBox="1"/>
          <p:nvPr/>
        </p:nvSpPr>
        <p:spPr>
          <a:xfrm>
            <a:off x="5564221" y="1735264"/>
            <a:ext cx="774571" cy="369332"/>
          </a:xfrm>
          <a:prstGeom prst="rect">
            <a:avLst/>
          </a:prstGeom>
          <a:noFill/>
        </p:spPr>
        <p:txBody>
          <a:bodyPr wrap="none" rtlCol="0">
            <a:spAutoFit/>
          </a:bodyPr>
          <a:lstStyle/>
          <a:p>
            <a:r>
              <a:rPr lang="en-US" dirty="0"/>
              <a:t>832-1</a:t>
            </a:r>
          </a:p>
        </p:txBody>
      </p:sp>
      <p:sp>
        <p:nvSpPr>
          <p:cNvPr id="11" name="TextBox 10">
            <a:extLst>
              <a:ext uri="{FF2B5EF4-FFF2-40B4-BE49-F238E27FC236}">
                <a16:creationId xmlns:a16="http://schemas.microsoft.com/office/drawing/2014/main" id="{D26FE11D-7274-4808-A213-235E924F1ABA}"/>
              </a:ext>
            </a:extLst>
          </p:cNvPr>
          <p:cNvSpPr txBox="1"/>
          <p:nvPr/>
        </p:nvSpPr>
        <p:spPr>
          <a:xfrm>
            <a:off x="4888654" y="1095433"/>
            <a:ext cx="774571" cy="369332"/>
          </a:xfrm>
          <a:prstGeom prst="rect">
            <a:avLst/>
          </a:prstGeom>
          <a:noFill/>
        </p:spPr>
        <p:txBody>
          <a:bodyPr wrap="none" rtlCol="0">
            <a:spAutoFit/>
          </a:bodyPr>
          <a:lstStyle/>
          <a:p>
            <a:r>
              <a:rPr lang="en-US" dirty="0">
                <a:solidFill>
                  <a:srgbClr val="FF0000"/>
                </a:solidFill>
              </a:rPr>
              <a:t>833-1</a:t>
            </a:r>
          </a:p>
        </p:txBody>
      </p:sp>
      <p:sp>
        <p:nvSpPr>
          <p:cNvPr id="13" name="TextBox 12">
            <a:extLst>
              <a:ext uri="{FF2B5EF4-FFF2-40B4-BE49-F238E27FC236}">
                <a16:creationId xmlns:a16="http://schemas.microsoft.com/office/drawing/2014/main" id="{B35DAEB7-2604-4D73-BDA7-4679143E63AB}"/>
              </a:ext>
            </a:extLst>
          </p:cNvPr>
          <p:cNvSpPr txBox="1"/>
          <p:nvPr/>
        </p:nvSpPr>
        <p:spPr>
          <a:xfrm>
            <a:off x="1946997" y="1660685"/>
            <a:ext cx="774571" cy="369332"/>
          </a:xfrm>
          <a:prstGeom prst="rect">
            <a:avLst/>
          </a:prstGeom>
          <a:noFill/>
        </p:spPr>
        <p:txBody>
          <a:bodyPr wrap="none" rtlCol="0">
            <a:spAutoFit/>
          </a:bodyPr>
          <a:lstStyle/>
          <a:p>
            <a:r>
              <a:rPr lang="en-US" dirty="0"/>
              <a:t>832-1</a:t>
            </a:r>
          </a:p>
        </p:txBody>
      </p:sp>
      <p:sp>
        <p:nvSpPr>
          <p:cNvPr id="14" name="TextBox 13">
            <a:extLst>
              <a:ext uri="{FF2B5EF4-FFF2-40B4-BE49-F238E27FC236}">
                <a16:creationId xmlns:a16="http://schemas.microsoft.com/office/drawing/2014/main" id="{9F298BC3-D911-476C-BD64-C0E5414C31B6}"/>
              </a:ext>
            </a:extLst>
          </p:cNvPr>
          <p:cNvSpPr txBox="1"/>
          <p:nvPr/>
        </p:nvSpPr>
        <p:spPr>
          <a:xfrm>
            <a:off x="1271430" y="1020854"/>
            <a:ext cx="774571" cy="369332"/>
          </a:xfrm>
          <a:prstGeom prst="rect">
            <a:avLst/>
          </a:prstGeom>
          <a:noFill/>
        </p:spPr>
        <p:txBody>
          <a:bodyPr wrap="none" rtlCol="0">
            <a:spAutoFit/>
          </a:bodyPr>
          <a:lstStyle/>
          <a:p>
            <a:r>
              <a:rPr lang="en-US" dirty="0">
                <a:solidFill>
                  <a:srgbClr val="FF0000"/>
                </a:solidFill>
              </a:rPr>
              <a:t>833-1</a:t>
            </a:r>
          </a:p>
        </p:txBody>
      </p:sp>
    </p:spTree>
    <p:extLst>
      <p:ext uri="{BB962C8B-B14F-4D97-AF65-F5344CB8AC3E}">
        <p14:creationId xmlns:p14="http://schemas.microsoft.com/office/powerpoint/2010/main" val="53072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415659-2E7C-4098-AEA7-BA7533E55FA4}"/>
              </a:ext>
            </a:extLst>
          </p:cNvPr>
          <p:cNvPicPr>
            <a:picLocks noChangeAspect="1"/>
          </p:cNvPicPr>
          <p:nvPr/>
        </p:nvPicPr>
        <p:blipFill>
          <a:blip r:embed="rId2"/>
          <a:stretch>
            <a:fillRect/>
          </a:stretch>
        </p:blipFill>
        <p:spPr>
          <a:xfrm>
            <a:off x="3140364" y="957785"/>
            <a:ext cx="3298536" cy="3783348"/>
          </a:xfrm>
          <a:prstGeom prst="rect">
            <a:avLst/>
          </a:prstGeom>
        </p:spPr>
      </p:pic>
      <p:sp>
        <p:nvSpPr>
          <p:cNvPr id="4" name="TextBox 3">
            <a:extLst>
              <a:ext uri="{FF2B5EF4-FFF2-40B4-BE49-F238E27FC236}">
                <a16:creationId xmlns:a16="http://schemas.microsoft.com/office/drawing/2014/main" id="{DB36003E-B073-4E70-90EB-E7CB9988FAC9}"/>
              </a:ext>
            </a:extLst>
          </p:cNvPr>
          <p:cNvSpPr txBox="1"/>
          <p:nvPr/>
        </p:nvSpPr>
        <p:spPr>
          <a:xfrm>
            <a:off x="4244889" y="1556797"/>
            <a:ext cx="984518" cy="553998"/>
          </a:xfrm>
          <a:prstGeom prst="rect">
            <a:avLst/>
          </a:prstGeom>
          <a:noFill/>
          <a:ln>
            <a:noFill/>
          </a:ln>
        </p:spPr>
        <p:txBody>
          <a:bodyPr wrap="square" rtlCol="0">
            <a:spAutoFit/>
          </a:bodyPr>
          <a:lstStyle/>
          <a:p>
            <a:r>
              <a:rPr lang="en-US" sz="750" dirty="0">
                <a:highlight>
                  <a:srgbClr val="C0C0C0"/>
                </a:highlight>
              </a:rPr>
              <a:t>Lab B (3Q 2020):</a:t>
            </a:r>
          </a:p>
          <a:p>
            <a:r>
              <a:rPr lang="en-US" sz="750" dirty="0">
                <a:solidFill>
                  <a:schemeClr val="bg1">
                    <a:lumMod val="65000"/>
                  </a:schemeClr>
                </a:solidFill>
              </a:rPr>
              <a:t>Fresh Oil Stirring rules implemented as a result </a:t>
            </a:r>
          </a:p>
        </p:txBody>
      </p:sp>
      <p:cxnSp>
        <p:nvCxnSpPr>
          <p:cNvPr id="8" name="Straight Arrow Connector 7">
            <a:extLst>
              <a:ext uri="{FF2B5EF4-FFF2-40B4-BE49-F238E27FC236}">
                <a16:creationId xmlns:a16="http://schemas.microsoft.com/office/drawing/2014/main" id="{AC271057-86D4-4151-8522-2761B9CA352C}"/>
              </a:ext>
            </a:extLst>
          </p:cNvPr>
          <p:cNvCxnSpPr>
            <a:cxnSpLocks/>
          </p:cNvCxnSpPr>
          <p:nvPr/>
        </p:nvCxnSpPr>
        <p:spPr>
          <a:xfrm>
            <a:off x="4789632" y="1957643"/>
            <a:ext cx="171450" cy="334358"/>
          </a:xfrm>
          <a:prstGeom prst="straightConnector1">
            <a:avLst/>
          </a:prstGeom>
          <a:ln>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C01FFD7-8FEE-4E23-8266-B8E755CA5EC7}"/>
              </a:ext>
            </a:extLst>
          </p:cNvPr>
          <p:cNvSpPr txBox="1"/>
          <p:nvPr/>
        </p:nvSpPr>
        <p:spPr>
          <a:xfrm>
            <a:off x="6569245" y="2416259"/>
            <a:ext cx="2641600" cy="646331"/>
          </a:xfrm>
          <a:prstGeom prst="rect">
            <a:avLst/>
          </a:prstGeom>
          <a:noFill/>
        </p:spPr>
        <p:txBody>
          <a:bodyPr wrap="square" rtlCol="0">
            <a:spAutoFit/>
          </a:bodyPr>
          <a:lstStyle/>
          <a:p>
            <a:r>
              <a:rPr lang="en-US" dirty="0"/>
              <a:t>Discrimination between reference oils: OK</a:t>
            </a:r>
          </a:p>
        </p:txBody>
      </p:sp>
      <p:sp>
        <p:nvSpPr>
          <p:cNvPr id="5" name="TextBox 4">
            <a:extLst>
              <a:ext uri="{FF2B5EF4-FFF2-40B4-BE49-F238E27FC236}">
                <a16:creationId xmlns:a16="http://schemas.microsoft.com/office/drawing/2014/main" id="{DB2D4620-F1F1-4E8E-9AC3-00DE7EEE127E}"/>
              </a:ext>
            </a:extLst>
          </p:cNvPr>
          <p:cNvSpPr txBox="1"/>
          <p:nvPr/>
        </p:nvSpPr>
        <p:spPr>
          <a:xfrm>
            <a:off x="120073" y="1372131"/>
            <a:ext cx="3020291" cy="1477328"/>
          </a:xfrm>
          <a:prstGeom prst="rect">
            <a:avLst/>
          </a:prstGeom>
          <a:noFill/>
        </p:spPr>
        <p:txBody>
          <a:bodyPr wrap="square" rtlCol="0">
            <a:spAutoFit/>
          </a:bodyPr>
          <a:lstStyle/>
          <a:p>
            <a:r>
              <a:rPr lang="en-US" dirty="0"/>
              <a:t>The two high tests results from Lab B led to the adoption of rules for stirring fresh oils (10/29/2020 SP meeting) </a:t>
            </a:r>
          </a:p>
        </p:txBody>
      </p:sp>
      <p:sp>
        <p:nvSpPr>
          <p:cNvPr id="7" name="TextBox 6">
            <a:extLst>
              <a:ext uri="{FF2B5EF4-FFF2-40B4-BE49-F238E27FC236}">
                <a16:creationId xmlns:a16="http://schemas.microsoft.com/office/drawing/2014/main" id="{7C00C8D1-A896-44E1-A6FA-47EB04EEF370}"/>
              </a:ext>
            </a:extLst>
          </p:cNvPr>
          <p:cNvSpPr txBox="1"/>
          <p:nvPr/>
        </p:nvSpPr>
        <p:spPr>
          <a:xfrm>
            <a:off x="6015499" y="3046309"/>
            <a:ext cx="704039" cy="276999"/>
          </a:xfrm>
          <a:prstGeom prst="rect">
            <a:avLst/>
          </a:prstGeom>
          <a:noFill/>
        </p:spPr>
        <p:txBody>
          <a:bodyPr wrap="none" rtlCol="0">
            <a:spAutoFit/>
          </a:bodyPr>
          <a:lstStyle/>
          <a:p>
            <a:r>
              <a:rPr lang="en-US" sz="1200" dirty="0">
                <a:solidFill>
                  <a:schemeClr val="tx1">
                    <a:lumMod val="60000"/>
                    <a:lumOff val="40000"/>
                  </a:schemeClr>
                </a:solidFill>
              </a:rPr>
              <a:t>10.23%</a:t>
            </a:r>
          </a:p>
        </p:txBody>
      </p:sp>
      <p:sp>
        <p:nvSpPr>
          <p:cNvPr id="11" name="TextBox 10">
            <a:extLst>
              <a:ext uri="{FF2B5EF4-FFF2-40B4-BE49-F238E27FC236}">
                <a16:creationId xmlns:a16="http://schemas.microsoft.com/office/drawing/2014/main" id="{5423C615-2B11-4CC2-A3AC-92FDEA32E17D}"/>
              </a:ext>
            </a:extLst>
          </p:cNvPr>
          <p:cNvSpPr txBox="1"/>
          <p:nvPr/>
        </p:nvSpPr>
        <p:spPr>
          <a:xfrm>
            <a:off x="6021206" y="2155541"/>
            <a:ext cx="692626" cy="276999"/>
          </a:xfrm>
          <a:prstGeom prst="rect">
            <a:avLst/>
          </a:prstGeom>
          <a:noFill/>
        </p:spPr>
        <p:txBody>
          <a:bodyPr wrap="none" rtlCol="0">
            <a:spAutoFit/>
          </a:bodyPr>
          <a:lstStyle/>
          <a:p>
            <a:r>
              <a:rPr lang="en-US" sz="1200" dirty="0">
                <a:solidFill>
                  <a:srgbClr val="FF0000"/>
                </a:solidFill>
              </a:rPr>
              <a:t>11.94%</a:t>
            </a:r>
          </a:p>
        </p:txBody>
      </p:sp>
      <p:sp>
        <p:nvSpPr>
          <p:cNvPr id="3" name="Title 2">
            <a:extLst>
              <a:ext uri="{FF2B5EF4-FFF2-40B4-BE49-F238E27FC236}">
                <a16:creationId xmlns:a16="http://schemas.microsoft.com/office/drawing/2014/main" id="{F54C1C3E-5D95-4CC8-8D43-FCB304A66A6C}"/>
              </a:ext>
            </a:extLst>
          </p:cNvPr>
          <p:cNvSpPr>
            <a:spLocks noGrp="1"/>
          </p:cNvSpPr>
          <p:nvPr>
            <p:ph type="title"/>
          </p:nvPr>
        </p:nvSpPr>
        <p:spPr/>
        <p:txBody>
          <a:bodyPr/>
          <a:lstStyle/>
          <a:p>
            <a:r>
              <a:rPr lang="en-US" dirty="0"/>
              <a:t>Reference Oils 832-1 and 833-1: </a:t>
            </a:r>
            <a:br>
              <a:rPr lang="en-US" dirty="0"/>
            </a:br>
            <a:r>
              <a:rPr lang="en-US" dirty="0"/>
              <a:t>Trend over time by Lab, limited data, new MM only</a:t>
            </a:r>
            <a:br>
              <a:rPr lang="en-US" dirty="0"/>
            </a:br>
            <a:endParaRPr lang="en-US" dirty="0"/>
          </a:p>
        </p:txBody>
      </p:sp>
    </p:spTree>
    <p:extLst>
      <p:ext uri="{BB962C8B-B14F-4D97-AF65-F5344CB8AC3E}">
        <p14:creationId xmlns:p14="http://schemas.microsoft.com/office/powerpoint/2010/main" val="354664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292406-A5B8-456D-BDFD-50144886D190}"/>
              </a:ext>
            </a:extLst>
          </p:cNvPr>
          <p:cNvPicPr>
            <a:picLocks noChangeAspect="1"/>
          </p:cNvPicPr>
          <p:nvPr/>
        </p:nvPicPr>
        <p:blipFill>
          <a:blip r:embed="rId2"/>
          <a:stretch>
            <a:fillRect/>
          </a:stretch>
        </p:blipFill>
        <p:spPr>
          <a:xfrm>
            <a:off x="1247961" y="1093340"/>
            <a:ext cx="7019846" cy="3739475"/>
          </a:xfrm>
          <a:prstGeom prst="rect">
            <a:avLst/>
          </a:prstGeom>
        </p:spPr>
      </p:pic>
      <p:sp>
        <p:nvSpPr>
          <p:cNvPr id="3" name="TextBox 2">
            <a:extLst>
              <a:ext uri="{FF2B5EF4-FFF2-40B4-BE49-F238E27FC236}">
                <a16:creationId xmlns:a16="http://schemas.microsoft.com/office/drawing/2014/main" id="{6FA8416B-2F12-4B53-919C-DB315AFAB03B}"/>
              </a:ext>
            </a:extLst>
          </p:cNvPr>
          <p:cNvSpPr txBox="1"/>
          <p:nvPr/>
        </p:nvSpPr>
        <p:spPr>
          <a:xfrm>
            <a:off x="1" y="18324"/>
            <a:ext cx="7675418" cy="1384995"/>
          </a:xfrm>
          <a:prstGeom prst="rect">
            <a:avLst/>
          </a:prstGeom>
          <a:noFill/>
        </p:spPr>
        <p:txBody>
          <a:bodyPr wrap="square" rtlCol="0">
            <a:spAutoFit/>
          </a:bodyPr>
          <a:lstStyle/>
          <a:p>
            <a:r>
              <a:rPr lang="en-US" sz="1400" dirty="0"/>
              <a:t>Connecting EOAT and COAT: Plot below shows Aeration % by test type, Oil and Lab</a:t>
            </a:r>
          </a:p>
          <a:p>
            <a:pPr marL="342900" indent="-342900">
              <a:buFont typeface="+mj-lt"/>
              <a:buAutoNum type="arabicPeriod"/>
            </a:pPr>
            <a:r>
              <a:rPr lang="en-US" sz="1400" dirty="0"/>
              <a:t>EOAT 1005-5 results as expected</a:t>
            </a:r>
          </a:p>
          <a:p>
            <a:pPr marL="342900" indent="-342900">
              <a:buFont typeface="+mj-lt"/>
              <a:buAutoNum type="arabicPeriod"/>
            </a:pPr>
            <a:r>
              <a:rPr lang="en-US" sz="1400" dirty="0"/>
              <a:t>COAT 1005-5 test aeration profiles show dips and at EOT aeration clearly still rising. </a:t>
            </a:r>
          </a:p>
          <a:p>
            <a:pPr marL="342900" indent="-342900">
              <a:buFont typeface="+mj-lt"/>
              <a:buAutoNum type="arabicPeriod"/>
            </a:pPr>
            <a:r>
              <a:rPr lang="en-US" sz="1400" dirty="0"/>
              <a:t>Lab G results highlighted below. 1005-5 test results differ by ~ 8 std deviations</a:t>
            </a:r>
          </a:p>
          <a:p>
            <a:pPr marL="342900" indent="-342900">
              <a:buFont typeface="+mj-lt"/>
              <a:buAutoNum type="arabicPeriod"/>
            </a:pPr>
            <a:r>
              <a:rPr lang="en-US" sz="1400" dirty="0"/>
              <a:t>Discrimination between 832-1 and 833-1: OK</a:t>
            </a:r>
          </a:p>
          <a:p>
            <a:pPr marL="342900" indent="-342900">
              <a:buFont typeface="+mj-lt"/>
              <a:buAutoNum type="arabicPeriod"/>
            </a:pPr>
            <a:endParaRPr lang="en-US" sz="1400" dirty="0"/>
          </a:p>
        </p:txBody>
      </p:sp>
      <p:cxnSp>
        <p:nvCxnSpPr>
          <p:cNvPr id="8" name="Straight Arrow Connector 7">
            <a:extLst>
              <a:ext uri="{FF2B5EF4-FFF2-40B4-BE49-F238E27FC236}">
                <a16:creationId xmlns:a16="http://schemas.microsoft.com/office/drawing/2014/main" id="{0B4999A6-1FF8-428A-A362-6947E577ACC5}"/>
              </a:ext>
            </a:extLst>
          </p:cNvPr>
          <p:cNvCxnSpPr>
            <a:cxnSpLocks/>
          </p:cNvCxnSpPr>
          <p:nvPr/>
        </p:nvCxnSpPr>
        <p:spPr>
          <a:xfrm>
            <a:off x="7016280" y="2404904"/>
            <a:ext cx="743422"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DE67E1-9C8D-4F7F-9753-6E67A90336B7}"/>
              </a:ext>
            </a:extLst>
          </p:cNvPr>
          <p:cNvSpPr txBox="1"/>
          <p:nvPr/>
        </p:nvSpPr>
        <p:spPr>
          <a:xfrm>
            <a:off x="7759702" y="2236598"/>
            <a:ext cx="1302327" cy="553998"/>
          </a:xfrm>
          <a:prstGeom prst="rect">
            <a:avLst/>
          </a:prstGeom>
          <a:noFill/>
        </p:spPr>
        <p:txBody>
          <a:bodyPr wrap="square" rtlCol="0">
            <a:spAutoFit/>
          </a:bodyPr>
          <a:lstStyle/>
          <a:p>
            <a:r>
              <a:rPr lang="en-US" sz="1000" dirty="0"/>
              <a:t>Two high tests led to change in stirring rules</a:t>
            </a:r>
          </a:p>
        </p:txBody>
      </p:sp>
      <p:sp>
        <p:nvSpPr>
          <p:cNvPr id="11" name="TextBox 10">
            <a:extLst>
              <a:ext uri="{FF2B5EF4-FFF2-40B4-BE49-F238E27FC236}">
                <a16:creationId xmlns:a16="http://schemas.microsoft.com/office/drawing/2014/main" id="{F65C44FE-9385-44BB-89B4-A1CAB9A70A46}"/>
              </a:ext>
            </a:extLst>
          </p:cNvPr>
          <p:cNvSpPr txBox="1"/>
          <p:nvPr/>
        </p:nvSpPr>
        <p:spPr>
          <a:xfrm>
            <a:off x="5385957" y="2025906"/>
            <a:ext cx="545342" cy="246221"/>
          </a:xfrm>
          <a:prstGeom prst="rect">
            <a:avLst/>
          </a:prstGeom>
          <a:noFill/>
        </p:spPr>
        <p:txBody>
          <a:bodyPr wrap="none" rtlCol="0">
            <a:spAutoFit/>
          </a:bodyPr>
          <a:lstStyle/>
          <a:p>
            <a:r>
              <a:rPr lang="en-US" sz="1000" dirty="0">
                <a:solidFill>
                  <a:schemeClr val="accent6">
                    <a:lumMod val="50000"/>
                  </a:schemeClr>
                </a:solidFill>
              </a:rPr>
              <a:t>12.1%</a:t>
            </a:r>
          </a:p>
        </p:txBody>
      </p:sp>
      <p:sp>
        <p:nvSpPr>
          <p:cNvPr id="12" name="TextBox 11">
            <a:extLst>
              <a:ext uri="{FF2B5EF4-FFF2-40B4-BE49-F238E27FC236}">
                <a16:creationId xmlns:a16="http://schemas.microsoft.com/office/drawing/2014/main" id="{BF41B2D7-057F-4A9B-A6FE-C76EC3AE0AA7}"/>
              </a:ext>
            </a:extLst>
          </p:cNvPr>
          <p:cNvSpPr txBox="1"/>
          <p:nvPr/>
        </p:nvSpPr>
        <p:spPr>
          <a:xfrm>
            <a:off x="5413665" y="2893928"/>
            <a:ext cx="474810" cy="246221"/>
          </a:xfrm>
          <a:prstGeom prst="rect">
            <a:avLst/>
          </a:prstGeom>
          <a:noFill/>
        </p:spPr>
        <p:txBody>
          <a:bodyPr wrap="none" rtlCol="0">
            <a:spAutoFit/>
          </a:bodyPr>
          <a:lstStyle/>
          <a:p>
            <a:r>
              <a:rPr lang="en-US" sz="1000" dirty="0">
                <a:solidFill>
                  <a:schemeClr val="accent6">
                    <a:lumMod val="50000"/>
                  </a:schemeClr>
                </a:solidFill>
              </a:rPr>
              <a:t>9.9%</a:t>
            </a:r>
          </a:p>
        </p:txBody>
      </p:sp>
      <p:sp>
        <p:nvSpPr>
          <p:cNvPr id="15" name="Oval 14">
            <a:extLst>
              <a:ext uri="{FF2B5EF4-FFF2-40B4-BE49-F238E27FC236}">
                <a16:creationId xmlns:a16="http://schemas.microsoft.com/office/drawing/2014/main" id="{7A799819-0236-4FE7-968F-16D17A736116}"/>
              </a:ext>
            </a:extLst>
          </p:cNvPr>
          <p:cNvSpPr/>
          <p:nvPr/>
        </p:nvSpPr>
        <p:spPr>
          <a:xfrm>
            <a:off x="5044211" y="4381486"/>
            <a:ext cx="230909" cy="314037"/>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32C901-8FAA-4DF5-8221-267C49A7348B}"/>
              </a:ext>
            </a:extLst>
          </p:cNvPr>
          <p:cNvSpPr/>
          <p:nvPr/>
        </p:nvSpPr>
        <p:spPr>
          <a:xfrm>
            <a:off x="6041736" y="1527450"/>
            <a:ext cx="1487774" cy="2918690"/>
          </a:xfrm>
          <a:prstGeom prst="rect">
            <a:avLst/>
          </a:prstGeom>
          <a:solidFill>
            <a:schemeClr val="accent2">
              <a:lumMod val="40000"/>
              <a:lumOff val="6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2DA327-5748-4386-88E9-89C422D5C49C}"/>
              </a:ext>
            </a:extLst>
          </p:cNvPr>
          <p:cNvSpPr txBox="1"/>
          <p:nvPr/>
        </p:nvSpPr>
        <p:spPr>
          <a:xfrm>
            <a:off x="6112970" y="3429805"/>
            <a:ext cx="1345306" cy="646331"/>
          </a:xfrm>
          <a:prstGeom prst="rect">
            <a:avLst/>
          </a:prstGeom>
          <a:solidFill>
            <a:schemeClr val="bg1"/>
          </a:solidFill>
        </p:spPr>
        <p:txBody>
          <a:bodyPr wrap="square" rtlCol="0">
            <a:spAutoFit/>
          </a:bodyPr>
          <a:lstStyle/>
          <a:p>
            <a:r>
              <a:rPr lang="en-US" sz="1200" dirty="0"/>
              <a:t>Discrimination between 832-1 and 833-1: OK</a:t>
            </a:r>
          </a:p>
        </p:txBody>
      </p:sp>
      <p:sp>
        <p:nvSpPr>
          <p:cNvPr id="20" name="TextBox 19">
            <a:extLst>
              <a:ext uri="{FF2B5EF4-FFF2-40B4-BE49-F238E27FC236}">
                <a16:creationId xmlns:a16="http://schemas.microsoft.com/office/drawing/2014/main" id="{8410A5AE-CD4A-49AB-85F2-8D9CE6D323AE}"/>
              </a:ext>
            </a:extLst>
          </p:cNvPr>
          <p:cNvSpPr txBox="1"/>
          <p:nvPr/>
        </p:nvSpPr>
        <p:spPr>
          <a:xfrm>
            <a:off x="4641613" y="1208756"/>
            <a:ext cx="633507" cy="246221"/>
          </a:xfrm>
          <a:prstGeom prst="rect">
            <a:avLst/>
          </a:prstGeom>
          <a:noFill/>
        </p:spPr>
        <p:txBody>
          <a:bodyPr wrap="none" rtlCol="0">
            <a:spAutoFit/>
          </a:bodyPr>
          <a:lstStyle/>
          <a:p>
            <a:r>
              <a:rPr lang="en-US" sz="1000" dirty="0"/>
              <a:t>Old MM</a:t>
            </a:r>
          </a:p>
        </p:txBody>
      </p:sp>
      <p:sp>
        <p:nvSpPr>
          <p:cNvPr id="21" name="TextBox 20">
            <a:extLst>
              <a:ext uri="{FF2B5EF4-FFF2-40B4-BE49-F238E27FC236}">
                <a16:creationId xmlns:a16="http://schemas.microsoft.com/office/drawing/2014/main" id="{16E18892-B0B2-41AB-A567-B85E3517A0A5}"/>
              </a:ext>
            </a:extLst>
          </p:cNvPr>
          <p:cNvSpPr txBox="1"/>
          <p:nvPr/>
        </p:nvSpPr>
        <p:spPr>
          <a:xfrm>
            <a:off x="5309346" y="1201262"/>
            <a:ext cx="691215" cy="246221"/>
          </a:xfrm>
          <a:prstGeom prst="rect">
            <a:avLst/>
          </a:prstGeom>
          <a:noFill/>
        </p:spPr>
        <p:txBody>
          <a:bodyPr wrap="none" rtlCol="0">
            <a:spAutoFit/>
          </a:bodyPr>
          <a:lstStyle/>
          <a:p>
            <a:r>
              <a:rPr lang="en-US" sz="1000" dirty="0"/>
              <a:t>New MM</a:t>
            </a:r>
          </a:p>
        </p:txBody>
      </p:sp>
    </p:spTree>
    <p:extLst>
      <p:ext uri="{BB962C8B-B14F-4D97-AF65-F5344CB8AC3E}">
        <p14:creationId xmlns:p14="http://schemas.microsoft.com/office/powerpoint/2010/main" val="272407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FB45BD-FE5F-4439-960B-AD22A826F49E}"/>
              </a:ext>
            </a:extLst>
          </p:cNvPr>
          <p:cNvSpPr>
            <a:spLocks noGrp="1"/>
          </p:cNvSpPr>
          <p:nvPr>
            <p:ph type="title"/>
          </p:nvPr>
        </p:nvSpPr>
        <p:spPr>
          <a:xfrm>
            <a:off x="0" y="1058400"/>
            <a:ext cx="9144000" cy="1215937"/>
          </a:xfrm>
        </p:spPr>
        <p:txBody>
          <a:bodyPr/>
          <a:lstStyle/>
          <a:p>
            <a:r>
              <a:rPr lang="en-US" sz="2400" dirty="0"/>
              <a:t>1005-5 aeration profiles</a:t>
            </a:r>
            <a:br>
              <a:rPr lang="en-US" sz="2400" dirty="0"/>
            </a:br>
            <a:r>
              <a:rPr lang="en-US" sz="2400" dirty="0"/>
              <a:t>Operational Data (1005-5): selected correlations </a:t>
            </a:r>
          </a:p>
        </p:txBody>
      </p:sp>
    </p:spTree>
    <p:extLst>
      <p:ext uri="{BB962C8B-B14F-4D97-AF65-F5344CB8AC3E}">
        <p14:creationId xmlns:p14="http://schemas.microsoft.com/office/powerpoint/2010/main" val="1977732080"/>
      </p:ext>
    </p:extLst>
  </p:cSld>
  <p:clrMapOvr>
    <a:masterClrMapping/>
  </p:clrMapOvr>
</p:sld>
</file>

<file path=ppt/theme/theme1.xml><?xml version="1.0" encoding="utf-8"?>
<a:theme xmlns:a="http://schemas.openxmlformats.org/drawingml/2006/main" name="Infineum Corp template white WIDE [16:9]">
  <a:themeElements>
    <a:clrScheme name="Infineum Colours">
      <a:dk1>
        <a:srgbClr val="002776"/>
      </a:dk1>
      <a:lt1>
        <a:srgbClr val="FFFFFF"/>
      </a:lt1>
      <a:dk2>
        <a:srgbClr val="898989"/>
      </a:dk2>
      <a:lt2>
        <a:srgbClr val="D9D9D9"/>
      </a:lt2>
      <a:accent1>
        <a:srgbClr val="00A1DE"/>
      </a:accent1>
      <a:accent2>
        <a:srgbClr val="6A1A41"/>
      </a:accent2>
      <a:accent3>
        <a:srgbClr val="1E9D8B"/>
      </a:accent3>
      <a:accent4>
        <a:srgbClr val="4B306A"/>
      </a:accent4>
      <a:accent5>
        <a:srgbClr val="FF6D22"/>
      </a:accent5>
      <a:accent6>
        <a:srgbClr val="CED64B"/>
      </a:accent6>
      <a:hlink>
        <a:srgbClr val="0563C1"/>
      </a:hlink>
      <a:folHlink>
        <a:srgbClr val="954F72"/>
      </a:folHlink>
    </a:clrScheme>
    <a:fontScheme name="Infineu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FD094EF-0F60-4B4E-8DA0-48C63BC199D1}" vid="{B1EAD200-3568-4B60-B65D-079A567CD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409B3D67182E4F936BA36C00C8A4C9" ma:contentTypeVersion="3" ma:contentTypeDescription="Create a new document." ma:contentTypeScope="" ma:versionID="dec5e77ab97574e4a08fdff3ad1ac00b">
  <xsd:schema xmlns:xsd="http://www.w3.org/2001/XMLSchema" xmlns:xs="http://www.w3.org/2001/XMLSchema" xmlns:p="http://schemas.microsoft.com/office/2006/metadata/properties" xmlns:ns2="e7ea6225-0664-4eb5-87db-a3f7d61b9d5e" targetNamespace="http://schemas.microsoft.com/office/2006/metadata/properties" ma:root="true" ma:fieldsID="d4508d30629e010b9431db99dbfa6bd1" ns2:_="">
    <xsd:import namespace="e7ea6225-0664-4eb5-87db-a3f7d61b9d5e"/>
    <xsd:element name="properties">
      <xsd:complexType>
        <xsd:sequence>
          <xsd:element name="documentManagement">
            <xsd:complexType>
              <xsd:all>
                <xsd:element ref="ns2:AxSourceListID" minOccurs="0"/>
                <xsd:element ref="ns2:AxSource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ea6225-0664-4eb5-87db-a3f7d61b9d5e" elementFormDefault="qualified">
    <xsd:import namespace="http://schemas.microsoft.com/office/2006/documentManagement/types"/>
    <xsd:import namespace="http://schemas.microsoft.com/office/infopath/2007/PartnerControls"/>
    <xsd:element name="AxSourceListID" ma:index="8" nillable="true" ma:displayName="AxSourceListID" ma:hidden="true" ma:internalName="AxSourceListID">
      <xsd:simpleType>
        <xsd:restriction base="dms:Unknown"/>
      </xsd:simpleType>
    </xsd:element>
    <xsd:element name="AxSourceItemID" ma:index="9" nillable="true" ma:displayName="AxSourceItemID" ma:hidden="true" ma:internalName="AxSourceItem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xSourceItemID xmlns="e7ea6225-0664-4eb5-87db-a3f7d61b9d5e" xsi:nil="true"/>
    <AxSourceListID xmlns="e7ea6225-0664-4eb5-87db-a3f7d61b9d5e" xsi:nil="true"/>
  </documentManagement>
</p:properties>
</file>

<file path=customXml/itemProps1.xml><?xml version="1.0" encoding="utf-8"?>
<ds:datastoreItem xmlns:ds="http://schemas.openxmlformats.org/officeDocument/2006/customXml" ds:itemID="{5144CAA7-39B7-457E-9AAD-CDFD78EF73E3}">
  <ds:schemaRefs>
    <ds:schemaRef ds:uri="http://schemas.microsoft.com/sharepoint/v3/contenttype/forms"/>
  </ds:schemaRefs>
</ds:datastoreItem>
</file>

<file path=customXml/itemProps2.xml><?xml version="1.0" encoding="utf-8"?>
<ds:datastoreItem xmlns:ds="http://schemas.openxmlformats.org/officeDocument/2006/customXml" ds:itemID="{483BDD2C-4488-4810-B0AA-18318F767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ea6225-0664-4eb5-87db-a3f7d61b9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E1242B-9293-48B5-B121-6F9E172FF714}">
  <ds:schemaRefs>
    <ds:schemaRef ds:uri="http://schemas.microsoft.com/office/2006/metadata/properties"/>
    <ds:schemaRef ds:uri="e7ea6225-0664-4eb5-87db-a3f7d61b9d5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White WIDE</Template>
  <TotalTime>3454</TotalTime>
  <Words>857</Words>
  <Application>Microsoft Office PowerPoint</Application>
  <PresentationFormat>On-screen Show (16:9)</PresentationFormat>
  <Paragraphs>143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Infineum Corp template white WIDE [16:9]</vt:lpstr>
      <vt:lpstr>COAT Test Analysis of TMC 1005-5</vt:lpstr>
      <vt:lpstr>Testing of TMC 1005-5</vt:lpstr>
      <vt:lpstr>Effect of Dip in Aeration Value – Lab A</vt:lpstr>
      <vt:lpstr>Effect of Dip in Aeration Value – Lab B</vt:lpstr>
      <vt:lpstr>Effect of Dip in Aeration Value – Lab G</vt:lpstr>
      <vt:lpstr>PowerPoint Presentation</vt:lpstr>
      <vt:lpstr>Reference Oils 832-1 and 833-1:  Trend over time by Lab, limited data, new MM only </vt:lpstr>
      <vt:lpstr>PowerPoint Presentation</vt:lpstr>
      <vt:lpstr>1005-5 aeration profiles Operational Data (1005-5): selected correlations </vt:lpstr>
      <vt:lpstr>Gallery Pressure</vt:lpstr>
      <vt:lpstr>MicroPumpCont% Output</vt:lpstr>
      <vt:lpstr>IVA Oil Press kPag</vt:lpstr>
      <vt:lpstr>MM_OilP Target V</vt:lpstr>
      <vt:lpstr>MMD Temp 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Old MM Data</vt:lpstr>
      <vt:lpstr>40 to 50 hr. Aeration % by Oil and Lab: ordered from highest to lowest oil mean</vt:lpstr>
      <vt:lpstr>PowerPoint Presentation</vt:lpstr>
    </vt:vector>
  </TitlesOfParts>
  <Company>Infineum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COAT Test Analysis of TMC 1005-5</dc:title>
  <dc:creator>Brass, David</dc:creator>
  <cp:lastModifiedBy>Gutzwiller, James</cp:lastModifiedBy>
  <cp:revision>78</cp:revision>
  <cp:lastPrinted>2014-08-27T13:12:32Z</cp:lastPrinted>
  <dcterms:created xsi:type="dcterms:W3CDTF">2021-05-04T17:50:49Z</dcterms:created>
  <dcterms:modified xsi:type="dcterms:W3CDTF">2021-05-17T15:09:49Z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0x01010087409B3D67182E4F936BA36C00C8A4C9</vt:lpwstr>
  </property>
  <property fmtid="{D5CDD505-2E9C-101B-9397-08002B2CF9AE}" pid="3" name="AxSourceItemID">
    <vt:lpwstr/>
  </property>
  <property fmtid="{D5CDD505-2E9C-101B-9397-08002B2CF9AE}" pid="4" name="AxSourceListID">
    <vt:lpwstr/>
  </property>
</Properties>
</file>