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60" r:id="rId2"/>
    <p:sldId id="310" r:id="rId3"/>
    <p:sldId id="317" r:id="rId4"/>
    <p:sldId id="311" r:id="rId5"/>
    <p:sldId id="315" r:id="rId6"/>
    <p:sldId id="320" r:id="rId7"/>
    <p:sldId id="316" r:id="rId8"/>
    <p:sldId id="319" r:id="rId9"/>
    <p:sldId id="318" r:id="rId10"/>
    <p:sldId id="312" r:id="rId11"/>
    <p:sldId id="313" r:id="rId12"/>
    <p:sldId id="314" r:id="rId13"/>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11" autoAdjust="0"/>
    <p:restoredTop sz="99854" autoAdjust="0"/>
  </p:normalViewPr>
  <p:slideViewPr>
    <p:cSldViewPr>
      <p:cViewPr varScale="1">
        <p:scale>
          <a:sx n="127" d="100"/>
          <a:sy n="127" d="100"/>
        </p:scale>
        <p:origin x="-4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66"/>
    </p:cViewPr>
  </p:sorterViewPr>
  <p:notesViewPr>
    <p:cSldViewPr>
      <p:cViewPr varScale="1">
        <p:scale>
          <a:sx n="99" d="100"/>
          <a:sy n="99" d="100"/>
        </p:scale>
        <p:origin x="-3570" y="-102"/>
      </p:cViewPr>
      <p:guideLst>
        <p:guide orient="horz" pos="2932"/>
        <p:guide pos="221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36B795E-CAF9-4B8E-9FDA-83161C081DE6}" type="datetimeFigureOut">
              <a:rPr lang="en-US"/>
              <a:pPr>
                <a:defRPr/>
              </a:pPr>
              <a:t>7/1/2014</a:t>
            </a:fld>
            <a:endParaRPr lang="en-US" dirty="0"/>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8274A79-0E0A-4B3F-A3FF-7793F5A88259}"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3324" tIns="46662" rIns="93324" bIns="46662"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3324" tIns="46662" rIns="93324" bIns="46662" rtlCol="0"/>
          <a:lstStyle>
            <a:lvl1pPr algn="r" fontAlgn="auto">
              <a:spcBef>
                <a:spcPts val="0"/>
              </a:spcBef>
              <a:spcAft>
                <a:spcPts val="0"/>
              </a:spcAft>
              <a:defRPr sz="1200" smtClean="0">
                <a:latin typeface="+mn-lt"/>
                <a:cs typeface="+mn-cs"/>
              </a:defRPr>
            </a:lvl1pPr>
          </a:lstStyle>
          <a:p>
            <a:pPr>
              <a:defRPr/>
            </a:pPr>
            <a:fld id="{04F39166-D80F-4DD6-B212-B78AA908D32A}" type="datetimeFigureOut">
              <a:rPr lang="en-US"/>
              <a:pPr>
                <a:defRPr/>
              </a:pPr>
              <a:t>7/1/2014</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3324" tIns="46662" rIns="93324" bIns="46662" rtlCol="0" anchor="b"/>
          <a:lstStyle>
            <a:lvl1pPr algn="r" fontAlgn="auto">
              <a:spcBef>
                <a:spcPts val="0"/>
              </a:spcBef>
              <a:spcAft>
                <a:spcPts val="0"/>
              </a:spcAft>
              <a:defRPr sz="1200" smtClean="0">
                <a:latin typeface="+mn-lt"/>
                <a:cs typeface="+mn-cs"/>
              </a:defRPr>
            </a:lvl1pPr>
          </a:lstStyle>
          <a:p>
            <a:pPr>
              <a:defRPr/>
            </a:pPr>
            <a:fld id="{5392D1A8-456E-459D-AE02-FEB5932D480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DE713E4-CAC3-49CA-8D77-4AF1C51F47BB}" type="datetime1">
              <a:rPr lang="en-US"/>
              <a:pPr>
                <a:defRPr/>
              </a:pPr>
              <a:t>7/1/2014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D1E0F6-3645-48A9-8258-1AD5679B810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C27D7F-AE5D-406F-8B84-CBE047DD4195}" type="datetime1">
              <a:rPr lang="en-US"/>
              <a:pPr>
                <a:defRPr/>
              </a:pPr>
              <a:t>7/1/2014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F0A3C5-3611-4271-9BB2-DD8AD75EC4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C55B47-55CA-4448-9F59-FFE6D2287929}" type="datetime1">
              <a:rPr lang="en-US"/>
              <a:pPr>
                <a:defRPr/>
              </a:pPr>
              <a:t>7/1/2014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F756B0-7270-4721-A0FF-CC202C3156C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21D7F1-22BF-49D6-9BA6-0B0989BF4D59}" type="datetime1">
              <a:rPr lang="en-US"/>
              <a:pPr>
                <a:defRPr/>
              </a:pPr>
              <a:t>7/1/2014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BCA6B7-AECB-49A7-B436-B4BC9AAF562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B33A47E-C6F7-4006-BDFF-A4920A5D82DC}" type="datetime1">
              <a:rPr lang="en-US"/>
              <a:pPr>
                <a:defRPr/>
              </a:pPr>
              <a:t>7/1/2014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B05C4A-3B50-4CC6-A7AB-2367C7046DF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A570C9C-ECA6-4657-BFEE-FC4C6014B056}" type="datetime1">
              <a:rPr lang="en-US"/>
              <a:pPr>
                <a:defRPr/>
              </a:pPr>
              <a:t>7/1/2014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91364C-F669-45FF-9FBC-2D396A7C6B0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CE3F7D6-F6FF-45C1-AFB0-BB3E3AD97556}" type="datetime1">
              <a:rPr lang="en-US"/>
              <a:pPr>
                <a:defRPr/>
              </a:pPr>
              <a:t>7/1/2014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8D3A01-948D-4823-B8B6-0AE0AA86B91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dirty="0" smtClean="0"/>
            </a:lvl1pPr>
          </a:lstStyle>
          <a:p>
            <a:pPr>
              <a:defRPr/>
            </a:pPr>
            <a:r>
              <a:rPr lang="en-US"/>
              <a:t>20140330</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a:t>DRAFT</a:t>
            </a:r>
            <a:endParaRPr lang="en-US"/>
          </a:p>
        </p:txBody>
      </p:sp>
      <p:sp>
        <p:nvSpPr>
          <p:cNvPr id="5" name="Slide Number Placeholder 4"/>
          <p:cNvSpPr>
            <a:spLocks noGrp="1"/>
          </p:cNvSpPr>
          <p:nvPr>
            <p:ph type="sldNum" sz="quarter" idx="12"/>
          </p:nvPr>
        </p:nvSpPr>
        <p:spPr/>
        <p:txBody>
          <a:bodyPr/>
          <a:lstStyle>
            <a:lvl1pPr>
              <a:defRPr/>
            </a:lvl1pPr>
          </a:lstStyle>
          <a:p>
            <a:pPr>
              <a:defRPr/>
            </a:pPr>
            <a:fld id="{6861443B-4259-4A9B-BA1C-CFA2CEFE96F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BA958D-0E1C-49F3-87CA-71400C16AEF9}" type="datetime1">
              <a:rPr lang="en-US"/>
              <a:pPr>
                <a:defRPr/>
              </a:pPr>
              <a:t>7/1/2014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C07C591-BFBC-4E51-A2D2-73A8AC8BA71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2E63A7-67EB-4036-9A67-3D0F34AE55F1}" type="datetime1">
              <a:rPr lang="en-US"/>
              <a:pPr>
                <a:defRPr/>
              </a:pPr>
              <a:t>7/1/2014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F9F781-85BB-4E38-B620-4D7A847C3A8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1D79CC-607F-40E9-BC07-758BE37C21D8}" type="datetime1">
              <a:rPr lang="en-US"/>
              <a:pPr>
                <a:defRPr/>
              </a:pPr>
              <a:t>7/1/2014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5FEDE9-1493-4697-AF0C-80049B98DF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0108BEF-EE22-4990-B74F-CA3E4159DC6E}" type="datetime1">
              <a:rPr lang="en-US"/>
              <a:pPr>
                <a:defRPr/>
              </a:pPr>
              <a:t>7/1/2014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A034027-B869-47BA-A59E-983BEDEA90A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31" r:id="rId1"/>
    <p:sldLayoutId id="2147483730" r:id="rId2"/>
    <p:sldLayoutId id="2147483729" r:id="rId3"/>
    <p:sldLayoutId id="2147483728" r:id="rId4"/>
    <p:sldLayoutId id="2147483727" r:id="rId5"/>
    <p:sldLayoutId id="2147483732" r:id="rId6"/>
    <p:sldLayoutId id="2147483726" r:id="rId7"/>
    <p:sldLayoutId id="2147483725" r:id="rId8"/>
    <p:sldLayoutId id="2147483724" r:id="rId9"/>
    <p:sldLayoutId id="2147483723" r:id="rId10"/>
    <p:sldLayoutId id="2147483722"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500063" y="1371600"/>
            <a:ext cx="8229600" cy="2239963"/>
          </a:xfrm>
        </p:spPr>
        <p:txBody>
          <a:bodyPr/>
          <a:lstStyle/>
          <a:p>
            <a:r>
              <a:rPr lang="en-US" smtClean="0"/>
              <a:t>Cat Aeration Task Force</a:t>
            </a:r>
            <a:br>
              <a:rPr lang="en-US" smtClean="0"/>
            </a:br>
            <a:r>
              <a:rPr lang="en-US" smtClean="0"/>
              <a:t>Additional Prove Out Testing Proposal</a:t>
            </a:r>
          </a:p>
        </p:txBody>
      </p:sp>
      <p:sp>
        <p:nvSpPr>
          <p:cNvPr id="3" name="Slide Number Placeholder 2"/>
          <p:cNvSpPr>
            <a:spLocks noGrp="1"/>
          </p:cNvSpPr>
          <p:nvPr>
            <p:ph type="sldNum" sz="quarter" idx="12"/>
          </p:nvPr>
        </p:nvSpPr>
        <p:spPr/>
        <p:txBody>
          <a:bodyPr/>
          <a:lstStyle/>
          <a:p>
            <a:pPr>
              <a:defRPr/>
            </a:pPr>
            <a:fld id="{07B16A66-8AA9-49DB-8984-4A3F6001A4B9}" type="slidenum">
              <a:rPr lang="en-US"/>
              <a:pPr>
                <a:defRPr/>
              </a:pPr>
              <a:t>1</a:t>
            </a:fld>
            <a:endParaRPr lang="en-US" dirty="0"/>
          </a:p>
        </p:txBody>
      </p:sp>
      <p:sp>
        <p:nvSpPr>
          <p:cNvPr id="15363" name="TextBox 3"/>
          <p:cNvSpPr txBox="1">
            <a:spLocks noChangeArrowheads="1"/>
          </p:cNvSpPr>
          <p:nvPr/>
        </p:nvSpPr>
        <p:spPr bwMode="auto">
          <a:xfrm>
            <a:off x="76200" y="3956050"/>
            <a:ext cx="8991600" cy="677863"/>
          </a:xfrm>
          <a:prstGeom prst="rect">
            <a:avLst/>
          </a:prstGeom>
          <a:noFill/>
          <a:ln w="9525">
            <a:noFill/>
            <a:miter lim="800000"/>
            <a:headEnd/>
            <a:tailEnd/>
          </a:ln>
        </p:spPr>
        <p:txBody>
          <a:bodyPr>
            <a:spAutoFit/>
          </a:bodyPr>
          <a:lstStyle/>
          <a:p>
            <a:pPr algn="ctr"/>
            <a:r>
              <a:rPr lang="en-US" sz="2000">
                <a:latin typeface="Calibri" pitchFamily="34" charset="0"/>
              </a:rPr>
              <a:t>PC-11 Statisticians Task Force</a:t>
            </a:r>
          </a:p>
          <a:p>
            <a:pPr algn="ctr"/>
            <a:r>
              <a:rPr lang="en-US">
                <a:latin typeface="Calibri" pitchFamily="34" charset="0"/>
              </a:rPr>
              <a:t>July 1,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3"/>
          <p:cNvPicPr>
            <a:picLocks noChangeAspect="1" noChangeArrowheads="1"/>
          </p:cNvPicPr>
          <p:nvPr/>
        </p:nvPicPr>
        <p:blipFill>
          <a:blip r:embed="rId2"/>
          <a:srcRect/>
          <a:stretch>
            <a:fillRect/>
          </a:stretch>
        </p:blipFill>
        <p:spPr bwMode="auto">
          <a:xfrm>
            <a:off x="1371600" y="730250"/>
            <a:ext cx="6684963" cy="5484813"/>
          </a:xfrm>
          <a:prstGeom prst="rect">
            <a:avLst/>
          </a:prstGeom>
          <a:noFill/>
          <a:ln w="9525">
            <a:noFill/>
            <a:miter lim="800000"/>
            <a:headEnd/>
            <a:tailEnd/>
          </a:ln>
        </p:spPr>
      </p:pic>
      <p:sp>
        <p:nvSpPr>
          <p:cNvPr id="26626" name="Title 1"/>
          <p:cNvSpPr>
            <a:spLocks noGrp="1"/>
          </p:cNvSpPr>
          <p:nvPr>
            <p:ph type="title"/>
          </p:nvPr>
        </p:nvSpPr>
        <p:spPr>
          <a:xfrm>
            <a:off x="457200" y="9525"/>
            <a:ext cx="8229600" cy="792163"/>
          </a:xfrm>
        </p:spPr>
        <p:txBody>
          <a:bodyPr/>
          <a:lstStyle/>
          <a:p>
            <a:r>
              <a:rPr lang="en-US" smtClean="0"/>
              <a:t>Repeatability</a:t>
            </a:r>
          </a:p>
        </p:txBody>
      </p:sp>
      <p:sp>
        <p:nvSpPr>
          <p:cNvPr id="3" name="Slide Number Placeholder 2"/>
          <p:cNvSpPr>
            <a:spLocks noGrp="1"/>
          </p:cNvSpPr>
          <p:nvPr>
            <p:ph type="sldNum" sz="quarter" idx="12"/>
          </p:nvPr>
        </p:nvSpPr>
        <p:spPr>
          <a:xfrm>
            <a:off x="7011988" y="6356350"/>
            <a:ext cx="2133600" cy="365125"/>
          </a:xfrm>
        </p:spPr>
        <p:txBody>
          <a:bodyPr/>
          <a:lstStyle/>
          <a:p>
            <a:pPr>
              <a:defRPr/>
            </a:pPr>
            <a:fld id="{91CF9912-C47D-41E5-9245-5AF1BB5A5C33}" type="slidenum">
              <a:rPr lang="en-US"/>
              <a:pPr>
                <a:defRPr/>
              </a:pPr>
              <a:t>10</a:t>
            </a:fld>
            <a:endParaRPr lang="en-US" dirty="0"/>
          </a:p>
        </p:txBody>
      </p:sp>
      <p:sp>
        <p:nvSpPr>
          <p:cNvPr id="26628" name="TextBox 3"/>
          <p:cNvSpPr txBox="1">
            <a:spLocks noChangeArrowheads="1"/>
          </p:cNvSpPr>
          <p:nvPr/>
        </p:nvSpPr>
        <p:spPr bwMode="auto">
          <a:xfrm>
            <a:off x="152400" y="6215063"/>
            <a:ext cx="8839200" cy="461962"/>
          </a:xfrm>
          <a:prstGeom prst="rect">
            <a:avLst/>
          </a:prstGeom>
          <a:noFill/>
          <a:ln w="9525">
            <a:noFill/>
            <a:miter lim="800000"/>
            <a:headEnd/>
            <a:tailEnd/>
          </a:ln>
        </p:spPr>
        <p:txBody>
          <a:bodyPr>
            <a:spAutoFit/>
          </a:bodyPr>
          <a:lstStyle/>
          <a:p>
            <a:pPr algn="ctr"/>
            <a:r>
              <a:rPr lang="en-US" sz="2400">
                <a:latin typeface="Calibri" pitchFamily="34" charset="0"/>
              </a:rPr>
              <a:t>Each lab tests one of the oils twice</a:t>
            </a:r>
          </a:p>
        </p:txBody>
      </p:sp>
      <p:sp>
        <p:nvSpPr>
          <p:cNvPr id="5" name="Oval 4"/>
          <p:cNvSpPr/>
          <p:nvPr/>
        </p:nvSpPr>
        <p:spPr>
          <a:xfrm>
            <a:off x="2895600" y="1871663"/>
            <a:ext cx="685800" cy="11430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4678363" y="1828800"/>
            <a:ext cx="685800" cy="11430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Oval 8"/>
          <p:cNvSpPr/>
          <p:nvPr/>
        </p:nvSpPr>
        <p:spPr>
          <a:xfrm>
            <a:off x="5600700" y="4495800"/>
            <a:ext cx="685800" cy="114300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p:nvPr/>
        </p:nvSpPr>
        <p:spPr>
          <a:xfrm rot="19246975">
            <a:off x="1467107" y="1308890"/>
            <a:ext cx="6781800" cy="4524315"/>
          </a:xfrm>
          <a:prstGeom prst="rect">
            <a:avLst/>
          </a:prstGeom>
          <a:noFill/>
          <a:ln>
            <a:noFill/>
          </a:ln>
          <a:effectLst/>
        </p:spPr>
        <p:txBody>
          <a:bodyPr>
            <a:spAutoFit/>
          </a:bodyPr>
          <a:lstStyle/>
          <a:p>
            <a:pPr algn="ctr" fontAlgn="auto">
              <a:spcBef>
                <a:spcPts val="0"/>
              </a:spcBef>
              <a:spcAft>
                <a:spcPts val="0"/>
              </a:spcAft>
              <a:defRPr/>
            </a:pPr>
            <a:r>
              <a:rPr lang="en-US" sz="9600" dirty="0">
                <a:solidFill>
                  <a:schemeClr val="tx1">
                    <a:alpha val="8000"/>
                  </a:schemeClr>
                </a:solidFill>
                <a:latin typeface="+mn-lt"/>
                <a:cs typeface="+mn-cs"/>
              </a:rPr>
              <a:t>Made Up Aeration Data</a:t>
            </a:r>
            <a:endParaRPr lang="en-US" sz="9600" dirty="0">
              <a:solidFill>
                <a:schemeClr val="tx1">
                  <a:alpha val="8000"/>
                </a:schemeClr>
              </a:solidFill>
              <a:latin typeface="+mn-lt"/>
              <a:cs typeface="+mn-cs"/>
            </a:endParaRPr>
          </a:p>
        </p:txBody>
      </p:sp>
      <p:sp>
        <p:nvSpPr>
          <p:cNvPr id="26633" name="TextBox 6"/>
          <p:cNvSpPr txBox="1">
            <a:spLocks noChangeArrowheads="1"/>
          </p:cNvSpPr>
          <p:nvPr/>
        </p:nvSpPr>
        <p:spPr bwMode="auto">
          <a:xfrm>
            <a:off x="7315200" y="533400"/>
            <a:ext cx="1752600" cy="523875"/>
          </a:xfrm>
          <a:prstGeom prst="rect">
            <a:avLst/>
          </a:prstGeom>
          <a:solidFill>
            <a:schemeClr val="bg1"/>
          </a:solidFill>
          <a:ln w="9525">
            <a:noFill/>
            <a:miter lim="800000"/>
            <a:headEnd/>
            <a:tailEnd/>
          </a:ln>
        </p:spPr>
        <p:txBody>
          <a:bodyPr>
            <a:spAutoFit/>
          </a:bodyPr>
          <a:lstStyle/>
          <a:p>
            <a:r>
              <a:rPr lang="en-US" sz="1400">
                <a:latin typeface="Calibri" pitchFamily="34" charset="0"/>
              </a:rPr>
              <a:t>Approx. Engine Hours at Start of Test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3"/>
          <p:cNvPicPr>
            <a:picLocks noChangeAspect="1" noChangeArrowheads="1"/>
          </p:cNvPicPr>
          <p:nvPr/>
        </p:nvPicPr>
        <p:blipFill>
          <a:blip r:embed="rId2"/>
          <a:srcRect/>
          <a:stretch>
            <a:fillRect/>
          </a:stretch>
        </p:blipFill>
        <p:spPr bwMode="auto">
          <a:xfrm>
            <a:off x="1371600" y="730250"/>
            <a:ext cx="6684963" cy="5484813"/>
          </a:xfrm>
          <a:prstGeom prst="rect">
            <a:avLst/>
          </a:prstGeom>
          <a:noFill/>
          <a:ln w="9525">
            <a:noFill/>
            <a:miter lim="800000"/>
            <a:headEnd/>
            <a:tailEnd/>
          </a:ln>
        </p:spPr>
      </p:pic>
      <p:sp>
        <p:nvSpPr>
          <p:cNvPr id="27650" name="Title 1"/>
          <p:cNvSpPr>
            <a:spLocks noGrp="1"/>
          </p:cNvSpPr>
          <p:nvPr>
            <p:ph type="title"/>
          </p:nvPr>
        </p:nvSpPr>
        <p:spPr>
          <a:xfrm>
            <a:off x="457200" y="9525"/>
            <a:ext cx="8229600" cy="792163"/>
          </a:xfrm>
        </p:spPr>
        <p:txBody>
          <a:bodyPr/>
          <a:lstStyle/>
          <a:p>
            <a:r>
              <a:rPr lang="en-US" smtClean="0"/>
              <a:t>Reproducibility</a:t>
            </a:r>
          </a:p>
        </p:txBody>
      </p:sp>
      <p:sp>
        <p:nvSpPr>
          <p:cNvPr id="3" name="Slide Number Placeholder 2"/>
          <p:cNvSpPr>
            <a:spLocks noGrp="1"/>
          </p:cNvSpPr>
          <p:nvPr>
            <p:ph type="sldNum" sz="quarter" idx="12"/>
          </p:nvPr>
        </p:nvSpPr>
        <p:spPr>
          <a:xfrm>
            <a:off x="7011988" y="6356350"/>
            <a:ext cx="2133600" cy="365125"/>
          </a:xfrm>
        </p:spPr>
        <p:txBody>
          <a:bodyPr/>
          <a:lstStyle/>
          <a:p>
            <a:pPr>
              <a:defRPr/>
            </a:pPr>
            <a:fld id="{8518BFC6-5222-4DC6-926A-A6DE9A3BC53D}" type="slidenum">
              <a:rPr lang="en-US"/>
              <a:pPr>
                <a:defRPr/>
              </a:pPr>
              <a:t>11</a:t>
            </a:fld>
            <a:endParaRPr lang="en-US" dirty="0"/>
          </a:p>
        </p:txBody>
      </p:sp>
      <p:sp>
        <p:nvSpPr>
          <p:cNvPr id="27652" name="TextBox 3"/>
          <p:cNvSpPr txBox="1">
            <a:spLocks noChangeArrowheads="1"/>
          </p:cNvSpPr>
          <p:nvPr/>
        </p:nvSpPr>
        <p:spPr bwMode="auto">
          <a:xfrm>
            <a:off x="152400" y="6215063"/>
            <a:ext cx="8839200" cy="461962"/>
          </a:xfrm>
          <a:prstGeom prst="rect">
            <a:avLst/>
          </a:prstGeom>
          <a:noFill/>
          <a:ln w="9525">
            <a:noFill/>
            <a:miter lim="800000"/>
            <a:headEnd/>
            <a:tailEnd/>
          </a:ln>
        </p:spPr>
        <p:txBody>
          <a:bodyPr>
            <a:spAutoFit/>
          </a:bodyPr>
          <a:lstStyle/>
          <a:p>
            <a:pPr algn="ctr"/>
            <a:r>
              <a:rPr lang="en-US" sz="2400">
                <a:latin typeface="Calibri" pitchFamily="34" charset="0"/>
              </a:rPr>
              <a:t>Each oil tested across labs</a:t>
            </a:r>
          </a:p>
        </p:txBody>
      </p:sp>
      <p:sp>
        <p:nvSpPr>
          <p:cNvPr id="7" name="Rectangle 6"/>
          <p:cNvSpPr/>
          <p:nvPr/>
        </p:nvSpPr>
        <p:spPr>
          <a:xfrm>
            <a:off x="3048000" y="1447800"/>
            <a:ext cx="4191000" cy="144780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38100">
                <a:solidFill>
                  <a:schemeClr val="tx1"/>
                </a:solidFill>
              </a:ln>
            </a:endParaRPr>
          </a:p>
        </p:txBody>
      </p:sp>
      <p:sp>
        <p:nvSpPr>
          <p:cNvPr id="12" name="Rectangle 11"/>
          <p:cNvSpPr/>
          <p:nvPr/>
        </p:nvSpPr>
        <p:spPr>
          <a:xfrm>
            <a:off x="2057400" y="4343400"/>
            <a:ext cx="4191000" cy="113030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TextBox 12"/>
          <p:cNvSpPr txBox="1"/>
          <p:nvPr/>
        </p:nvSpPr>
        <p:spPr>
          <a:xfrm rot="19246975">
            <a:off x="1467107" y="1308890"/>
            <a:ext cx="6781800" cy="4524315"/>
          </a:xfrm>
          <a:prstGeom prst="rect">
            <a:avLst/>
          </a:prstGeom>
          <a:noFill/>
          <a:ln>
            <a:noFill/>
          </a:ln>
          <a:effectLst/>
        </p:spPr>
        <p:txBody>
          <a:bodyPr>
            <a:spAutoFit/>
          </a:bodyPr>
          <a:lstStyle/>
          <a:p>
            <a:pPr algn="ctr" fontAlgn="auto">
              <a:spcBef>
                <a:spcPts val="0"/>
              </a:spcBef>
              <a:spcAft>
                <a:spcPts val="0"/>
              </a:spcAft>
              <a:defRPr/>
            </a:pPr>
            <a:r>
              <a:rPr lang="en-US" sz="9600" dirty="0">
                <a:solidFill>
                  <a:schemeClr val="tx1">
                    <a:alpha val="8000"/>
                  </a:schemeClr>
                </a:solidFill>
                <a:latin typeface="+mn-lt"/>
                <a:cs typeface="+mn-cs"/>
              </a:rPr>
              <a:t>Made Up Aeration Data</a:t>
            </a:r>
            <a:endParaRPr lang="en-US" sz="9600" dirty="0">
              <a:solidFill>
                <a:schemeClr val="tx1">
                  <a:alpha val="8000"/>
                </a:schemeClr>
              </a:solidFill>
              <a:latin typeface="+mn-lt"/>
              <a:cs typeface="+mn-cs"/>
            </a:endParaRPr>
          </a:p>
        </p:txBody>
      </p:sp>
      <p:sp>
        <p:nvSpPr>
          <p:cNvPr id="27656" name="TextBox 13"/>
          <p:cNvSpPr txBox="1">
            <a:spLocks noChangeArrowheads="1"/>
          </p:cNvSpPr>
          <p:nvPr/>
        </p:nvSpPr>
        <p:spPr bwMode="auto">
          <a:xfrm>
            <a:off x="7315200" y="533400"/>
            <a:ext cx="1752600" cy="523875"/>
          </a:xfrm>
          <a:prstGeom prst="rect">
            <a:avLst/>
          </a:prstGeom>
          <a:solidFill>
            <a:schemeClr val="bg1"/>
          </a:solidFill>
          <a:ln w="9525">
            <a:noFill/>
            <a:miter lim="800000"/>
            <a:headEnd/>
            <a:tailEnd/>
          </a:ln>
        </p:spPr>
        <p:txBody>
          <a:bodyPr>
            <a:spAutoFit/>
          </a:bodyPr>
          <a:lstStyle/>
          <a:p>
            <a:r>
              <a:rPr lang="en-US" sz="1400">
                <a:latin typeface="Calibri" pitchFamily="34" charset="0"/>
              </a:rPr>
              <a:t>Approx. Engine Hours at Start of Test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3"/>
          <p:cNvPicPr>
            <a:picLocks noChangeAspect="1" noChangeArrowheads="1"/>
          </p:cNvPicPr>
          <p:nvPr/>
        </p:nvPicPr>
        <p:blipFill>
          <a:blip r:embed="rId2"/>
          <a:srcRect/>
          <a:stretch>
            <a:fillRect/>
          </a:stretch>
        </p:blipFill>
        <p:spPr bwMode="auto">
          <a:xfrm>
            <a:off x="1371600" y="730250"/>
            <a:ext cx="6684963" cy="5484813"/>
          </a:xfrm>
          <a:prstGeom prst="rect">
            <a:avLst/>
          </a:prstGeom>
          <a:noFill/>
          <a:ln w="9525">
            <a:noFill/>
            <a:miter lim="800000"/>
            <a:headEnd/>
            <a:tailEnd/>
          </a:ln>
        </p:spPr>
      </p:pic>
      <p:sp>
        <p:nvSpPr>
          <p:cNvPr id="28674" name="Title 1"/>
          <p:cNvSpPr>
            <a:spLocks noGrp="1"/>
          </p:cNvSpPr>
          <p:nvPr>
            <p:ph type="title"/>
          </p:nvPr>
        </p:nvSpPr>
        <p:spPr>
          <a:xfrm>
            <a:off x="457200" y="9525"/>
            <a:ext cx="8229600" cy="792163"/>
          </a:xfrm>
        </p:spPr>
        <p:txBody>
          <a:bodyPr/>
          <a:lstStyle/>
          <a:p>
            <a:r>
              <a:rPr lang="en-US" smtClean="0"/>
              <a:t>Discrimination</a:t>
            </a:r>
          </a:p>
        </p:txBody>
      </p:sp>
      <p:sp>
        <p:nvSpPr>
          <p:cNvPr id="3" name="Slide Number Placeholder 2"/>
          <p:cNvSpPr>
            <a:spLocks noGrp="1"/>
          </p:cNvSpPr>
          <p:nvPr>
            <p:ph type="sldNum" sz="quarter" idx="12"/>
          </p:nvPr>
        </p:nvSpPr>
        <p:spPr>
          <a:xfrm>
            <a:off x="7011988" y="6356350"/>
            <a:ext cx="2133600" cy="365125"/>
          </a:xfrm>
        </p:spPr>
        <p:txBody>
          <a:bodyPr/>
          <a:lstStyle/>
          <a:p>
            <a:pPr>
              <a:defRPr/>
            </a:pPr>
            <a:fld id="{C7EF0986-CB6C-476C-B00E-A9508260C7ED}" type="slidenum">
              <a:rPr lang="en-US"/>
              <a:pPr>
                <a:defRPr/>
              </a:pPr>
              <a:t>12</a:t>
            </a:fld>
            <a:endParaRPr lang="en-US" dirty="0"/>
          </a:p>
        </p:txBody>
      </p:sp>
      <p:sp>
        <p:nvSpPr>
          <p:cNvPr id="28676" name="TextBox 3"/>
          <p:cNvSpPr txBox="1">
            <a:spLocks noChangeArrowheads="1"/>
          </p:cNvSpPr>
          <p:nvPr/>
        </p:nvSpPr>
        <p:spPr bwMode="auto">
          <a:xfrm>
            <a:off x="152400" y="6215063"/>
            <a:ext cx="8839200" cy="461962"/>
          </a:xfrm>
          <a:prstGeom prst="rect">
            <a:avLst/>
          </a:prstGeom>
          <a:noFill/>
          <a:ln w="9525">
            <a:noFill/>
            <a:miter lim="800000"/>
            <a:headEnd/>
            <a:tailEnd/>
          </a:ln>
        </p:spPr>
        <p:txBody>
          <a:bodyPr>
            <a:spAutoFit/>
          </a:bodyPr>
          <a:lstStyle/>
          <a:p>
            <a:pPr algn="ctr"/>
            <a:r>
              <a:rPr lang="en-US" sz="2400">
                <a:latin typeface="Calibri" pitchFamily="34" charset="0"/>
              </a:rPr>
              <a:t>Each oil tested at each lab</a:t>
            </a:r>
          </a:p>
        </p:txBody>
      </p:sp>
      <p:cxnSp>
        <p:nvCxnSpPr>
          <p:cNvPr id="8" name="Straight Arrow Connector 7"/>
          <p:cNvCxnSpPr/>
          <p:nvPr/>
        </p:nvCxnSpPr>
        <p:spPr>
          <a:xfrm flipV="1">
            <a:off x="2514600" y="2590800"/>
            <a:ext cx="685800" cy="18288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333875" y="2590800"/>
            <a:ext cx="619125" cy="240665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019800" y="2133600"/>
            <a:ext cx="762000" cy="286385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19246975">
            <a:off x="1467107" y="1308890"/>
            <a:ext cx="6781800" cy="4524315"/>
          </a:xfrm>
          <a:prstGeom prst="rect">
            <a:avLst/>
          </a:prstGeom>
          <a:noFill/>
          <a:ln>
            <a:noFill/>
          </a:ln>
          <a:effectLst/>
        </p:spPr>
        <p:txBody>
          <a:bodyPr>
            <a:spAutoFit/>
          </a:bodyPr>
          <a:lstStyle/>
          <a:p>
            <a:pPr algn="ctr" fontAlgn="auto">
              <a:spcBef>
                <a:spcPts val="0"/>
              </a:spcBef>
              <a:spcAft>
                <a:spcPts val="0"/>
              </a:spcAft>
              <a:defRPr/>
            </a:pPr>
            <a:r>
              <a:rPr lang="en-US" sz="9600" dirty="0">
                <a:solidFill>
                  <a:schemeClr val="tx1">
                    <a:alpha val="8000"/>
                  </a:schemeClr>
                </a:solidFill>
                <a:latin typeface="+mn-lt"/>
                <a:cs typeface="+mn-cs"/>
              </a:rPr>
              <a:t>Made Up Aeration Data</a:t>
            </a:r>
            <a:endParaRPr lang="en-US" sz="9600" dirty="0">
              <a:solidFill>
                <a:schemeClr val="tx1">
                  <a:alpha val="8000"/>
                </a:schemeClr>
              </a:solidFill>
              <a:latin typeface="+mn-lt"/>
              <a:cs typeface="+mn-cs"/>
            </a:endParaRPr>
          </a:p>
        </p:txBody>
      </p:sp>
      <p:sp>
        <p:nvSpPr>
          <p:cNvPr id="28681" name="TextBox 14"/>
          <p:cNvSpPr txBox="1">
            <a:spLocks noChangeArrowheads="1"/>
          </p:cNvSpPr>
          <p:nvPr/>
        </p:nvSpPr>
        <p:spPr bwMode="auto">
          <a:xfrm>
            <a:off x="7315200" y="533400"/>
            <a:ext cx="1752600" cy="523875"/>
          </a:xfrm>
          <a:prstGeom prst="rect">
            <a:avLst/>
          </a:prstGeom>
          <a:solidFill>
            <a:schemeClr val="bg1"/>
          </a:solidFill>
          <a:ln w="9525">
            <a:noFill/>
            <a:miter lim="800000"/>
            <a:headEnd/>
            <a:tailEnd/>
          </a:ln>
        </p:spPr>
        <p:txBody>
          <a:bodyPr>
            <a:spAutoFit/>
          </a:bodyPr>
          <a:lstStyle/>
          <a:p>
            <a:r>
              <a:rPr lang="en-US" sz="1400">
                <a:latin typeface="Calibri" pitchFamily="34" charset="0"/>
              </a:rPr>
              <a:t>Approx. Engine Hours at Start of Test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76200" y="76200"/>
            <a:ext cx="8229600" cy="792163"/>
          </a:xfrm>
        </p:spPr>
        <p:txBody>
          <a:bodyPr/>
          <a:lstStyle/>
          <a:p>
            <a:pPr algn="l"/>
            <a:r>
              <a:rPr lang="en-US" smtClean="0"/>
              <a:t>Testing:</a:t>
            </a:r>
          </a:p>
        </p:txBody>
      </p:sp>
      <p:sp>
        <p:nvSpPr>
          <p:cNvPr id="3" name="Slide Number Placeholder 2"/>
          <p:cNvSpPr>
            <a:spLocks noGrp="1"/>
          </p:cNvSpPr>
          <p:nvPr>
            <p:ph type="sldNum" sz="quarter" idx="12"/>
          </p:nvPr>
        </p:nvSpPr>
        <p:spPr/>
        <p:txBody>
          <a:bodyPr/>
          <a:lstStyle/>
          <a:p>
            <a:pPr>
              <a:defRPr/>
            </a:pPr>
            <a:fld id="{C7D0B6F0-2E90-42EF-BB4C-1E53D21C5B1B}" type="slidenum">
              <a:rPr lang="en-US"/>
              <a:pPr>
                <a:defRPr/>
              </a:pPr>
              <a:t>2</a:t>
            </a:fld>
            <a:endParaRPr lang="en-US" dirty="0"/>
          </a:p>
        </p:txBody>
      </p:sp>
      <p:sp>
        <p:nvSpPr>
          <p:cNvPr id="4" name="TextBox 3"/>
          <p:cNvSpPr txBox="1"/>
          <p:nvPr/>
        </p:nvSpPr>
        <p:spPr>
          <a:xfrm>
            <a:off x="381000" y="762000"/>
            <a:ext cx="8534400" cy="5908675"/>
          </a:xfrm>
          <a:prstGeom prst="rect">
            <a:avLst/>
          </a:prstGeom>
          <a:noFill/>
        </p:spPr>
        <p:txBody>
          <a:bodyPr>
            <a:spAutoFit/>
          </a:bodyPr>
          <a:lstStyle/>
          <a:p>
            <a:pPr marL="342900" indent="-342900" fontAlgn="auto">
              <a:spcBef>
                <a:spcPts val="0"/>
              </a:spcBef>
              <a:spcAft>
                <a:spcPts val="0"/>
              </a:spcAft>
              <a:buFont typeface="+mj-lt"/>
              <a:buAutoNum type="arabicPeriod"/>
              <a:defRPr/>
            </a:pPr>
            <a:r>
              <a:rPr lang="en-US" dirty="0">
                <a:latin typeface="+mn-lt"/>
                <a:cs typeface="+mn-cs"/>
              </a:rPr>
              <a:t>Demonstrate repeatability, reproducibility and discrimination in the </a:t>
            </a:r>
            <a:br>
              <a:rPr lang="en-US" dirty="0">
                <a:latin typeface="+mn-lt"/>
                <a:cs typeface="+mn-cs"/>
              </a:rPr>
            </a:br>
            <a:r>
              <a:rPr lang="en-US" dirty="0">
                <a:latin typeface="+mn-lt"/>
                <a:cs typeface="+mn-cs"/>
              </a:rPr>
              <a:t>Cat Aeration test</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Demonstration does not imply acceptance</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The level of rigor used to investigate precision and discrimination is </a:t>
            </a:r>
            <a:br>
              <a:rPr lang="en-US" dirty="0">
                <a:latin typeface="+mn-lt"/>
                <a:cs typeface="+mn-cs"/>
              </a:rPr>
            </a:br>
            <a:r>
              <a:rPr lang="en-US" dirty="0">
                <a:latin typeface="+mn-lt"/>
                <a:cs typeface="+mn-cs"/>
              </a:rPr>
              <a:t>up to the task force</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Task force (and ultimately API, ACC and EMA) will have to agree whether test results support adequate </a:t>
            </a:r>
            <a:r>
              <a:rPr lang="en-US" dirty="0">
                <a:latin typeface="+mn-lt"/>
                <a:cs typeface="+mn-cs"/>
              </a:rPr>
              <a:t>precision and </a:t>
            </a:r>
            <a:r>
              <a:rPr lang="en-US" dirty="0">
                <a:latin typeface="+mn-lt"/>
                <a:cs typeface="+mn-cs"/>
              </a:rPr>
              <a:t>discrimination</a:t>
            </a:r>
          </a:p>
          <a:p>
            <a:pPr lvl="1" fontAlgn="auto">
              <a:spcBef>
                <a:spcPts val="0"/>
              </a:spcBef>
              <a:spcAft>
                <a:spcPts val="0"/>
              </a:spcAft>
              <a:defRPr/>
            </a:pPr>
            <a:endParaRPr lang="en-US" dirty="0">
              <a:latin typeface="+mn-lt"/>
              <a:cs typeface="+mn-cs"/>
            </a:endParaRPr>
          </a:p>
          <a:p>
            <a:pPr marL="342900" indent="-342900" fontAlgn="auto">
              <a:spcBef>
                <a:spcPts val="0"/>
              </a:spcBef>
              <a:spcAft>
                <a:spcPts val="0"/>
              </a:spcAft>
              <a:buFont typeface="+mj-lt"/>
              <a:buAutoNum type="arabicPeriod"/>
              <a:defRPr/>
            </a:pPr>
            <a:r>
              <a:rPr lang="en-US" dirty="0">
                <a:latin typeface="+mn-lt"/>
                <a:cs typeface="+mn-cs"/>
              </a:rPr>
              <a:t>Assess engine hours effect even though effect not expected to be observed over </a:t>
            </a:r>
            <a:br>
              <a:rPr lang="en-US" dirty="0">
                <a:latin typeface="+mn-lt"/>
                <a:cs typeface="+mn-cs"/>
              </a:rPr>
            </a:br>
            <a:r>
              <a:rPr lang="en-US" dirty="0">
                <a:latin typeface="+mn-lt"/>
                <a:cs typeface="+mn-cs"/>
              </a:rPr>
              <a:t>~100 to ~250 engine hours</a:t>
            </a:r>
          </a:p>
          <a:p>
            <a:pPr marL="342900" indent="-342900" fontAlgn="auto">
              <a:spcBef>
                <a:spcPts val="0"/>
              </a:spcBef>
              <a:spcAft>
                <a:spcPts val="0"/>
              </a:spcAft>
              <a:buFont typeface="+mj-lt"/>
              <a:buAutoNum type="arabicPeriod"/>
              <a:defRPr/>
            </a:pPr>
            <a:endParaRPr lang="en-US" dirty="0">
              <a:latin typeface="+mn-lt"/>
              <a:cs typeface="+mn-cs"/>
            </a:endParaRPr>
          </a:p>
          <a:p>
            <a:pPr marL="342900" indent="-342900" fontAlgn="auto">
              <a:spcBef>
                <a:spcPts val="0"/>
              </a:spcBef>
              <a:spcAft>
                <a:spcPts val="0"/>
              </a:spcAft>
              <a:buFont typeface="+mj-lt"/>
              <a:buAutoNum type="arabicPeriod"/>
              <a:defRPr/>
            </a:pPr>
            <a:r>
              <a:rPr lang="en-US" dirty="0">
                <a:latin typeface="+mn-lt"/>
                <a:cs typeface="+mn-cs"/>
              </a:rPr>
              <a:t>Prior to start of testing:</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Labs will have broken in their engines using the same procedure</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Engines will have been used approximately the same amount of hours </a:t>
            </a:r>
            <a:r>
              <a:rPr lang="en-US" dirty="0">
                <a:latin typeface="+mn-lt"/>
                <a:cs typeface="+mn-cs"/>
              </a:rPr>
              <a:t/>
            </a:r>
            <a:br>
              <a:rPr lang="en-US" dirty="0">
                <a:latin typeface="+mn-lt"/>
                <a:cs typeface="+mn-cs"/>
              </a:rPr>
            </a:br>
            <a:r>
              <a:rPr lang="en-US" dirty="0">
                <a:latin typeface="+mn-lt"/>
                <a:cs typeface="+mn-cs"/>
              </a:rPr>
              <a:t>(~</a:t>
            </a:r>
            <a:r>
              <a:rPr lang="en-US" dirty="0">
                <a:latin typeface="+mn-lt"/>
                <a:cs typeface="+mn-cs"/>
              </a:rPr>
              <a:t>75 to 100 hrs; TBD</a:t>
            </a:r>
            <a:r>
              <a:rPr lang="en-US" dirty="0">
                <a:latin typeface="+mn-lt"/>
                <a:cs typeface="+mn-cs"/>
              </a:rPr>
              <a:t>)</a:t>
            </a:r>
          </a:p>
          <a:p>
            <a:pPr marL="800100" lvl="1" indent="-342900" fontAlgn="auto">
              <a:spcBef>
                <a:spcPts val="0"/>
              </a:spcBef>
              <a:spcAft>
                <a:spcPts val="0"/>
              </a:spcAft>
              <a:buFont typeface="Arial" panose="020B0604020202020204" pitchFamily="34" charset="0"/>
              <a:buChar char="•"/>
              <a:defRPr/>
            </a:pPr>
            <a:endParaRPr lang="en-US" dirty="0">
              <a:latin typeface="+mn-lt"/>
              <a:cs typeface="+mn-cs"/>
            </a:endParaRPr>
          </a:p>
          <a:p>
            <a:pPr marL="342900" indent="-342900" fontAlgn="auto">
              <a:spcBef>
                <a:spcPts val="0"/>
              </a:spcBef>
              <a:spcAft>
                <a:spcPts val="0"/>
              </a:spcAft>
              <a:buFont typeface="+mj-lt"/>
              <a:buAutoNum type="arabicPeriod"/>
              <a:defRPr/>
            </a:pPr>
            <a:r>
              <a:rPr lang="en-US" dirty="0">
                <a:latin typeface="+mn-lt"/>
                <a:cs typeface="+mn-cs"/>
              </a:rPr>
              <a:t>The same test procedure will be used to conduct testing</a:t>
            </a:r>
          </a:p>
          <a:p>
            <a:pPr marL="342900" indent="-342900" fontAlgn="auto">
              <a:spcBef>
                <a:spcPts val="0"/>
              </a:spcBef>
              <a:spcAft>
                <a:spcPts val="0"/>
              </a:spcAft>
              <a:buFont typeface="+mj-lt"/>
              <a:buAutoNum type="arabicPeriod"/>
              <a:defRPr/>
            </a:pPr>
            <a:endParaRPr lang="en-US" dirty="0">
              <a:latin typeface="+mn-lt"/>
              <a:cs typeface="+mn-cs"/>
            </a:endParaRPr>
          </a:p>
          <a:p>
            <a:pPr marL="342900" indent="-342900" fontAlgn="auto">
              <a:spcBef>
                <a:spcPts val="0"/>
              </a:spcBef>
              <a:spcAft>
                <a:spcPts val="0"/>
              </a:spcAft>
              <a:buFont typeface="+mj-lt"/>
              <a:buAutoNum type="arabicPeriod"/>
              <a:defRPr/>
            </a:pPr>
            <a:r>
              <a:rPr lang="en-US" dirty="0">
                <a:latin typeface="+mn-lt"/>
                <a:cs typeface="+mn-cs"/>
              </a:rPr>
              <a:t>Task force indicated there is enough oil for:</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Four 1005 tests</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Five High Aeration tests</a:t>
            </a:r>
            <a:endParaRPr lang="en-US" dirty="0">
              <a:latin typeface="+mn-lt"/>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76200" y="76200"/>
            <a:ext cx="8229600" cy="792163"/>
          </a:xfrm>
        </p:spPr>
        <p:txBody>
          <a:bodyPr/>
          <a:lstStyle/>
          <a:p>
            <a:pPr algn="l"/>
            <a:r>
              <a:rPr lang="en-US" smtClean="0"/>
              <a:t>Testing:</a:t>
            </a:r>
          </a:p>
        </p:txBody>
      </p:sp>
      <p:sp>
        <p:nvSpPr>
          <p:cNvPr id="3" name="Slide Number Placeholder 2"/>
          <p:cNvSpPr>
            <a:spLocks noGrp="1"/>
          </p:cNvSpPr>
          <p:nvPr>
            <p:ph type="sldNum" sz="quarter" idx="12"/>
          </p:nvPr>
        </p:nvSpPr>
        <p:spPr/>
        <p:txBody>
          <a:bodyPr/>
          <a:lstStyle/>
          <a:p>
            <a:pPr>
              <a:defRPr/>
            </a:pPr>
            <a:fld id="{89545743-EE1B-4C9D-8922-5918A7EC839C}" type="slidenum">
              <a:rPr lang="en-US"/>
              <a:pPr>
                <a:defRPr/>
              </a:pPr>
              <a:t>3</a:t>
            </a:fld>
            <a:endParaRPr lang="en-US" dirty="0"/>
          </a:p>
        </p:txBody>
      </p:sp>
      <p:sp>
        <p:nvSpPr>
          <p:cNvPr id="17411" name="TextBox 3"/>
          <p:cNvSpPr txBox="1">
            <a:spLocks noChangeArrowheads="1"/>
          </p:cNvSpPr>
          <p:nvPr/>
        </p:nvSpPr>
        <p:spPr bwMode="auto">
          <a:xfrm>
            <a:off x="381000" y="862013"/>
            <a:ext cx="8534400" cy="3786187"/>
          </a:xfrm>
          <a:prstGeom prst="rect">
            <a:avLst/>
          </a:prstGeom>
          <a:noFill/>
          <a:ln w="9525">
            <a:noFill/>
            <a:miter lim="800000"/>
            <a:headEnd/>
            <a:tailEnd/>
          </a:ln>
        </p:spPr>
        <p:txBody>
          <a:bodyPr>
            <a:spAutoFit/>
          </a:bodyPr>
          <a:lstStyle/>
          <a:p>
            <a:pPr marL="342900" indent="-342900">
              <a:buFont typeface="Calibri" pitchFamily="34" charset="0"/>
              <a:buAutoNum type="arabicPeriod"/>
            </a:pPr>
            <a:r>
              <a:rPr lang="en-US" sz="2000">
                <a:latin typeface="Calibri" pitchFamily="34" charset="0"/>
              </a:rPr>
              <a:t>Two of the MOA requirements for test acceptance:</a:t>
            </a:r>
          </a:p>
          <a:p>
            <a:pPr marL="800100" lvl="1" indent="-342900">
              <a:buFont typeface="Calibri" pitchFamily="34" charset="0"/>
              <a:buAutoNum type="arabicPeriod"/>
            </a:pPr>
            <a:r>
              <a:rPr lang="en-US" sz="2000">
                <a:latin typeface="Calibri" pitchFamily="34" charset="0"/>
              </a:rPr>
              <a:t>“Each oil used to demonstrate discrimination has a minimum of two valid test results in the most current test procedure. The Test Development Task Force must approve these results.”</a:t>
            </a:r>
          </a:p>
          <a:p>
            <a:pPr marL="800100" lvl="1" indent="-342900">
              <a:buFont typeface="Calibri" pitchFamily="34" charset="0"/>
              <a:buAutoNum type="arabicPeriod"/>
            </a:pPr>
            <a:endParaRPr lang="en-US" sz="2000">
              <a:latin typeface="Calibri" pitchFamily="34" charset="0"/>
            </a:endParaRPr>
          </a:p>
          <a:p>
            <a:pPr marL="800100" lvl="1" indent="-342900">
              <a:buFont typeface="Calibri" pitchFamily="34" charset="0"/>
              <a:buAutoNum type="arabicPeriod"/>
            </a:pPr>
            <a:r>
              <a:rPr lang="en-US" sz="2000">
                <a:latin typeface="Calibri" pitchFamily="34" charset="0"/>
              </a:rPr>
              <a:t>“Each Matrix Lab has run at least two operationally valid tests (shakedown runs are eligible) using the Test Matrix procedure. Shakedown runs are full-length, operationally valid runs on oils such as potential candidate or research oils. The Test Development Task Force will determine if these test results are satisfactory in terms of precision, Lubricant Test Monitoring System (LTMS) impact, and reasonable agreement among the results from each lab.”</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0" name="Title 1"/>
          <p:cNvSpPr>
            <a:spLocks noGrp="1"/>
          </p:cNvSpPr>
          <p:nvPr>
            <p:ph type="title"/>
          </p:nvPr>
        </p:nvSpPr>
        <p:spPr>
          <a:xfrm>
            <a:off x="76200" y="228600"/>
            <a:ext cx="8229600" cy="792163"/>
          </a:xfrm>
        </p:spPr>
        <p:txBody>
          <a:bodyPr/>
          <a:lstStyle/>
          <a:p>
            <a:pPr algn="l"/>
            <a:r>
              <a:rPr lang="en-US" smtClean="0"/>
              <a:t>Proposed Testing Protocol:</a:t>
            </a:r>
          </a:p>
        </p:txBody>
      </p:sp>
      <p:sp>
        <p:nvSpPr>
          <p:cNvPr id="3" name="Slide Number Placeholder 2"/>
          <p:cNvSpPr>
            <a:spLocks noGrp="1"/>
          </p:cNvSpPr>
          <p:nvPr>
            <p:ph type="sldNum" sz="quarter" idx="12"/>
          </p:nvPr>
        </p:nvSpPr>
        <p:spPr/>
        <p:txBody>
          <a:bodyPr/>
          <a:lstStyle/>
          <a:p>
            <a:pPr>
              <a:defRPr/>
            </a:pPr>
            <a:fld id="{422F9AA2-A909-4BE3-B42D-8F999E3F1790}" type="slidenum">
              <a:rPr lang="en-US"/>
              <a:pPr>
                <a:defRPr/>
              </a:pPr>
              <a:t>4</a:t>
            </a:fld>
            <a:endParaRPr lang="en-US" dirty="0"/>
          </a:p>
        </p:txBody>
      </p:sp>
      <p:sp>
        <p:nvSpPr>
          <p:cNvPr id="2072" name="TextBox 3"/>
          <p:cNvSpPr txBox="1">
            <a:spLocks noChangeArrowheads="1"/>
          </p:cNvSpPr>
          <p:nvPr/>
        </p:nvSpPr>
        <p:spPr bwMode="auto">
          <a:xfrm>
            <a:off x="304800" y="3429000"/>
            <a:ext cx="8839200" cy="2308225"/>
          </a:xfrm>
          <a:prstGeom prst="rect">
            <a:avLst/>
          </a:prstGeom>
          <a:noFill/>
          <a:ln w="9525">
            <a:noFill/>
            <a:miter lim="800000"/>
            <a:headEnd/>
            <a:tailEnd/>
          </a:ln>
        </p:spPr>
        <p:txBody>
          <a:bodyPr>
            <a:spAutoFit/>
          </a:bodyPr>
          <a:lstStyle/>
          <a:p>
            <a:pPr marL="342900" indent="-342900">
              <a:buFont typeface="Calibri" pitchFamily="34" charset="0"/>
              <a:buAutoNum type="arabicPeriod"/>
            </a:pPr>
            <a:r>
              <a:rPr lang="en-US" sz="2400">
                <a:latin typeface="Calibri" pitchFamily="34" charset="0"/>
              </a:rPr>
              <a:t>Each lab tests one of the oils twice for</a:t>
            </a:r>
            <a:r>
              <a:rPr lang="en-US" sz="2400">
                <a:solidFill>
                  <a:srgbClr val="FF0000"/>
                </a:solidFill>
                <a:latin typeface="Calibri" pitchFamily="34" charset="0"/>
              </a:rPr>
              <a:t> </a:t>
            </a:r>
            <a:r>
              <a:rPr lang="en-US" sz="2400">
                <a:latin typeface="Calibri" pitchFamily="34" charset="0"/>
              </a:rPr>
              <a:t>repeatability</a:t>
            </a:r>
          </a:p>
          <a:p>
            <a:pPr marL="342900" indent="-342900">
              <a:buFont typeface="Calibri" pitchFamily="34" charset="0"/>
              <a:buAutoNum type="arabicPeriod"/>
            </a:pPr>
            <a:endParaRPr lang="en-US" sz="2400">
              <a:latin typeface="Calibri" pitchFamily="34" charset="0"/>
            </a:endParaRPr>
          </a:p>
          <a:p>
            <a:pPr marL="342900" indent="-342900">
              <a:buFont typeface="Calibri" pitchFamily="34" charset="0"/>
              <a:buAutoNum type="arabicPeriod"/>
            </a:pPr>
            <a:r>
              <a:rPr lang="en-US" sz="2400">
                <a:latin typeface="Calibri" pitchFamily="34" charset="0"/>
              </a:rPr>
              <a:t>Each lab tests both oils for</a:t>
            </a:r>
            <a:r>
              <a:rPr lang="en-US" sz="2400">
                <a:solidFill>
                  <a:srgbClr val="FF0000"/>
                </a:solidFill>
                <a:latin typeface="Calibri" pitchFamily="34" charset="0"/>
              </a:rPr>
              <a:t> </a:t>
            </a:r>
            <a:r>
              <a:rPr lang="en-US" sz="2400">
                <a:latin typeface="Calibri" pitchFamily="34" charset="0"/>
              </a:rPr>
              <a:t>discrimination</a:t>
            </a:r>
          </a:p>
          <a:p>
            <a:pPr marL="342900" indent="-342900">
              <a:buFont typeface="Calibri" pitchFamily="34" charset="0"/>
              <a:buAutoNum type="arabicPeriod"/>
            </a:pPr>
            <a:endParaRPr lang="en-US" sz="2400">
              <a:latin typeface="Calibri" pitchFamily="34" charset="0"/>
            </a:endParaRPr>
          </a:p>
          <a:p>
            <a:pPr marL="342900" indent="-342900">
              <a:buFont typeface="Calibri" pitchFamily="34" charset="0"/>
              <a:buAutoNum type="arabicPeriod"/>
            </a:pPr>
            <a:r>
              <a:rPr lang="en-US" sz="2400">
                <a:latin typeface="Calibri" pitchFamily="34" charset="0"/>
              </a:rPr>
              <a:t>Each oil tested at all three labs to evaluate reproducibility</a:t>
            </a:r>
          </a:p>
          <a:p>
            <a:pPr marL="342900" indent="-342900">
              <a:buFont typeface="Calibri" pitchFamily="34" charset="0"/>
              <a:buAutoNum type="arabicPeriod"/>
            </a:pPr>
            <a:endParaRPr lang="en-US" sz="2400">
              <a:latin typeface="Calibri" pitchFamily="34" charset="0"/>
            </a:endParaRPr>
          </a:p>
        </p:txBody>
      </p:sp>
      <p:graphicFrame>
        <p:nvGraphicFramePr>
          <p:cNvPr id="2069" name="Object 21"/>
          <p:cNvGraphicFramePr>
            <a:graphicFrameLocks noChangeAspect="1"/>
          </p:cNvGraphicFramePr>
          <p:nvPr/>
        </p:nvGraphicFramePr>
        <p:xfrm>
          <a:off x="609600" y="1066800"/>
          <a:ext cx="7550150" cy="1905000"/>
        </p:xfrm>
        <a:graphic>
          <a:graphicData uri="http://schemas.openxmlformats.org/presentationml/2006/ole">
            <p:oleObj spid="_x0000_s2069" name="Worksheet" r:id="rId3" imgW="3057650" imgH="771448"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76200" y="76200"/>
            <a:ext cx="8229600" cy="792163"/>
          </a:xfrm>
        </p:spPr>
        <p:txBody>
          <a:bodyPr/>
          <a:lstStyle/>
          <a:p>
            <a:pPr algn="l"/>
            <a:r>
              <a:rPr lang="en-US" smtClean="0"/>
              <a:t>Comments:</a:t>
            </a:r>
          </a:p>
        </p:txBody>
      </p:sp>
      <p:sp>
        <p:nvSpPr>
          <p:cNvPr id="3" name="Slide Number Placeholder 2"/>
          <p:cNvSpPr>
            <a:spLocks noGrp="1"/>
          </p:cNvSpPr>
          <p:nvPr>
            <p:ph type="sldNum" sz="quarter" idx="12"/>
          </p:nvPr>
        </p:nvSpPr>
        <p:spPr/>
        <p:txBody>
          <a:bodyPr/>
          <a:lstStyle/>
          <a:p>
            <a:pPr>
              <a:defRPr/>
            </a:pPr>
            <a:fld id="{3542A064-4337-469E-874A-7BAE4D43E1B7}" type="slidenum">
              <a:rPr lang="en-US"/>
              <a:pPr>
                <a:defRPr/>
              </a:pPr>
              <a:t>5</a:t>
            </a:fld>
            <a:endParaRPr lang="en-US" dirty="0"/>
          </a:p>
        </p:txBody>
      </p:sp>
      <p:sp>
        <p:nvSpPr>
          <p:cNvPr id="20483" name="TextBox 3"/>
          <p:cNvSpPr txBox="1">
            <a:spLocks noChangeArrowheads="1"/>
          </p:cNvSpPr>
          <p:nvPr/>
        </p:nvSpPr>
        <p:spPr bwMode="auto">
          <a:xfrm>
            <a:off x="381000" y="762000"/>
            <a:ext cx="8763000" cy="4524375"/>
          </a:xfrm>
          <a:prstGeom prst="rect">
            <a:avLst/>
          </a:prstGeom>
          <a:noFill/>
          <a:ln w="9525">
            <a:noFill/>
            <a:miter lim="800000"/>
            <a:headEnd/>
            <a:tailEnd/>
          </a:ln>
        </p:spPr>
        <p:txBody>
          <a:bodyPr>
            <a:spAutoFit/>
          </a:bodyPr>
          <a:lstStyle/>
          <a:p>
            <a:pPr marL="342900" indent="-342900">
              <a:buFont typeface="Calibri" pitchFamily="34" charset="0"/>
              <a:buAutoNum type="arabicPeriod"/>
            </a:pPr>
            <a:r>
              <a:rPr lang="en-US" sz="2400">
                <a:latin typeface="Calibri" pitchFamily="34" charset="0"/>
              </a:rPr>
              <a:t>Oil selection:</a:t>
            </a:r>
          </a:p>
          <a:p>
            <a:pPr marL="800100" lvl="1" indent="-342900">
              <a:buFont typeface="Calibri" pitchFamily="34" charset="0"/>
              <a:buAutoNum type="arabicPeriod"/>
            </a:pPr>
            <a:r>
              <a:rPr lang="en-US" sz="2400">
                <a:latin typeface="Calibri" pitchFamily="34" charset="0"/>
              </a:rPr>
              <a:t>Using the low aeration (LA) oil and high aeration (HA) oil:</a:t>
            </a:r>
          </a:p>
          <a:p>
            <a:pPr marL="1257300" lvl="2" indent="-342900">
              <a:buFont typeface="Arial" charset="0"/>
              <a:buChar char="•"/>
            </a:pPr>
            <a:r>
              <a:rPr lang="en-US" sz="2400">
                <a:latin typeface="Calibri" pitchFamily="34" charset="0"/>
              </a:rPr>
              <a:t>Better chance of supporting test discrimination</a:t>
            </a:r>
          </a:p>
          <a:p>
            <a:pPr marL="1714500" lvl="3" indent="-342900">
              <a:buFont typeface="Arial" charset="0"/>
              <a:buChar char="•"/>
            </a:pPr>
            <a:r>
              <a:rPr lang="en-US" sz="2400">
                <a:latin typeface="Calibri" pitchFamily="34" charset="0"/>
              </a:rPr>
              <a:t>This is based on 1 test result per oil which may not be true indication of its performance</a:t>
            </a:r>
          </a:p>
          <a:p>
            <a:pPr marL="1257300" lvl="2" indent="-342900">
              <a:buFont typeface="Arial" charset="0"/>
              <a:buChar char="•"/>
            </a:pPr>
            <a:r>
              <a:rPr lang="en-US" sz="2400">
                <a:latin typeface="Calibri" pitchFamily="34" charset="0"/>
              </a:rPr>
              <a:t>Evaluates test repeatability over a wider range of Aeration</a:t>
            </a:r>
          </a:p>
          <a:p>
            <a:pPr marL="800100" lvl="1" indent="-342900">
              <a:buFont typeface="Calibri" pitchFamily="34" charset="0"/>
              <a:buAutoNum type="arabicPeriod"/>
            </a:pPr>
            <a:endParaRPr lang="en-US" sz="2400">
              <a:latin typeface="Calibri" pitchFamily="34" charset="0"/>
            </a:endParaRPr>
          </a:p>
          <a:p>
            <a:pPr marL="800100" lvl="1" indent="-342900">
              <a:buFont typeface="Calibri" pitchFamily="34" charset="0"/>
              <a:buAutoNum type="arabicPeriod"/>
            </a:pPr>
            <a:r>
              <a:rPr lang="en-US" sz="2400">
                <a:latin typeface="Calibri" pitchFamily="34" charset="0"/>
              </a:rPr>
              <a:t>Given this set of testing is likely to be the last, using oils we have more experience with (like 1005) may provide less risk.</a:t>
            </a:r>
          </a:p>
          <a:p>
            <a:pPr marL="800100" lvl="1" indent="-342900">
              <a:buFont typeface="Calibri" pitchFamily="34" charset="0"/>
              <a:buAutoNum type="arabicPeriod"/>
            </a:pPr>
            <a:endParaRPr lang="en-US" sz="2400">
              <a:latin typeface="Calibri" pitchFamily="34" charset="0"/>
            </a:endParaRPr>
          </a:p>
          <a:p>
            <a:pPr marL="800100" lvl="1" indent="-342900">
              <a:buFont typeface="Calibri" pitchFamily="34" charset="0"/>
              <a:buAutoNum type="arabicPeriod"/>
            </a:pPr>
            <a:r>
              <a:rPr lang="en-US" sz="2400">
                <a:latin typeface="Calibri" pitchFamily="34" charset="0"/>
              </a:rPr>
              <a:t>Three oils (HA, 1005 and LA) could be used to balance the tradeoffs, but 4 tests per stand would be preferred.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76200" y="76200"/>
            <a:ext cx="8229600" cy="792163"/>
          </a:xfrm>
        </p:spPr>
        <p:txBody>
          <a:bodyPr/>
          <a:lstStyle/>
          <a:p>
            <a:pPr algn="l"/>
            <a:r>
              <a:rPr lang="en-US" smtClean="0"/>
              <a:t>More</a:t>
            </a:r>
            <a:r>
              <a:rPr lang="en-US" smtClean="0">
                <a:solidFill>
                  <a:srgbClr val="FF0000"/>
                </a:solidFill>
              </a:rPr>
              <a:t> </a:t>
            </a:r>
            <a:r>
              <a:rPr lang="en-US" smtClean="0"/>
              <a:t>Comments:</a:t>
            </a:r>
          </a:p>
        </p:txBody>
      </p:sp>
      <p:sp>
        <p:nvSpPr>
          <p:cNvPr id="3" name="Slide Number Placeholder 2"/>
          <p:cNvSpPr>
            <a:spLocks noGrp="1"/>
          </p:cNvSpPr>
          <p:nvPr>
            <p:ph type="sldNum" sz="quarter" idx="12"/>
          </p:nvPr>
        </p:nvSpPr>
        <p:spPr/>
        <p:txBody>
          <a:bodyPr/>
          <a:lstStyle/>
          <a:p>
            <a:pPr>
              <a:defRPr/>
            </a:pPr>
            <a:fld id="{5D4C4EE2-3057-411C-B2CB-C16526D47E72}" type="slidenum">
              <a:rPr lang="en-US"/>
              <a:pPr>
                <a:defRPr/>
              </a:pPr>
              <a:t>6</a:t>
            </a:fld>
            <a:endParaRPr lang="en-US" dirty="0"/>
          </a:p>
        </p:txBody>
      </p:sp>
      <p:sp>
        <p:nvSpPr>
          <p:cNvPr id="21507" name="TextBox 3"/>
          <p:cNvSpPr txBox="1">
            <a:spLocks noChangeArrowheads="1"/>
          </p:cNvSpPr>
          <p:nvPr/>
        </p:nvSpPr>
        <p:spPr bwMode="auto">
          <a:xfrm>
            <a:off x="381000" y="762000"/>
            <a:ext cx="8763000" cy="4894263"/>
          </a:xfrm>
          <a:prstGeom prst="rect">
            <a:avLst/>
          </a:prstGeom>
          <a:noFill/>
          <a:ln w="9525">
            <a:noFill/>
            <a:miter lim="800000"/>
            <a:headEnd/>
            <a:tailEnd/>
          </a:ln>
        </p:spPr>
        <p:txBody>
          <a:bodyPr>
            <a:spAutoFit/>
          </a:bodyPr>
          <a:lstStyle/>
          <a:p>
            <a:pPr marL="342900" indent="-342900">
              <a:buFont typeface="Calibri" pitchFamily="34" charset="0"/>
              <a:buAutoNum type="arabicPeriod"/>
            </a:pPr>
            <a:r>
              <a:rPr lang="en-US" sz="2400">
                <a:latin typeface="Calibri" pitchFamily="34" charset="0"/>
              </a:rPr>
              <a:t>Ultimately, it is up to the task force (and subsequently ACC, EMA and API) to accept whether or not the test results demonstrate a satisfactory level of repeatability, reproducibility and discrimination.</a:t>
            </a:r>
          </a:p>
          <a:p>
            <a:pPr marL="342900" indent="-342900">
              <a:buFont typeface="Calibri" pitchFamily="34" charset="0"/>
              <a:buAutoNum type="arabicPeriod"/>
            </a:pPr>
            <a:endParaRPr lang="en-US" sz="2400">
              <a:latin typeface="Calibri" pitchFamily="34" charset="0"/>
            </a:endParaRPr>
          </a:p>
          <a:p>
            <a:pPr marL="342900" indent="-342900">
              <a:buFont typeface="Calibri" pitchFamily="34" charset="0"/>
              <a:buAutoNum type="arabicPeriod"/>
            </a:pPr>
            <a:r>
              <a:rPr lang="en-US" sz="2400">
                <a:latin typeface="Calibri" pitchFamily="34" charset="0"/>
              </a:rPr>
              <a:t>Even though these tests have been put together as best as possible to assess repeatability, reproducibility, discrimination and an engine hours effect, a statistical analysis of this data will need to be used with caution.</a:t>
            </a:r>
          </a:p>
          <a:p>
            <a:pPr marL="800100" lvl="1" indent="-342900">
              <a:buFont typeface="Arial" charset="0"/>
              <a:buChar char="•"/>
            </a:pPr>
            <a:r>
              <a:rPr lang="en-US" sz="2400">
                <a:latin typeface="Calibri" pitchFamily="34" charset="0"/>
              </a:rPr>
              <a:t>Discrimination oil is only run once at each lab</a:t>
            </a:r>
          </a:p>
          <a:p>
            <a:pPr marL="800100" lvl="1" indent="-342900">
              <a:buFont typeface="Arial" charset="0"/>
              <a:buChar char="•"/>
            </a:pPr>
            <a:r>
              <a:rPr lang="en-US" sz="2400">
                <a:latin typeface="Calibri" pitchFamily="34" charset="0"/>
              </a:rPr>
              <a:t>Repeatability is based on 2 tests at each lab</a:t>
            </a:r>
          </a:p>
          <a:p>
            <a:pPr marL="1257300" lvl="2" indent="-342900">
              <a:buFont typeface="Arial" charset="0"/>
              <a:buChar char="•"/>
            </a:pPr>
            <a:r>
              <a:rPr lang="en-US" sz="2400">
                <a:latin typeface="Calibri" pitchFamily="34" charset="0"/>
              </a:rPr>
              <a:t>Within lab, repeatability is affected by </a:t>
            </a:r>
            <a:br>
              <a:rPr lang="en-US" sz="2400">
                <a:latin typeface="Calibri" pitchFamily="34" charset="0"/>
              </a:rPr>
            </a:br>
            <a:r>
              <a:rPr lang="en-US" sz="2400">
                <a:latin typeface="Calibri" pitchFamily="34" charset="0"/>
              </a:rPr>
              <a:t>any engine hours effect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0" name="Title 1"/>
          <p:cNvSpPr>
            <a:spLocks noGrp="1"/>
          </p:cNvSpPr>
          <p:nvPr>
            <p:ph type="title"/>
          </p:nvPr>
        </p:nvSpPr>
        <p:spPr>
          <a:xfrm>
            <a:off x="76200" y="76200"/>
            <a:ext cx="8229600" cy="792163"/>
          </a:xfrm>
        </p:spPr>
        <p:txBody>
          <a:bodyPr/>
          <a:lstStyle/>
          <a:p>
            <a:pPr algn="l"/>
            <a:r>
              <a:rPr lang="en-US" smtClean="0"/>
              <a:t>More Comments:</a:t>
            </a:r>
          </a:p>
        </p:txBody>
      </p:sp>
      <p:sp>
        <p:nvSpPr>
          <p:cNvPr id="3" name="Slide Number Placeholder 2"/>
          <p:cNvSpPr>
            <a:spLocks noGrp="1"/>
          </p:cNvSpPr>
          <p:nvPr>
            <p:ph type="sldNum" sz="quarter" idx="12"/>
          </p:nvPr>
        </p:nvSpPr>
        <p:spPr/>
        <p:txBody>
          <a:bodyPr/>
          <a:lstStyle/>
          <a:p>
            <a:pPr>
              <a:defRPr/>
            </a:pPr>
            <a:fld id="{61BED7D7-9457-45D7-A494-3A85B1D9478E}" type="slidenum">
              <a:rPr lang="en-US"/>
              <a:pPr>
                <a:defRPr/>
              </a:pPr>
              <a:t>7</a:t>
            </a:fld>
            <a:endParaRPr lang="en-US" dirty="0"/>
          </a:p>
        </p:txBody>
      </p:sp>
      <p:sp>
        <p:nvSpPr>
          <p:cNvPr id="4" name="TextBox 3"/>
          <p:cNvSpPr txBox="1"/>
          <p:nvPr/>
        </p:nvSpPr>
        <p:spPr>
          <a:xfrm>
            <a:off x="381000" y="457200"/>
            <a:ext cx="8534400" cy="3416300"/>
          </a:xfrm>
          <a:prstGeom prst="rect">
            <a:avLst/>
          </a:prstGeom>
          <a:noFill/>
        </p:spPr>
        <p:txBody>
          <a:bodyPr>
            <a:spAutoFit/>
          </a:bodyPr>
          <a:lstStyle/>
          <a:p>
            <a:pPr fontAlgn="auto">
              <a:spcBef>
                <a:spcPts val="0"/>
              </a:spcBef>
              <a:spcAft>
                <a:spcPts val="0"/>
              </a:spcAft>
              <a:defRPr/>
            </a:pPr>
            <a:r>
              <a:rPr lang="en-US" dirty="0">
                <a:latin typeface="+mn-lt"/>
                <a:cs typeface="+mn-cs"/>
              </a:rPr>
              <a:t> </a:t>
            </a:r>
          </a:p>
          <a:p>
            <a:pPr marL="342900" indent="-342900" fontAlgn="auto">
              <a:spcBef>
                <a:spcPts val="0"/>
              </a:spcBef>
              <a:spcAft>
                <a:spcPts val="0"/>
              </a:spcAft>
              <a:buFont typeface="+mj-lt"/>
              <a:buAutoNum type="arabicPeriod"/>
              <a:defRPr/>
            </a:pPr>
            <a:r>
              <a:rPr lang="en-US" dirty="0">
                <a:latin typeface="+mn-lt"/>
                <a:cs typeface="+mn-cs"/>
              </a:rPr>
              <a:t>Less testing would meet bare minimum requirements with less statistical rigor.</a:t>
            </a:r>
          </a:p>
          <a:p>
            <a:pPr marL="342900" indent="-342900" fontAlgn="auto">
              <a:spcBef>
                <a:spcPts val="0"/>
              </a:spcBef>
              <a:spcAft>
                <a:spcPts val="0"/>
              </a:spcAft>
              <a:buFont typeface="+mj-lt"/>
              <a:buAutoNum type="arabicPeriod"/>
              <a:defRPr/>
            </a:pPr>
            <a:r>
              <a:rPr lang="en-US" dirty="0">
                <a:latin typeface="+mn-lt"/>
                <a:cs typeface="+mn-cs"/>
              </a:rPr>
              <a:t>More testing will improve the statistical analysis, but it’s a balance of:</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Timing</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Oil quantities</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Level of data needed to accept test into the Matrix vs. the rigor of the Matrix</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Amount of hours on engines going into the Matrix</a:t>
            </a:r>
          </a:p>
          <a:p>
            <a:pPr marL="342900" indent="-342900" fontAlgn="auto">
              <a:spcBef>
                <a:spcPts val="0"/>
              </a:spcBef>
              <a:spcAft>
                <a:spcPts val="0"/>
              </a:spcAft>
              <a:buFont typeface="+mj-lt"/>
              <a:buAutoNum type="arabicPeriod"/>
              <a:defRPr/>
            </a:pPr>
            <a:endParaRPr lang="en-US" dirty="0">
              <a:latin typeface="+mn-lt"/>
              <a:cs typeface="+mn-cs"/>
            </a:endParaRPr>
          </a:p>
          <a:p>
            <a:pPr marL="342900" indent="-342900" fontAlgn="auto">
              <a:spcBef>
                <a:spcPts val="0"/>
              </a:spcBef>
              <a:spcAft>
                <a:spcPts val="0"/>
              </a:spcAft>
              <a:buFont typeface="+mj-lt"/>
              <a:buAutoNum type="arabicPeriod"/>
              <a:defRPr/>
            </a:pPr>
            <a:r>
              <a:rPr lang="en-US" dirty="0">
                <a:latin typeface="+mn-lt"/>
                <a:cs typeface="+mn-cs"/>
              </a:rPr>
              <a:t>A benefit of the proposed design is the ability to augment it if needed.</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A 4</a:t>
            </a:r>
            <a:r>
              <a:rPr lang="en-US" baseline="30000" dirty="0">
                <a:latin typeface="+mn-lt"/>
                <a:cs typeface="+mn-cs"/>
              </a:rPr>
              <a:t>th</a:t>
            </a:r>
            <a:r>
              <a:rPr lang="en-US" dirty="0">
                <a:latin typeface="+mn-lt"/>
                <a:cs typeface="+mn-cs"/>
              </a:rPr>
              <a:t> and even 5</a:t>
            </a:r>
            <a:r>
              <a:rPr lang="en-US" baseline="30000" dirty="0">
                <a:latin typeface="+mn-lt"/>
                <a:cs typeface="+mn-cs"/>
              </a:rPr>
              <a:t>th</a:t>
            </a:r>
            <a:r>
              <a:rPr lang="en-US" dirty="0">
                <a:latin typeface="+mn-lt"/>
                <a:cs typeface="+mn-cs"/>
              </a:rPr>
              <a:t> test per lab will help the statistical analysis if desired.</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Additional testing can be decided upon review of the first 3 tests per lab.</a:t>
            </a:r>
          </a:p>
          <a:p>
            <a:pPr marL="800100" lvl="1" indent="-342900" fontAlgn="auto">
              <a:spcBef>
                <a:spcPts val="0"/>
              </a:spcBef>
              <a:spcAft>
                <a:spcPts val="0"/>
              </a:spcAft>
              <a:buFont typeface="Arial" panose="020B0604020202020204" pitchFamily="34" charset="0"/>
              <a:buChar char="•"/>
              <a:defRPr/>
            </a:pPr>
            <a:r>
              <a:rPr lang="en-US" dirty="0">
                <a:latin typeface="+mn-lt"/>
                <a:cs typeface="+mn-cs"/>
              </a:rPr>
              <a:t>Example:</a:t>
            </a:r>
            <a:endParaRPr lang="en-US" dirty="0">
              <a:latin typeface="+mn-lt"/>
              <a:cs typeface="+mn-cs"/>
            </a:endParaRPr>
          </a:p>
        </p:txBody>
      </p:sp>
      <p:graphicFrame>
        <p:nvGraphicFramePr>
          <p:cNvPr id="4119" name="Object 23"/>
          <p:cNvGraphicFramePr>
            <a:graphicFrameLocks noChangeAspect="1"/>
          </p:cNvGraphicFramePr>
          <p:nvPr/>
        </p:nvGraphicFramePr>
        <p:xfrm>
          <a:off x="304800" y="4876800"/>
          <a:ext cx="8037513" cy="1219200"/>
        </p:xfrm>
        <a:graphic>
          <a:graphicData uri="http://schemas.openxmlformats.org/presentationml/2006/ole">
            <p:oleObj spid="_x0000_s4119" name="Worksheet" r:id="rId3" imgW="5086369" imgH="771448" progId="">
              <p:embed/>
            </p:oleObj>
          </a:graphicData>
        </a:graphic>
      </p:graphicFrame>
      <p:sp>
        <p:nvSpPr>
          <p:cNvPr id="4123" name="TextBox 5"/>
          <p:cNvSpPr txBox="1">
            <a:spLocks noChangeArrowheads="1"/>
          </p:cNvSpPr>
          <p:nvPr/>
        </p:nvSpPr>
        <p:spPr bwMode="auto">
          <a:xfrm>
            <a:off x="4572000" y="3629025"/>
            <a:ext cx="1524000" cy="1323975"/>
          </a:xfrm>
          <a:prstGeom prst="rect">
            <a:avLst/>
          </a:prstGeom>
          <a:noFill/>
          <a:ln w="9525">
            <a:noFill/>
            <a:miter lim="800000"/>
            <a:headEnd/>
            <a:tailEnd/>
          </a:ln>
        </p:spPr>
        <p:txBody>
          <a:bodyPr>
            <a:spAutoFit/>
          </a:bodyPr>
          <a:lstStyle/>
          <a:p>
            <a:pPr algn="ctr"/>
            <a:r>
              <a:rPr lang="en-US" sz="1600">
                <a:latin typeface="Calibri" pitchFamily="34" charset="0"/>
              </a:rPr>
              <a:t>STOP: </a:t>
            </a:r>
            <a:br>
              <a:rPr lang="en-US" sz="1600">
                <a:latin typeface="Calibri" pitchFamily="34" charset="0"/>
              </a:rPr>
            </a:br>
            <a:r>
              <a:rPr lang="en-US" sz="1600">
                <a:latin typeface="Calibri" pitchFamily="34" charset="0"/>
              </a:rPr>
              <a:t>Review results &amp; decided if more testing desired</a:t>
            </a:r>
          </a:p>
        </p:txBody>
      </p:sp>
      <p:sp>
        <p:nvSpPr>
          <p:cNvPr id="4124" name="TextBox 6"/>
          <p:cNvSpPr txBox="1">
            <a:spLocks noChangeArrowheads="1"/>
          </p:cNvSpPr>
          <p:nvPr/>
        </p:nvSpPr>
        <p:spPr bwMode="auto">
          <a:xfrm>
            <a:off x="6248400" y="3598863"/>
            <a:ext cx="1524000" cy="1322387"/>
          </a:xfrm>
          <a:prstGeom prst="rect">
            <a:avLst/>
          </a:prstGeom>
          <a:noFill/>
          <a:ln w="9525">
            <a:noFill/>
            <a:miter lim="800000"/>
            <a:headEnd/>
            <a:tailEnd/>
          </a:ln>
        </p:spPr>
        <p:txBody>
          <a:bodyPr>
            <a:spAutoFit/>
          </a:bodyPr>
          <a:lstStyle/>
          <a:p>
            <a:pPr algn="ctr"/>
            <a:r>
              <a:rPr lang="en-US" sz="1600">
                <a:latin typeface="Calibri" pitchFamily="34" charset="0"/>
              </a:rPr>
              <a:t>STOP: </a:t>
            </a:r>
            <a:br>
              <a:rPr lang="en-US" sz="1600">
                <a:latin typeface="Calibri" pitchFamily="34" charset="0"/>
              </a:rPr>
            </a:br>
            <a:r>
              <a:rPr lang="en-US" sz="1600">
                <a:latin typeface="Calibri" pitchFamily="34" charset="0"/>
              </a:rPr>
              <a:t>Review results &amp; decided if more testing desired</a:t>
            </a:r>
          </a:p>
        </p:txBody>
      </p:sp>
      <p:cxnSp>
        <p:nvCxnSpPr>
          <p:cNvPr id="9" name="Straight Arrow Connector 8"/>
          <p:cNvCxnSpPr/>
          <p:nvPr/>
        </p:nvCxnSpPr>
        <p:spPr>
          <a:xfrm>
            <a:off x="5334000" y="4876800"/>
            <a:ext cx="0" cy="382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26" name="TextBox 7"/>
          <p:cNvSpPr txBox="1">
            <a:spLocks noChangeArrowheads="1"/>
          </p:cNvSpPr>
          <p:nvPr/>
        </p:nvSpPr>
        <p:spPr bwMode="auto">
          <a:xfrm>
            <a:off x="5486400" y="6096000"/>
            <a:ext cx="2933700" cy="461963"/>
          </a:xfrm>
          <a:prstGeom prst="rect">
            <a:avLst/>
          </a:prstGeom>
          <a:noFill/>
          <a:ln w="9525">
            <a:noFill/>
            <a:miter lim="800000"/>
            <a:headEnd/>
            <a:tailEnd/>
          </a:ln>
        </p:spPr>
        <p:txBody>
          <a:bodyPr>
            <a:spAutoFit/>
          </a:bodyPr>
          <a:lstStyle/>
          <a:p>
            <a:r>
              <a:rPr lang="en-US" sz="1200">
                <a:latin typeface="Calibri" pitchFamily="34" charset="0"/>
              </a:rPr>
              <a:t>A third oil could be included in test 4 or 5 depending on test results of prior data</a:t>
            </a:r>
          </a:p>
        </p:txBody>
      </p:sp>
      <p:cxnSp>
        <p:nvCxnSpPr>
          <p:cNvPr id="12" name="Straight Arrow Connector 11"/>
          <p:cNvCxnSpPr/>
          <p:nvPr/>
        </p:nvCxnSpPr>
        <p:spPr>
          <a:xfrm>
            <a:off x="7010400" y="4876800"/>
            <a:ext cx="0" cy="382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229600" cy="792163"/>
          </a:xfrm>
        </p:spPr>
        <p:txBody>
          <a:bodyPr rtlCol="0">
            <a:normAutofit fontScale="90000"/>
          </a:bodyPr>
          <a:lstStyle/>
          <a:p>
            <a:pPr fontAlgn="auto">
              <a:spcAft>
                <a:spcPts val="0"/>
              </a:spcAft>
              <a:defRPr/>
            </a:pPr>
            <a:r>
              <a:rPr lang="en-US" dirty="0" smtClean="0"/>
              <a:t>Questions?</a:t>
            </a:r>
            <a:br>
              <a:rPr lang="en-US" dirty="0" smtClean="0"/>
            </a:br>
            <a:r>
              <a:rPr lang="en-US" dirty="0" smtClean="0"/>
              <a:t>Comments?</a:t>
            </a:r>
            <a:endParaRPr lang="en-US" dirty="0"/>
          </a:p>
        </p:txBody>
      </p:sp>
      <p:sp>
        <p:nvSpPr>
          <p:cNvPr id="3" name="Slide Number Placeholder 2"/>
          <p:cNvSpPr>
            <a:spLocks noGrp="1"/>
          </p:cNvSpPr>
          <p:nvPr>
            <p:ph type="sldNum" sz="quarter" idx="12"/>
          </p:nvPr>
        </p:nvSpPr>
        <p:spPr/>
        <p:txBody>
          <a:bodyPr/>
          <a:lstStyle/>
          <a:p>
            <a:pPr>
              <a:defRPr/>
            </a:pPr>
            <a:fld id="{9097D79F-D389-42C3-B0D2-304009DDD76D}" type="slidenum">
              <a:rPr lang="en-US"/>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381000" y="2895600"/>
            <a:ext cx="8229600" cy="792163"/>
          </a:xfrm>
        </p:spPr>
        <p:txBody>
          <a:bodyPr/>
          <a:lstStyle/>
          <a:p>
            <a:r>
              <a:rPr lang="en-US" smtClean="0"/>
              <a:t>Appendix</a:t>
            </a:r>
          </a:p>
        </p:txBody>
      </p:sp>
      <p:sp>
        <p:nvSpPr>
          <p:cNvPr id="3" name="Slide Number Placeholder 2"/>
          <p:cNvSpPr>
            <a:spLocks noGrp="1"/>
          </p:cNvSpPr>
          <p:nvPr>
            <p:ph type="sldNum" sz="quarter" idx="12"/>
          </p:nvPr>
        </p:nvSpPr>
        <p:spPr/>
        <p:txBody>
          <a:bodyPr/>
          <a:lstStyle/>
          <a:p>
            <a:pPr>
              <a:defRPr/>
            </a:pPr>
            <a:fld id="{B90A4ED7-A35C-4F9D-812D-7C7C94006BE1}" type="slidenum">
              <a:rPr lang="en-US"/>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5382</TotalTime>
  <Words>656</Words>
  <Application>Microsoft Office PowerPoint</Application>
  <PresentationFormat>On-screen Show (4:3)</PresentationFormat>
  <Paragraphs>87</Paragraphs>
  <Slides>12</Slides>
  <Notes>0</Notes>
  <HiddenSlides>0</HiddenSlides>
  <MMClips>0</MMClips>
  <ScaleCrop>false</ScaleCrop>
  <HeadingPairs>
    <vt:vector size="8" baseType="variant">
      <vt:variant>
        <vt:lpstr>Fonts Used</vt:lpstr>
      </vt:variant>
      <vt:variant>
        <vt:i4>2</vt:i4>
      </vt:variant>
      <vt:variant>
        <vt:lpstr>Design Template</vt:lpstr>
      </vt:variant>
      <vt:variant>
        <vt:i4>2</vt:i4>
      </vt:variant>
      <vt:variant>
        <vt:lpstr>Embedded OLE Servers</vt:lpstr>
      </vt:variant>
      <vt:variant>
        <vt:i4>1</vt:i4>
      </vt:variant>
      <vt:variant>
        <vt:lpstr>Slide Titles</vt:lpstr>
      </vt:variant>
      <vt:variant>
        <vt:i4>12</vt:i4>
      </vt:variant>
    </vt:vector>
  </HeadingPairs>
  <TitlesOfParts>
    <vt:vector size="17" baseType="lpstr">
      <vt:lpstr>Calibri</vt:lpstr>
      <vt:lpstr>Arial</vt:lpstr>
      <vt:lpstr>Office Theme</vt:lpstr>
      <vt:lpstr>Office Theme</vt:lpstr>
      <vt:lpstr>Worksheet</vt:lpstr>
      <vt:lpstr>Cat Aeration Task Force Additional Prove Out Testing Proposal</vt:lpstr>
      <vt:lpstr>Testing:</vt:lpstr>
      <vt:lpstr>Testing:</vt:lpstr>
      <vt:lpstr>Proposed Testing Protocol:</vt:lpstr>
      <vt:lpstr>Comments:</vt:lpstr>
      <vt:lpstr>More Comments:</vt:lpstr>
      <vt:lpstr>More Comments:</vt:lpstr>
      <vt:lpstr>Questions? Comments?</vt:lpstr>
      <vt:lpstr>Appendix</vt:lpstr>
      <vt:lpstr>Repeatability</vt:lpstr>
      <vt:lpstr>Reproducibility</vt:lpstr>
      <vt:lpstr>Discrimination</vt:lpstr>
    </vt:vector>
  </TitlesOfParts>
  <Company>DIV08</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Janet Buckingham</dc:creator>
  <cp:lastModifiedBy>Hind Abi-Akar</cp:lastModifiedBy>
  <cp:revision>209</cp:revision>
  <cp:lastPrinted>2014-04-11T16:51:36Z</cp:lastPrinted>
  <dcterms:created xsi:type="dcterms:W3CDTF">2014-03-27T18:27:13Z</dcterms:created>
  <dcterms:modified xsi:type="dcterms:W3CDTF">2014-07-01T17:06:36Z</dcterms:modified>
</cp:coreProperties>
</file>