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4" r:id="rId2"/>
    <p:sldId id="265" r:id="rId3"/>
    <p:sldId id="266" r:id="rId4"/>
    <p:sldId id="256" r:id="rId5"/>
    <p:sldId id="257" r:id="rId6"/>
    <p:sldId id="258" r:id="rId7"/>
    <p:sldId id="268" r:id="rId8"/>
    <p:sldId id="263" r:id="rId9"/>
    <p:sldId id="269" r:id="rId10"/>
    <p:sldId id="260" r:id="rId11"/>
    <p:sldId id="261" r:id="rId12"/>
    <p:sldId id="262"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49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32099" name="Rectangle 3"/>
          <p:cNvSpPr>
            <a:spLocks noGrp="1" noChangeArrowheads="1"/>
          </p:cNvSpPr>
          <p:nvPr>
            <p:ph type="ctrTitle"/>
          </p:nvPr>
        </p:nvSpPr>
        <p:spPr>
          <a:xfrm>
            <a:off x="1291004" y="1828800"/>
            <a:ext cx="4572000" cy="1828800"/>
          </a:xfrm>
        </p:spPr>
        <p:txBody>
          <a:bodyPr anchor="t"/>
          <a:lstStyle>
            <a:lvl1pPr>
              <a:defRPr>
                <a:solidFill>
                  <a:schemeClr val="tx1"/>
                </a:solidFill>
              </a:defRPr>
            </a:lvl1pPr>
          </a:lstStyle>
          <a:p>
            <a:r>
              <a:rPr lang="en-US" smtClean="0"/>
              <a:t>Click to edit Master title style</a:t>
            </a:r>
            <a:endParaRPr lang="en-US"/>
          </a:p>
        </p:txBody>
      </p:sp>
      <p:sp>
        <p:nvSpPr>
          <p:cNvPr id="132100" name="Rectangle 4"/>
          <p:cNvSpPr>
            <a:spLocks noGrp="1" noChangeArrowheads="1"/>
          </p:cNvSpPr>
          <p:nvPr>
            <p:ph type="subTitle" idx="1"/>
          </p:nvPr>
        </p:nvSpPr>
        <p:spPr>
          <a:xfrm>
            <a:off x="1291004" y="3841751"/>
            <a:ext cx="7086600" cy="2447925"/>
          </a:xfrm>
        </p:spPr>
        <p:txBody>
          <a:bodyPr/>
          <a:lstStyle>
            <a:lvl1pPr>
              <a:lnSpc>
                <a:spcPct val="100000"/>
              </a:lnSpc>
              <a:spcAft>
                <a:spcPct val="0"/>
              </a:spcAft>
              <a:defRPr sz="2000" b="1"/>
            </a:lvl1pPr>
          </a:lstStyle>
          <a:p>
            <a:r>
              <a:rPr lang="en-US" smtClean="0"/>
              <a:t>Click to edit Master subtitle style</a:t>
            </a:r>
            <a:endParaRPr lang="en-US"/>
          </a:p>
        </p:txBody>
      </p:sp>
      <p:sp>
        <p:nvSpPr>
          <p:cNvPr id="132119" name="Rectangle 23"/>
          <p:cNvSpPr>
            <a:spLocks noChangeArrowheads="1"/>
          </p:cNvSpPr>
          <p:nvPr/>
        </p:nvSpPr>
        <p:spPr bwMode="auto">
          <a:xfrm>
            <a:off x="5862" y="1651001"/>
            <a:ext cx="9138138" cy="87313"/>
          </a:xfrm>
          <a:prstGeom prst="rect">
            <a:avLst/>
          </a:prstGeom>
          <a:solidFill>
            <a:srgbClr val="009DD9"/>
          </a:solidFill>
          <a:ln w="9525">
            <a:noFill/>
            <a:miter lim="800000"/>
            <a:headEnd/>
            <a:tailEnd/>
          </a:ln>
          <a:effectLst/>
        </p:spPr>
        <p:txBody>
          <a:bodyPr wrap="none" anchor="ctr"/>
          <a:lstStyle/>
          <a:p>
            <a:endParaRPr lang="en-US"/>
          </a:p>
        </p:txBody>
      </p:sp>
      <p:pic>
        <p:nvPicPr>
          <p:cNvPr id="132128" name="Picture 32" descr="TaglineBlackRed"/>
          <p:cNvPicPr>
            <a:picLocks noChangeAspect="1" noChangeArrowheads="1"/>
          </p:cNvPicPr>
          <p:nvPr/>
        </p:nvPicPr>
        <p:blipFill>
          <a:blip r:embed="rId2" cstate="print"/>
          <a:srcRect/>
          <a:stretch>
            <a:fillRect/>
          </a:stretch>
        </p:blipFill>
        <p:spPr bwMode="auto">
          <a:xfrm>
            <a:off x="6087208" y="6502400"/>
            <a:ext cx="2923443" cy="203200"/>
          </a:xfrm>
          <a:prstGeom prst="rect">
            <a:avLst/>
          </a:prstGeom>
          <a:noFill/>
        </p:spPr>
      </p:pic>
      <p:sp>
        <p:nvSpPr>
          <p:cNvPr id="132130" name="Text Box 34"/>
          <p:cNvSpPr txBox="1">
            <a:spLocks noChangeArrowheads="1"/>
          </p:cNvSpPr>
          <p:nvPr/>
        </p:nvSpPr>
        <p:spPr bwMode="black">
          <a:xfrm>
            <a:off x="92320" y="6702425"/>
            <a:ext cx="3225311" cy="215444"/>
          </a:xfrm>
          <a:prstGeom prst="rect">
            <a:avLst/>
          </a:prstGeom>
          <a:noFill/>
          <a:ln w="9525">
            <a:noFill/>
            <a:miter lim="800000"/>
            <a:headEnd/>
            <a:tailEnd/>
          </a:ln>
          <a:effectLst/>
        </p:spPr>
        <p:txBody>
          <a:bodyPr lIns="0" tIns="0" rIns="0" bIns="0">
            <a:spAutoFit/>
          </a:bodyPr>
          <a:lstStyle/>
          <a:p>
            <a:pPr defTabSz="957263"/>
            <a:r>
              <a:rPr lang="en-US" sz="700" dirty="0">
                <a:solidFill>
                  <a:schemeClr val="tx1"/>
                </a:solidFill>
                <a:latin typeface="Palatino" pitchFamily="-80" charset="0"/>
              </a:rPr>
              <a:t>© </a:t>
            </a:r>
            <a:r>
              <a:rPr lang="en-US" sz="700" dirty="0" smtClean="0">
                <a:solidFill>
                  <a:schemeClr val="tx1"/>
                </a:solidFill>
                <a:latin typeface="Palatino" pitchFamily="-80" charset="0"/>
              </a:rPr>
              <a:t>2010 </a:t>
            </a:r>
            <a:r>
              <a:rPr lang="en-US" sz="700" dirty="0">
                <a:solidFill>
                  <a:schemeClr val="tx1"/>
                </a:solidFill>
                <a:latin typeface="Palatino" pitchFamily="-80" charset="0"/>
              </a:rPr>
              <a:t>Chevron Oronite Companies. All rights reserved.</a:t>
            </a:r>
            <a:endParaRPr lang="en-US" sz="700" dirty="0">
              <a:solidFill>
                <a:schemeClr val="tx1"/>
              </a:solidFill>
            </a:endParaRPr>
          </a:p>
          <a:p>
            <a:pPr defTabSz="957263"/>
            <a:endParaRPr lang="en-US" sz="700" dirty="0">
              <a:solidFill>
                <a:srgbClr val="666767"/>
              </a:solidFill>
            </a:endParaRPr>
          </a:p>
        </p:txBody>
      </p:sp>
      <p:pic>
        <p:nvPicPr>
          <p:cNvPr id="132131" name="Picture 35" descr="Chevron_Oronite_c"/>
          <p:cNvPicPr>
            <a:picLocks noChangeAspect="1" noChangeArrowheads="1"/>
          </p:cNvPicPr>
          <p:nvPr/>
        </p:nvPicPr>
        <p:blipFill>
          <a:blip r:embed="rId3" cstate="print"/>
          <a:srcRect/>
          <a:stretch>
            <a:fillRect/>
          </a:stretch>
        </p:blipFill>
        <p:spPr bwMode="auto">
          <a:xfrm>
            <a:off x="359020" y="376239"/>
            <a:ext cx="2734408" cy="941387"/>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65992" y="98425"/>
            <a:ext cx="8430358" cy="80645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65992" y="1003300"/>
            <a:ext cx="4144108" cy="5054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750777" y="1003300"/>
            <a:ext cx="4145574" cy="5054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65992" y="98425"/>
            <a:ext cx="8430358" cy="80645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65992" y="1003300"/>
            <a:ext cx="4144108" cy="5054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750777" y="1003300"/>
            <a:ext cx="4145574" cy="5054600"/>
          </a:xfrm>
        </p:spPr>
        <p:txBody>
          <a:bodyPr/>
          <a:lstStyle/>
          <a:p>
            <a:r>
              <a:rPr lang="en-US" smtClean="0"/>
              <a:t>Click icon to add chart</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5992" y="98425"/>
            <a:ext cx="8430358" cy="80645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65992" y="1003300"/>
            <a:ext cx="4144108" cy="5054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50777" y="1003300"/>
            <a:ext cx="4145574" cy="5054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435"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435"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65992" y="1003300"/>
            <a:ext cx="4144108" cy="5054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50777" y="1003300"/>
            <a:ext cx="4145574" cy="5054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166"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16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16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9128" y="98426"/>
            <a:ext cx="2107223" cy="5959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5993" y="98426"/>
            <a:ext cx="6182458" cy="5959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5992" y="98425"/>
            <a:ext cx="8430358" cy="806450"/>
          </a:xfrm>
          <a:prstGeom prst="rect">
            <a:avLst/>
          </a:prstGeom>
          <a:noFill/>
          <a:ln w="9525">
            <a:noFill/>
            <a:miter lim="800000"/>
            <a:headEnd/>
            <a:tailEnd/>
          </a:ln>
          <a:effectLst/>
        </p:spPr>
        <p:txBody>
          <a:bodyPr vert="horz" wrap="square" lIns="95784" tIns="47892" rIns="95784" bIns="47892"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65992" y="1003300"/>
            <a:ext cx="8430358" cy="5054600"/>
          </a:xfrm>
          <a:prstGeom prst="rect">
            <a:avLst/>
          </a:prstGeom>
          <a:noFill/>
          <a:ln w="9525">
            <a:noFill/>
            <a:miter lim="800000"/>
            <a:headEnd/>
            <a:tailEnd/>
          </a:ln>
          <a:effectLst/>
        </p:spPr>
        <p:txBody>
          <a:bodyPr vert="horz" wrap="square" lIns="95784" tIns="47892" rIns="95784" bIns="4789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64" name="Line 40"/>
          <p:cNvSpPr>
            <a:spLocks noChangeShapeType="1"/>
          </p:cNvSpPr>
          <p:nvPr/>
        </p:nvSpPr>
        <p:spPr bwMode="auto">
          <a:xfrm>
            <a:off x="580293" y="901700"/>
            <a:ext cx="8316058" cy="0"/>
          </a:xfrm>
          <a:prstGeom prst="line">
            <a:avLst/>
          </a:prstGeom>
          <a:noFill/>
          <a:ln w="25400">
            <a:solidFill>
              <a:srgbClr val="0050AA"/>
            </a:solidFill>
            <a:round/>
            <a:headEnd/>
            <a:tailEnd/>
          </a:ln>
          <a:effectLst/>
        </p:spPr>
        <p:txBody>
          <a:bodyPr/>
          <a:lstStyle/>
          <a:p>
            <a:endParaRPr lang="en-US"/>
          </a:p>
        </p:txBody>
      </p:sp>
      <p:sp>
        <p:nvSpPr>
          <p:cNvPr id="1074" name="Rectangle 50"/>
          <p:cNvSpPr>
            <a:spLocks noChangeArrowheads="1"/>
          </p:cNvSpPr>
          <p:nvPr/>
        </p:nvSpPr>
        <p:spPr bwMode="auto">
          <a:xfrm>
            <a:off x="2734408" y="6273800"/>
            <a:ext cx="4330212" cy="95250"/>
          </a:xfrm>
          <a:prstGeom prst="rect">
            <a:avLst/>
          </a:prstGeom>
          <a:solidFill>
            <a:srgbClr val="0050AA">
              <a:alpha val="60001"/>
            </a:srgbClr>
          </a:solidFill>
          <a:ln w="9525">
            <a:noFill/>
            <a:miter lim="800000"/>
            <a:headEnd/>
            <a:tailEnd/>
          </a:ln>
          <a:effectLst/>
        </p:spPr>
        <p:txBody>
          <a:bodyPr wrap="none" anchor="ctr"/>
          <a:lstStyle/>
          <a:p>
            <a:endParaRPr lang="en-US"/>
          </a:p>
        </p:txBody>
      </p:sp>
      <p:sp>
        <p:nvSpPr>
          <p:cNvPr id="1076" name="Rectangle 52"/>
          <p:cNvSpPr>
            <a:spLocks noChangeArrowheads="1"/>
          </p:cNvSpPr>
          <p:nvPr/>
        </p:nvSpPr>
        <p:spPr bwMode="auto">
          <a:xfrm>
            <a:off x="0" y="6513513"/>
            <a:ext cx="9144000" cy="228600"/>
          </a:xfrm>
          <a:prstGeom prst="rect">
            <a:avLst/>
          </a:prstGeom>
          <a:noFill/>
          <a:ln w="9525">
            <a:noFill/>
            <a:miter lim="800000"/>
            <a:headEnd/>
            <a:tailEnd/>
          </a:ln>
          <a:effectLst/>
        </p:spPr>
        <p:txBody>
          <a:bodyPr lIns="95784" tIns="47892" rIns="95784" bIns="47892"/>
          <a:lstStyle/>
          <a:p>
            <a:pPr algn="ctr" defTabSz="957263"/>
            <a:fld id="{83B5CCF6-0651-47F4-A09E-240314F5F1FE}" type="slidenum">
              <a:rPr lang="en-US" sz="800"/>
              <a:pPr algn="ctr" defTabSz="957263"/>
              <a:t>‹#›</a:t>
            </a:fld>
            <a:endParaRPr lang="en-US" sz="800"/>
          </a:p>
        </p:txBody>
      </p:sp>
      <p:sp>
        <p:nvSpPr>
          <p:cNvPr id="1078" name="Rectangle 54"/>
          <p:cNvSpPr>
            <a:spLocks noChangeArrowheads="1"/>
          </p:cNvSpPr>
          <p:nvPr/>
        </p:nvSpPr>
        <p:spPr bwMode="auto">
          <a:xfrm>
            <a:off x="1" y="6270626"/>
            <a:ext cx="426427" cy="87313"/>
          </a:xfrm>
          <a:prstGeom prst="rect">
            <a:avLst/>
          </a:prstGeom>
          <a:solidFill>
            <a:srgbClr val="0050AA">
              <a:alpha val="60001"/>
            </a:srgbClr>
          </a:solidFill>
          <a:ln w="9525">
            <a:noFill/>
            <a:miter lim="800000"/>
            <a:headEnd/>
            <a:tailEnd/>
          </a:ln>
          <a:effectLst/>
        </p:spPr>
        <p:txBody>
          <a:bodyPr wrap="none" anchor="ctr"/>
          <a:lstStyle/>
          <a:p>
            <a:endParaRPr lang="en-US"/>
          </a:p>
        </p:txBody>
      </p:sp>
      <p:sp>
        <p:nvSpPr>
          <p:cNvPr id="1082" name="Text Box 58"/>
          <p:cNvSpPr txBox="1">
            <a:spLocks noChangeArrowheads="1"/>
          </p:cNvSpPr>
          <p:nvPr/>
        </p:nvSpPr>
        <p:spPr bwMode="black">
          <a:xfrm>
            <a:off x="82062" y="6688138"/>
            <a:ext cx="3632689" cy="215444"/>
          </a:xfrm>
          <a:prstGeom prst="rect">
            <a:avLst/>
          </a:prstGeom>
          <a:noFill/>
          <a:ln w="9525">
            <a:noFill/>
            <a:miter lim="800000"/>
            <a:headEnd/>
            <a:tailEnd/>
          </a:ln>
          <a:effectLst/>
        </p:spPr>
        <p:txBody>
          <a:bodyPr lIns="0" tIns="0" rIns="0" bIns="0">
            <a:spAutoFit/>
          </a:bodyPr>
          <a:lstStyle/>
          <a:p>
            <a:pPr defTabSz="957263"/>
            <a:r>
              <a:rPr lang="en-US" sz="700" dirty="0">
                <a:solidFill>
                  <a:schemeClr val="tx1"/>
                </a:solidFill>
                <a:latin typeface="Palatino" pitchFamily="-80" charset="0"/>
              </a:rPr>
              <a:t>© </a:t>
            </a:r>
            <a:r>
              <a:rPr lang="en-US" sz="700" dirty="0" smtClean="0">
                <a:solidFill>
                  <a:schemeClr val="tx1"/>
                </a:solidFill>
                <a:latin typeface="Palatino" pitchFamily="-80" charset="0"/>
              </a:rPr>
              <a:t>2010 </a:t>
            </a:r>
            <a:r>
              <a:rPr lang="en-US" sz="700" dirty="0">
                <a:solidFill>
                  <a:schemeClr val="tx1"/>
                </a:solidFill>
                <a:latin typeface="Palatino" pitchFamily="-80" charset="0"/>
              </a:rPr>
              <a:t>Chevron Oronite Companies. All rights reserved.</a:t>
            </a:r>
            <a:endParaRPr lang="en-US" sz="700" dirty="0">
              <a:solidFill>
                <a:schemeClr val="tx1"/>
              </a:solidFill>
            </a:endParaRPr>
          </a:p>
          <a:p>
            <a:pPr defTabSz="957263"/>
            <a:endParaRPr lang="en-US" sz="700" dirty="0">
              <a:solidFill>
                <a:srgbClr val="666767"/>
              </a:solidFill>
            </a:endParaRPr>
          </a:p>
        </p:txBody>
      </p:sp>
      <p:sp>
        <p:nvSpPr>
          <p:cNvPr id="1084" name="Rectangle 60"/>
          <p:cNvSpPr>
            <a:spLocks noChangeArrowheads="1"/>
          </p:cNvSpPr>
          <p:nvPr/>
        </p:nvSpPr>
        <p:spPr bwMode="auto">
          <a:xfrm>
            <a:off x="332643" y="6191250"/>
            <a:ext cx="2489688" cy="254000"/>
          </a:xfrm>
          <a:prstGeom prst="rect">
            <a:avLst/>
          </a:prstGeom>
          <a:noFill/>
          <a:ln w="9525">
            <a:noFill/>
            <a:miter lim="800000"/>
            <a:headEnd/>
            <a:tailEnd/>
          </a:ln>
          <a:effectLst/>
        </p:spPr>
        <p:txBody>
          <a:bodyPr wrap="none" anchor="ctr"/>
          <a:lstStyle/>
          <a:p>
            <a:endParaRPr lang="en-US"/>
          </a:p>
        </p:txBody>
      </p:sp>
      <p:pic>
        <p:nvPicPr>
          <p:cNvPr id="1083" name="Picture 59" descr="Oronite Tagline"/>
          <p:cNvPicPr>
            <a:picLocks noChangeAspect="1" noChangeArrowheads="1"/>
          </p:cNvPicPr>
          <p:nvPr/>
        </p:nvPicPr>
        <p:blipFill>
          <a:blip r:embed="rId14" cstate="print"/>
          <a:srcRect/>
          <a:stretch>
            <a:fillRect/>
          </a:stretch>
        </p:blipFill>
        <p:spPr bwMode="auto">
          <a:xfrm>
            <a:off x="504092" y="6245226"/>
            <a:ext cx="2157046" cy="149225"/>
          </a:xfrm>
          <a:prstGeom prst="rect">
            <a:avLst/>
          </a:prstGeom>
          <a:noFill/>
        </p:spPr>
      </p:pic>
      <p:pic>
        <p:nvPicPr>
          <p:cNvPr id="1085" name="Picture 61" descr="Chevron_Oronite_c"/>
          <p:cNvPicPr>
            <a:picLocks noChangeAspect="1" noChangeArrowheads="1"/>
          </p:cNvPicPr>
          <p:nvPr/>
        </p:nvPicPr>
        <p:blipFill>
          <a:blip r:embed="rId15" cstate="print"/>
          <a:srcRect/>
          <a:stretch>
            <a:fillRect/>
          </a:stretch>
        </p:blipFill>
        <p:spPr bwMode="auto">
          <a:xfrm>
            <a:off x="7293220" y="6130925"/>
            <a:ext cx="1604596" cy="5524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57263" rtl="0" eaLnBrk="1" fontAlgn="base" hangingPunct="1">
        <a:spcBef>
          <a:spcPct val="0"/>
        </a:spcBef>
        <a:spcAft>
          <a:spcPct val="0"/>
        </a:spcAft>
        <a:defRPr sz="2500" b="1">
          <a:solidFill>
            <a:srgbClr val="0050AA"/>
          </a:solidFill>
          <a:latin typeface="+mj-lt"/>
          <a:ea typeface="+mj-ea"/>
          <a:cs typeface="+mj-cs"/>
        </a:defRPr>
      </a:lvl1pPr>
      <a:lvl2pPr algn="l" defTabSz="957263" rtl="0" eaLnBrk="1" fontAlgn="base" hangingPunct="1">
        <a:spcBef>
          <a:spcPct val="0"/>
        </a:spcBef>
        <a:spcAft>
          <a:spcPct val="0"/>
        </a:spcAft>
        <a:defRPr sz="2500" b="1">
          <a:solidFill>
            <a:srgbClr val="0050AA"/>
          </a:solidFill>
          <a:latin typeface="Verdana" pitchFamily="34" charset="0"/>
        </a:defRPr>
      </a:lvl2pPr>
      <a:lvl3pPr algn="l" defTabSz="957263" rtl="0" eaLnBrk="1" fontAlgn="base" hangingPunct="1">
        <a:spcBef>
          <a:spcPct val="0"/>
        </a:spcBef>
        <a:spcAft>
          <a:spcPct val="0"/>
        </a:spcAft>
        <a:defRPr sz="2500" b="1">
          <a:solidFill>
            <a:srgbClr val="0050AA"/>
          </a:solidFill>
          <a:latin typeface="Verdana" pitchFamily="34" charset="0"/>
        </a:defRPr>
      </a:lvl3pPr>
      <a:lvl4pPr algn="l" defTabSz="957263" rtl="0" eaLnBrk="1" fontAlgn="base" hangingPunct="1">
        <a:spcBef>
          <a:spcPct val="0"/>
        </a:spcBef>
        <a:spcAft>
          <a:spcPct val="0"/>
        </a:spcAft>
        <a:defRPr sz="2500" b="1">
          <a:solidFill>
            <a:srgbClr val="0050AA"/>
          </a:solidFill>
          <a:latin typeface="Verdana" pitchFamily="34" charset="0"/>
        </a:defRPr>
      </a:lvl4pPr>
      <a:lvl5pPr algn="l" defTabSz="957263" rtl="0" eaLnBrk="1" fontAlgn="base" hangingPunct="1">
        <a:spcBef>
          <a:spcPct val="0"/>
        </a:spcBef>
        <a:spcAft>
          <a:spcPct val="0"/>
        </a:spcAft>
        <a:defRPr sz="2500" b="1">
          <a:solidFill>
            <a:srgbClr val="0050AA"/>
          </a:solidFill>
          <a:latin typeface="Verdana" pitchFamily="34" charset="0"/>
        </a:defRPr>
      </a:lvl5pPr>
      <a:lvl6pPr marL="457200" algn="l" defTabSz="957263" rtl="0" eaLnBrk="1" fontAlgn="base" hangingPunct="1">
        <a:spcBef>
          <a:spcPct val="0"/>
        </a:spcBef>
        <a:spcAft>
          <a:spcPct val="0"/>
        </a:spcAft>
        <a:defRPr sz="2500" b="1">
          <a:solidFill>
            <a:srgbClr val="0050AA"/>
          </a:solidFill>
          <a:latin typeface="Verdana" pitchFamily="34" charset="0"/>
        </a:defRPr>
      </a:lvl6pPr>
      <a:lvl7pPr marL="914400" algn="l" defTabSz="957263" rtl="0" eaLnBrk="1" fontAlgn="base" hangingPunct="1">
        <a:spcBef>
          <a:spcPct val="0"/>
        </a:spcBef>
        <a:spcAft>
          <a:spcPct val="0"/>
        </a:spcAft>
        <a:defRPr sz="2500" b="1">
          <a:solidFill>
            <a:srgbClr val="0050AA"/>
          </a:solidFill>
          <a:latin typeface="Verdana" pitchFamily="34" charset="0"/>
        </a:defRPr>
      </a:lvl7pPr>
      <a:lvl8pPr marL="1371600" algn="l" defTabSz="957263" rtl="0" eaLnBrk="1" fontAlgn="base" hangingPunct="1">
        <a:spcBef>
          <a:spcPct val="0"/>
        </a:spcBef>
        <a:spcAft>
          <a:spcPct val="0"/>
        </a:spcAft>
        <a:defRPr sz="2500" b="1">
          <a:solidFill>
            <a:srgbClr val="0050AA"/>
          </a:solidFill>
          <a:latin typeface="Verdana" pitchFamily="34" charset="0"/>
        </a:defRPr>
      </a:lvl8pPr>
      <a:lvl9pPr marL="1828800" algn="l" defTabSz="957263" rtl="0" eaLnBrk="1" fontAlgn="base" hangingPunct="1">
        <a:spcBef>
          <a:spcPct val="0"/>
        </a:spcBef>
        <a:spcAft>
          <a:spcPct val="0"/>
        </a:spcAft>
        <a:defRPr sz="2500" b="1">
          <a:solidFill>
            <a:srgbClr val="0050AA"/>
          </a:solidFill>
          <a:latin typeface="Verdana" pitchFamily="34" charset="0"/>
        </a:defRPr>
      </a:lvl9pPr>
    </p:titleStyle>
    <p:bodyStyle>
      <a:lvl1pPr algn="l" defTabSz="957263" rtl="0" eaLnBrk="1" fontAlgn="base" hangingPunct="1">
        <a:lnSpc>
          <a:spcPct val="120000"/>
        </a:lnSpc>
        <a:spcBef>
          <a:spcPct val="0"/>
        </a:spcBef>
        <a:spcAft>
          <a:spcPct val="50000"/>
        </a:spcAft>
        <a:tabLst>
          <a:tab pos="414338" algn="l"/>
          <a:tab pos="895350" algn="l"/>
          <a:tab pos="1439863" algn="l"/>
          <a:tab pos="1917700" algn="l"/>
        </a:tabLst>
        <a:defRPr sz="2300">
          <a:solidFill>
            <a:srgbClr val="080808"/>
          </a:solidFill>
          <a:latin typeface="+mn-lt"/>
          <a:ea typeface="+mn-ea"/>
          <a:cs typeface="+mn-cs"/>
        </a:defRPr>
      </a:lvl1pPr>
      <a:lvl2pPr marL="414338" indent="-295275" algn="l" defTabSz="957263" rtl="0" eaLnBrk="1" fontAlgn="base" hangingPunct="1">
        <a:lnSpc>
          <a:spcPct val="120000"/>
        </a:lnSpc>
        <a:spcBef>
          <a:spcPct val="0"/>
        </a:spcBef>
        <a:spcAft>
          <a:spcPct val="50000"/>
        </a:spcAft>
        <a:buClr>
          <a:srgbClr val="F46D1F"/>
        </a:buClr>
        <a:buFont typeface="Wingdings" pitchFamily="2" charset="2"/>
        <a:buChar char="n"/>
        <a:tabLst>
          <a:tab pos="414338" algn="l"/>
          <a:tab pos="895350" algn="l"/>
          <a:tab pos="1439863" algn="l"/>
          <a:tab pos="1917700" algn="l"/>
        </a:tabLst>
        <a:defRPr sz="2300">
          <a:solidFill>
            <a:srgbClr val="080808"/>
          </a:solidFill>
          <a:latin typeface="+mn-lt"/>
        </a:defRPr>
      </a:lvl2pPr>
      <a:lvl3pPr marL="895350" indent="-295275" algn="l" defTabSz="957263" rtl="0" eaLnBrk="1" fontAlgn="base" hangingPunct="1">
        <a:lnSpc>
          <a:spcPct val="120000"/>
        </a:lnSpc>
        <a:spcBef>
          <a:spcPct val="0"/>
        </a:spcBef>
        <a:spcAft>
          <a:spcPct val="50000"/>
        </a:spcAft>
        <a:buClr>
          <a:srgbClr val="0050AA"/>
        </a:buClr>
        <a:buSzPct val="90000"/>
        <a:buFont typeface="Wingdings" pitchFamily="2" charset="2"/>
        <a:buChar char="l"/>
        <a:tabLst>
          <a:tab pos="414338" algn="l"/>
          <a:tab pos="895350" algn="l"/>
          <a:tab pos="1439863" algn="l"/>
          <a:tab pos="1917700" algn="l"/>
        </a:tabLst>
        <a:defRPr sz="2100">
          <a:solidFill>
            <a:srgbClr val="080808"/>
          </a:solidFill>
          <a:latin typeface="+mn-lt"/>
        </a:defRPr>
      </a:lvl3pPr>
      <a:lvl4pPr marL="1439863" indent="-306388" algn="l" defTabSz="957263" rtl="0" eaLnBrk="1" fontAlgn="base" hangingPunct="1">
        <a:lnSpc>
          <a:spcPct val="120000"/>
        </a:lnSpc>
        <a:spcBef>
          <a:spcPct val="0"/>
        </a:spcBef>
        <a:spcAft>
          <a:spcPct val="50000"/>
        </a:spcAft>
        <a:buClr>
          <a:srgbClr val="6EA20A"/>
        </a:buClr>
        <a:buFont typeface="Wingdings 3" pitchFamily="18" charset="2"/>
        <a:buChar char=""/>
        <a:tabLst>
          <a:tab pos="414338" algn="l"/>
          <a:tab pos="895350" algn="l"/>
          <a:tab pos="1439863" algn="l"/>
          <a:tab pos="1917700" algn="l"/>
        </a:tabLst>
        <a:defRPr sz="2100">
          <a:solidFill>
            <a:srgbClr val="080808"/>
          </a:solidFill>
          <a:latin typeface="+mn-lt"/>
        </a:defRPr>
      </a:lvl4pPr>
      <a:lvl5pPr marL="1917700" indent="-304800" algn="l" defTabSz="957263" rtl="0" eaLnBrk="1" fontAlgn="base" hangingPunct="1">
        <a:lnSpc>
          <a:spcPct val="120000"/>
        </a:lnSpc>
        <a:spcBef>
          <a:spcPct val="0"/>
        </a:spcBef>
        <a:spcAft>
          <a:spcPct val="50000"/>
        </a:spcAft>
        <a:buClr>
          <a:srgbClr val="8E7E75"/>
        </a:buClr>
        <a:buFont typeface="Wingdings" pitchFamily="2" charset="2"/>
        <a:buChar char=""/>
        <a:tabLst>
          <a:tab pos="414338" algn="l"/>
          <a:tab pos="895350" algn="l"/>
          <a:tab pos="1439863" algn="l"/>
          <a:tab pos="1917700" algn="l"/>
        </a:tabLst>
        <a:defRPr sz="2100">
          <a:solidFill>
            <a:srgbClr val="080808"/>
          </a:solidFill>
          <a:latin typeface="+mn-lt"/>
        </a:defRPr>
      </a:lvl5pPr>
      <a:lvl6pPr marL="2374900" indent="-304800" algn="l" defTabSz="957263" rtl="0" eaLnBrk="1" fontAlgn="base" hangingPunct="1">
        <a:lnSpc>
          <a:spcPct val="120000"/>
        </a:lnSpc>
        <a:spcBef>
          <a:spcPct val="0"/>
        </a:spcBef>
        <a:spcAft>
          <a:spcPct val="50000"/>
        </a:spcAft>
        <a:buClr>
          <a:srgbClr val="8E7E75"/>
        </a:buClr>
        <a:buFont typeface="Wingdings" pitchFamily="2" charset="2"/>
        <a:buChar char=""/>
        <a:tabLst>
          <a:tab pos="414338" algn="l"/>
          <a:tab pos="895350" algn="l"/>
          <a:tab pos="1439863" algn="l"/>
          <a:tab pos="1917700" algn="l"/>
        </a:tabLst>
        <a:defRPr sz="2100">
          <a:solidFill>
            <a:srgbClr val="080808"/>
          </a:solidFill>
          <a:latin typeface="+mn-lt"/>
        </a:defRPr>
      </a:lvl6pPr>
      <a:lvl7pPr marL="2832100" indent="-304800" algn="l" defTabSz="957263" rtl="0" eaLnBrk="1" fontAlgn="base" hangingPunct="1">
        <a:lnSpc>
          <a:spcPct val="120000"/>
        </a:lnSpc>
        <a:spcBef>
          <a:spcPct val="0"/>
        </a:spcBef>
        <a:spcAft>
          <a:spcPct val="50000"/>
        </a:spcAft>
        <a:buClr>
          <a:srgbClr val="8E7E75"/>
        </a:buClr>
        <a:buFont typeface="Wingdings" pitchFamily="2" charset="2"/>
        <a:buChar char=""/>
        <a:tabLst>
          <a:tab pos="414338" algn="l"/>
          <a:tab pos="895350" algn="l"/>
          <a:tab pos="1439863" algn="l"/>
          <a:tab pos="1917700" algn="l"/>
        </a:tabLst>
        <a:defRPr sz="2100">
          <a:solidFill>
            <a:srgbClr val="080808"/>
          </a:solidFill>
          <a:latin typeface="+mn-lt"/>
        </a:defRPr>
      </a:lvl7pPr>
      <a:lvl8pPr marL="3289300" indent="-304800" algn="l" defTabSz="957263" rtl="0" eaLnBrk="1" fontAlgn="base" hangingPunct="1">
        <a:lnSpc>
          <a:spcPct val="120000"/>
        </a:lnSpc>
        <a:spcBef>
          <a:spcPct val="0"/>
        </a:spcBef>
        <a:spcAft>
          <a:spcPct val="50000"/>
        </a:spcAft>
        <a:buClr>
          <a:srgbClr val="8E7E75"/>
        </a:buClr>
        <a:buFont typeface="Wingdings" pitchFamily="2" charset="2"/>
        <a:buChar char=""/>
        <a:tabLst>
          <a:tab pos="414338" algn="l"/>
          <a:tab pos="895350" algn="l"/>
          <a:tab pos="1439863" algn="l"/>
          <a:tab pos="1917700" algn="l"/>
        </a:tabLst>
        <a:defRPr sz="2100">
          <a:solidFill>
            <a:srgbClr val="080808"/>
          </a:solidFill>
          <a:latin typeface="+mn-lt"/>
        </a:defRPr>
      </a:lvl8pPr>
      <a:lvl9pPr marL="3746500" indent="-304800" algn="l" defTabSz="957263" rtl="0" eaLnBrk="1" fontAlgn="base" hangingPunct="1">
        <a:lnSpc>
          <a:spcPct val="120000"/>
        </a:lnSpc>
        <a:spcBef>
          <a:spcPct val="0"/>
        </a:spcBef>
        <a:spcAft>
          <a:spcPct val="50000"/>
        </a:spcAft>
        <a:buClr>
          <a:srgbClr val="8E7E75"/>
        </a:buClr>
        <a:buFont typeface="Wingdings" pitchFamily="2" charset="2"/>
        <a:buChar char=""/>
        <a:tabLst>
          <a:tab pos="414338" algn="l"/>
          <a:tab pos="895350" algn="l"/>
          <a:tab pos="1439863" algn="l"/>
          <a:tab pos="1917700" algn="l"/>
        </a:tabLst>
        <a:defRPr sz="2100">
          <a:solidFill>
            <a:srgbClr val="080808"/>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Cummins ISB</a:t>
            </a:r>
            <a:br>
              <a:rPr lang="en-US" dirty="0" smtClean="0"/>
            </a:br>
            <a:r>
              <a:rPr lang="en-US" dirty="0" smtClean="0"/>
              <a:t>Soot Effects?</a:t>
            </a:r>
            <a:endParaRPr lang="en-US" dirty="0"/>
          </a:p>
        </p:txBody>
      </p:sp>
      <p:sp>
        <p:nvSpPr>
          <p:cNvPr id="3" name="Subtitle 2"/>
          <p:cNvSpPr>
            <a:spLocks noGrp="1"/>
          </p:cNvSpPr>
          <p:nvPr>
            <p:ph type="subTitle" idx="1"/>
          </p:nvPr>
        </p:nvSpPr>
        <p:spPr/>
        <p:txBody>
          <a:bodyPr/>
          <a:lstStyle/>
          <a:p>
            <a:r>
              <a:rPr lang="en-US" dirty="0" smtClean="0"/>
              <a:t>Presented to Cummins Surveillance Panel</a:t>
            </a:r>
          </a:p>
          <a:p>
            <a:r>
              <a:rPr lang="en-US" dirty="0" smtClean="0"/>
              <a:t>17 November 2010</a:t>
            </a:r>
          </a:p>
          <a:p>
            <a:endParaRPr lang="en-US" dirty="0" smtClean="0"/>
          </a:p>
          <a:p>
            <a:r>
              <a:rPr lang="en-US" sz="1600" dirty="0" smtClean="0"/>
              <a:t>Jim Rutherford</a:t>
            </a:r>
            <a:endParaRPr lang="en-US" sz="1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mpFCB8.tmp"/>
          <p:cNvPicPr>
            <a:picLocks/>
          </p:cNvPicPr>
          <p:nvPr/>
        </p:nvPicPr>
        <p:blipFill>
          <a:blip r:embed="rId2" cstate="print"/>
          <a:stretch>
            <a:fillRect/>
          </a:stretch>
        </p:blipFill>
        <p:spPr>
          <a:xfrm>
            <a:off x="0" y="923278"/>
            <a:ext cx="7010400" cy="5248922"/>
          </a:xfrm>
          <a:prstGeom prst="rect">
            <a:avLst/>
          </a:prstGeom>
        </p:spPr>
      </p:pic>
      <p:pic>
        <p:nvPicPr>
          <p:cNvPr id="3" name="Picture 2"/>
          <p:cNvPicPr>
            <a:picLocks noChangeAspect="1" noChangeArrowheads="1"/>
          </p:cNvPicPr>
          <p:nvPr/>
        </p:nvPicPr>
        <p:blipFill>
          <a:blip r:embed="rId3" cstate="print"/>
          <a:srcRect/>
          <a:stretch>
            <a:fillRect/>
          </a:stretch>
        </p:blipFill>
        <p:spPr bwMode="auto">
          <a:xfrm>
            <a:off x="4724400" y="3657600"/>
            <a:ext cx="4419600" cy="2428089"/>
          </a:xfrm>
          <a:prstGeom prst="rect">
            <a:avLst/>
          </a:prstGeom>
          <a:noFill/>
          <a:ln w="9525">
            <a:noFill/>
            <a:miter lim="800000"/>
            <a:headEnd/>
            <a:tailEnd/>
          </a:ln>
        </p:spPr>
      </p:pic>
      <p:sp>
        <p:nvSpPr>
          <p:cNvPr id="4" name="TextBox 3"/>
          <p:cNvSpPr txBox="1"/>
          <p:nvPr/>
        </p:nvSpPr>
        <p:spPr>
          <a:xfrm>
            <a:off x="609600" y="533400"/>
            <a:ext cx="3087705" cy="369332"/>
          </a:xfrm>
          <a:prstGeom prst="rect">
            <a:avLst/>
          </a:prstGeom>
          <a:noFill/>
        </p:spPr>
        <p:txBody>
          <a:bodyPr wrap="none" rtlCol="0">
            <a:spAutoFit/>
          </a:bodyPr>
          <a:lstStyle/>
          <a:p>
            <a:r>
              <a:rPr lang="en-US" dirty="0" smtClean="0">
                <a:solidFill>
                  <a:schemeClr val="accent2">
                    <a:lumMod val="60000"/>
                    <a:lumOff val="40000"/>
                  </a:schemeClr>
                </a:solidFill>
              </a:rPr>
              <a:t>ACSW = (date, TGAAVG)</a:t>
            </a:r>
            <a:endParaRPr lang="en-US" dirty="0">
              <a:solidFill>
                <a:schemeClr val="accent2">
                  <a:lumMod val="60000"/>
                  <a:lumOff val="40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mpB722.tmp"/>
          <p:cNvPicPr>
            <a:picLocks/>
          </p:cNvPicPr>
          <p:nvPr/>
        </p:nvPicPr>
        <p:blipFill>
          <a:blip r:embed="rId2" cstate="print"/>
          <a:stretch>
            <a:fillRect/>
          </a:stretch>
        </p:blipFill>
        <p:spPr>
          <a:xfrm>
            <a:off x="498647" y="923278"/>
            <a:ext cx="6664153" cy="5248922"/>
          </a:xfrm>
          <a:prstGeom prst="rect">
            <a:avLst/>
          </a:prstGeom>
        </p:spPr>
      </p:pic>
      <p:sp>
        <p:nvSpPr>
          <p:cNvPr id="3" name="TextBox 2"/>
          <p:cNvSpPr txBox="1"/>
          <p:nvPr/>
        </p:nvSpPr>
        <p:spPr>
          <a:xfrm>
            <a:off x="609600" y="533400"/>
            <a:ext cx="3230372" cy="369332"/>
          </a:xfrm>
          <a:prstGeom prst="rect">
            <a:avLst/>
          </a:prstGeom>
          <a:noFill/>
        </p:spPr>
        <p:txBody>
          <a:bodyPr wrap="none" rtlCol="0">
            <a:spAutoFit/>
          </a:bodyPr>
          <a:lstStyle/>
          <a:p>
            <a:r>
              <a:rPr lang="en-US" dirty="0" smtClean="0">
                <a:solidFill>
                  <a:schemeClr val="accent2">
                    <a:lumMod val="60000"/>
                    <a:lumOff val="40000"/>
                  </a:schemeClr>
                </a:solidFill>
              </a:rPr>
              <a:t>ACSW = (</a:t>
            </a:r>
            <a:r>
              <a:rPr lang="en-US" dirty="0" err="1" smtClean="0">
                <a:solidFill>
                  <a:schemeClr val="accent2">
                    <a:lumMod val="60000"/>
                    <a:lumOff val="40000"/>
                  </a:schemeClr>
                </a:solidFill>
              </a:rPr>
              <a:t>date‡cambatch</a:t>
            </a:r>
            <a:r>
              <a:rPr lang="en-US" dirty="0" smtClean="0">
                <a:solidFill>
                  <a:schemeClr val="accent2">
                    <a:lumMod val="60000"/>
                    <a:lumOff val="40000"/>
                  </a:schemeClr>
                </a:solidFill>
              </a:rPr>
              <a:t>)</a:t>
            </a:r>
            <a:endParaRPr lang="en-US" dirty="0">
              <a:solidFill>
                <a:schemeClr val="accent2">
                  <a:lumMod val="60000"/>
                  <a:lumOff val="40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mp878B.tmp"/>
          <p:cNvPicPr>
            <a:picLocks/>
          </p:cNvPicPr>
          <p:nvPr/>
        </p:nvPicPr>
        <p:blipFill>
          <a:blip r:embed="rId2" cstate="print"/>
          <a:stretch>
            <a:fillRect/>
          </a:stretch>
        </p:blipFill>
        <p:spPr>
          <a:xfrm>
            <a:off x="498647" y="923278"/>
            <a:ext cx="6740353" cy="5248922"/>
          </a:xfrm>
          <a:prstGeom prst="rect">
            <a:avLst/>
          </a:prstGeom>
        </p:spPr>
      </p:pic>
      <p:sp>
        <p:nvSpPr>
          <p:cNvPr id="3" name="TextBox 2"/>
          <p:cNvSpPr txBox="1"/>
          <p:nvPr/>
        </p:nvSpPr>
        <p:spPr>
          <a:xfrm>
            <a:off x="609600" y="533400"/>
            <a:ext cx="3264035" cy="369332"/>
          </a:xfrm>
          <a:prstGeom prst="rect">
            <a:avLst/>
          </a:prstGeom>
          <a:noFill/>
        </p:spPr>
        <p:txBody>
          <a:bodyPr wrap="none" rtlCol="0">
            <a:spAutoFit/>
          </a:bodyPr>
          <a:lstStyle/>
          <a:p>
            <a:r>
              <a:rPr lang="en-US" dirty="0" smtClean="0">
                <a:solidFill>
                  <a:schemeClr val="accent2">
                    <a:lumMod val="60000"/>
                    <a:lumOff val="40000"/>
                  </a:schemeClr>
                </a:solidFill>
              </a:rPr>
              <a:t>ACSW = (</a:t>
            </a:r>
            <a:r>
              <a:rPr lang="en-US" dirty="0" err="1" smtClean="0">
                <a:solidFill>
                  <a:schemeClr val="accent2">
                    <a:lumMod val="60000"/>
                    <a:lumOff val="40000"/>
                  </a:schemeClr>
                </a:solidFill>
              </a:rPr>
              <a:t>date‡build</a:t>
            </a:r>
            <a:r>
              <a:rPr lang="en-US" dirty="0" smtClean="0">
                <a:solidFill>
                  <a:schemeClr val="accent2">
                    <a:lumMod val="60000"/>
                    <a:lumOff val="40000"/>
                  </a:schemeClr>
                </a:solidFill>
              </a:rPr>
              <a:t> date)</a:t>
            </a:r>
            <a:endParaRPr lang="en-US" dirty="0">
              <a:solidFill>
                <a:schemeClr val="accent2">
                  <a:lumMod val="60000"/>
                  <a:lumOff val="4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r>
              <a:rPr lang="en-US" dirty="0" smtClean="0"/>
              <a:t>I finished this too late to share with LTMS TF STG. I had missed the cam batch email.</a:t>
            </a:r>
          </a:p>
          <a:p>
            <a:r>
              <a:rPr lang="en-US" dirty="0" smtClean="0"/>
              <a:t>As STG said, the data are confounded. In this situation, significance tests don’t mean much. An alternate approach is regression trees. The idea is to find the first split of data that has the most impact on the result. Within that split, look for the next one. Continue on until some stopping rule is met.</a:t>
            </a:r>
          </a:p>
          <a:p>
            <a:r>
              <a:rPr lang="en-US" dirty="0" smtClean="0"/>
              <a:t>This isn’t definitive either but is another heuristic. I use the decision tree, then look for corroboration in pictures of the data.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TGAAVG</a:t>
            </a:r>
            <a:endParaRPr lang="en-US" dirty="0"/>
          </a:p>
        </p:txBody>
      </p:sp>
      <p:sp>
        <p:nvSpPr>
          <p:cNvPr id="3" name="Content Placeholder 2"/>
          <p:cNvSpPr>
            <a:spLocks noGrp="1"/>
          </p:cNvSpPr>
          <p:nvPr>
            <p:ph idx="1"/>
          </p:nvPr>
        </p:nvSpPr>
        <p:spPr>
          <a:xfrm>
            <a:off x="465992" y="1003300"/>
            <a:ext cx="8373208" cy="1282700"/>
          </a:xfrm>
        </p:spPr>
        <p:txBody>
          <a:bodyPr/>
          <a:lstStyle/>
          <a:p>
            <a:r>
              <a:rPr lang="en-US" sz="1200" dirty="0" smtClean="0"/>
              <a:t>The first splitting variable is engine hours -- &gt;= 1600 hours associated with higher soot.</a:t>
            </a:r>
          </a:p>
          <a:p>
            <a:r>
              <a:rPr lang="en-US" sz="1200" dirty="0" smtClean="0"/>
              <a:t>At higher engine hours, cam batch was a player – batches A, D, and E lower soot; B and C higher soot.</a:t>
            </a:r>
          </a:p>
          <a:p>
            <a:r>
              <a:rPr lang="en-US" sz="1200" dirty="0" smtClean="0"/>
              <a:t>At lower engine hours, build date then test date were selected.</a:t>
            </a:r>
          </a:p>
          <a:p>
            <a:r>
              <a:rPr lang="en-US" sz="1200" dirty="0" smtClean="0"/>
              <a:t>Engine hours looks fairly solid. The rest seems down in the muck of confounding.</a:t>
            </a:r>
          </a:p>
          <a:p>
            <a:endParaRPr lang="en-US" sz="2000" dirty="0"/>
          </a:p>
        </p:txBody>
      </p:sp>
      <p:pic>
        <p:nvPicPr>
          <p:cNvPr id="5" name="Picture 2"/>
          <p:cNvPicPr>
            <a:picLocks noChangeAspect="1" noChangeArrowheads="1"/>
          </p:cNvPicPr>
          <p:nvPr/>
        </p:nvPicPr>
        <p:blipFill>
          <a:blip r:embed="rId2" cstate="print"/>
          <a:srcRect/>
          <a:stretch>
            <a:fillRect/>
          </a:stretch>
        </p:blipFill>
        <p:spPr bwMode="auto">
          <a:xfrm>
            <a:off x="533400" y="2209800"/>
            <a:ext cx="7546218" cy="38862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mp45B3.tmp"/>
          <p:cNvPicPr>
            <a:picLocks/>
          </p:cNvPicPr>
          <p:nvPr/>
        </p:nvPicPr>
        <p:blipFill>
          <a:blip r:embed="rId2" cstate="print"/>
          <a:stretch>
            <a:fillRect/>
          </a:stretch>
        </p:blipFill>
        <p:spPr>
          <a:xfrm>
            <a:off x="498647" y="914400"/>
            <a:ext cx="7045153" cy="5181600"/>
          </a:xfrm>
          <a:prstGeom prst="rect">
            <a:avLst/>
          </a:prstGeom>
        </p:spPr>
      </p:pic>
      <p:pic>
        <p:nvPicPr>
          <p:cNvPr id="1026" name="Picture 2"/>
          <p:cNvPicPr>
            <a:picLocks noChangeAspect="1" noChangeArrowheads="1"/>
          </p:cNvPicPr>
          <p:nvPr/>
        </p:nvPicPr>
        <p:blipFill>
          <a:blip r:embed="rId3" cstate="print"/>
          <a:srcRect/>
          <a:stretch>
            <a:fillRect/>
          </a:stretch>
        </p:blipFill>
        <p:spPr bwMode="auto">
          <a:xfrm>
            <a:off x="3632300" y="2590800"/>
            <a:ext cx="5511699" cy="2838450"/>
          </a:xfrm>
          <a:prstGeom prst="rect">
            <a:avLst/>
          </a:prstGeom>
          <a:noFill/>
          <a:ln w="9525">
            <a:noFill/>
            <a:miter lim="800000"/>
            <a:headEnd/>
            <a:tailEnd/>
          </a:ln>
        </p:spPr>
      </p:pic>
      <p:sp>
        <p:nvSpPr>
          <p:cNvPr id="4" name="TextBox 3"/>
          <p:cNvSpPr txBox="1"/>
          <p:nvPr/>
        </p:nvSpPr>
        <p:spPr>
          <a:xfrm>
            <a:off x="609600" y="533400"/>
            <a:ext cx="2235227" cy="369332"/>
          </a:xfrm>
          <a:prstGeom prst="rect">
            <a:avLst/>
          </a:prstGeom>
          <a:noFill/>
        </p:spPr>
        <p:txBody>
          <a:bodyPr wrap="none" rtlCol="0">
            <a:spAutoFit/>
          </a:bodyPr>
          <a:lstStyle/>
          <a:p>
            <a:r>
              <a:rPr lang="en-US" dirty="0" smtClean="0">
                <a:solidFill>
                  <a:schemeClr val="accent2">
                    <a:lumMod val="60000"/>
                    <a:lumOff val="40000"/>
                  </a:schemeClr>
                </a:solidFill>
              </a:rPr>
              <a:t>TGA = f(</a:t>
            </a:r>
            <a:r>
              <a:rPr lang="en-US" dirty="0" err="1" smtClean="0">
                <a:solidFill>
                  <a:schemeClr val="accent2">
                    <a:lumMod val="60000"/>
                    <a:lumOff val="40000"/>
                  </a:schemeClr>
                </a:solidFill>
              </a:rPr>
              <a:t>enhours</a:t>
            </a:r>
            <a:r>
              <a:rPr lang="en-US" dirty="0" smtClean="0">
                <a:solidFill>
                  <a:schemeClr val="accent2">
                    <a:lumMod val="60000"/>
                    <a:lumOff val="40000"/>
                  </a:schemeClr>
                </a:solidFill>
              </a:rPr>
              <a:t>)</a:t>
            </a:r>
            <a:endParaRPr lang="en-US" dirty="0">
              <a:solidFill>
                <a:schemeClr val="accent2">
                  <a:lumMod val="60000"/>
                  <a:lumOff val="40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mpC437.tmp"/>
          <p:cNvPicPr>
            <a:picLocks/>
          </p:cNvPicPr>
          <p:nvPr/>
        </p:nvPicPr>
        <p:blipFill>
          <a:blip r:embed="rId2" cstate="print"/>
          <a:stretch>
            <a:fillRect/>
          </a:stretch>
        </p:blipFill>
        <p:spPr>
          <a:xfrm>
            <a:off x="498647" y="914400"/>
            <a:ext cx="7273753" cy="5181600"/>
          </a:xfrm>
          <a:prstGeom prst="rect">
            <a:avLst/>
          </a:prstGeom>
        </p:spPr>
      </p:pic>
      <p:pic>
        <p:nvPicPr>
          <p:cNvPr id="3" name="Picture 2"/>
          <p:cNvPicPr>
            <a:picLocks noChangeAspect="1" noChangeArrowheads="1"/>
          </p:cNvPicPr>
          <p:nvPr/>
        </p:nvPicPr>
        <p:blipFill>
          <a:blip r:embed="rId3" cstate="print"/>
          <a:srcRect/>
          <a:stretch>
            <a:fillRect/>
          </a:stretch>
        </p:blipFill>
        <p:spPr bwMode="auto">
          <a:xfrm>
            <a:off x="4461184" y="3124200"/>
            <a:ext cx="4682815" cy="2411586"/>
          </a:xfrm>
          <a:prstGeom prst="rect">
            <a:avLst/>
          </a:prstGeom>
          <a:noFill/>
          <a:ln w="9525">
            <a:noFill/>
            <a:miter lim="800000"/>
            <a:headEnd/>
            <a:tailEnd/>
          </a:ln>
        </p:spPr>
      </p:pic>
      <p:sp>
        <p:nvSpPr>
          <p:cNvPr id="4" name="TextBox 3"/>
          <p:cNvSpPr txBox="1"/>
          <p:nvPr/>
        </p:nvSpPr>
        <p:spPr>
          <a:xfrm>
            <a:off x="609600" y="533400"/>
            <a:ext cx="4240584" cy="369332"/>
          </a:xfrm>
          <a:prstGeom prst="rect">
            <a:avLst/>
          </a:prstGeom>
          <a:noFill/>
        </p:spPr>
        <p:txBody>
          <a:bodyPr wrap="none" rtlCol="0">
            <a:spAutoFit/>
          </a:bodyPr>
          <a:lstStyle/>
          <a:p>
            <a:r>
              <a:rPr lang="en-US" dirty="0" smtClean="0">
                <a:solidFill>
                  <a:schemeClr val="accent2">
                    <a:lumMod val="60000"/>
                    <a:lumOff val="40000"/>
                  </a:schemeClr>
                </a:solidFill>
              </a:rPr>
              <a:t>TGA = f(</a:t>
            </a:r>
            <a:r>
              <a:rPr lang="en-US" dirty="0" err="1" smtClean="0">
                <a:solidFill>
                  <a:schemeClr val="accent2">
                    <a:lumMod val="60000"/>
                    <a:lumOff val="40000"/>
                  </a:schemeClr>
                </a:solidFill>
              </a:rPr>
              <a:t>cambatch|enhours</a:t>
            </a:r>
            <a:r>
              <a:rPr lang="en-US" dirty="0" smtClean="0">
                <a:solidFill>
                  <a:schemeClr val="accent2">
                    <a:lumMod val="60000"/>
                    <a:lumOff val="40000"/>
                  </a:schemeClr>
                </a:solidFill>
              </a:rPr>
              <a:t>&gt;1600)</a:t>
            </a:r>
            <a:endParaRPr lang="en-US" dirty="0">
              <a:solidFill>
                <a:schemeClr val="accent2">
                  <a:lumMod val="60000"/>
                  <a:lumOff val="4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tmpD97D.tmp"/>
          <p:cNvPicPr>
            <a:picLocks/>
          </p:cNvPicPr>
          <p:nvPr/>
        </p:nvPicPr>
        <p:blipFill>
          <a:blip r:embed="rId2" cstate="print"/>
          <a:stretch>
            <a:fillRect/>
          </a:stretch>
        </p:blipFill>
        <p:spPr>
          <a:xfrm>
            <a:off x="152400" y="923278"/>
            <a:ext cx="7467600" cy="5172722"/>
          </a:xfrm>
          <a:prstGeom prst="rect">
            <a:avLst/>
          </a:prstGeom>
        </p:spPr>
      </p:pic>
      <p:sp>
        <p:nvSpPr>
          <p:cNvPr id="2" name="TextBox 1"/>
          <p:cNvSpPr txBox="1"/>
          <p:nvPr/>
        </p:nvSpPr>
        <p:spPr>
          <a:xfrm>
            <a:off x="3352800" y="990600"/>
            <a:ext cx="2057400" cy="246221"/>
          </a:xfrm>
          <a:prstGeom prst="rect">
            <a:avLst/>
          </a:prstGeom>
          <a:noFill/>
        </p:spPr>
        <p:txBody>
          <a:bodyPr vert="horz" wrap="square" rtlCol="0">
            <a:spAutoFit/>
          </a:bodyPr>
          <a:lstStyle/>
          <a:p>
            <a:r>
              <a:rPr lang="en-US" sz="1000" dirty="0" smtClean="0">
                <a:latin typeface="Arial"/>
              </a:rPr>
              <a:t>Binned ENHOURS: (x ≤ 1600)</a:t>
            </a:r>
            <a:endParaRPr lang="en-US" sz="1000" dirty="0">
              <a:latin typeface="Arial"/>
            </a:endParaRPr>
          </a:p>
        </p:txBody>
      </p:sp>
      <p:pic>
        <p:nvPicPr>
          <p:cNvPr id="4" name="Picture 3"/>
          <p:cNvPicPr>
            <a:picLocks noChangeAspect="1" noChangeArrowheads="1"/>
          </p:cNvPicPr>
          <p:nvPr/>
        </p:nvPicPr>
        <p:blipFill>
          <a:blip r:embed="rId3" cstate="print"/>
          <a:srcRect/>
          <a:stretch>
            <a:fillRect/>
          </a:stretch>
        </p:blipFill>
        <p:spPr bwMode="auto">
          <a:xfrm>
            <a:off x="4876800" y="3338236"/>
            <a:ext cx="4267199" cy="2197549"/>
          </a:xfrm>
          <a:prstGeom prst="rect">
            <a:avLst/>
          </a:prstGeom>
          <a:noFill/>
          <a:ln w="9525">
            <a:noFill/>
            <a:miter lim="800000"/>
            <a:headEnd/>
            <a:tailEnd/>
          </a:ln>
        </p:spPr>
      </p:pic>
      <p:sp>
        <p:nvSpPr>
          <p:cNvPr id="5" name="TextBox 4"/>
          <p:cNvSpPr txBox="1"/>
          <p:nvPr/>
        </p:nvSpPr>
        <p:spPr>
          <a:xfrm>
            <a:off x="609600" y="533400"/>
            <a:ext cx="4950714" cy="369332"/>
          </a:xfrm>
          <a:prstGeom prst="rect">
            <a:avLst/>
          </a:prstGeom>
          <a:noFill/>
        </p:spPr>
        <p:txBody>
          <a:bodyPr wrap="none" rtlCol="0">
            <a:spAutoFit/>
          </a:bodyPr>
          <a:lstStyle/>
          <a:p>
            <a:r>
              <a:rPr lang="en-US" dirty="0" smtClean="0">
                <a:solidFill>
                  <a:schemeClr val="accent2">
                    <a:lumMod val="60000"/>
                    <a:lumOff val="40000"/>
                  </a:schemeClr>
                </a:solidFill>
              </a:rPr>
              <a:t>TGA = f(build date, </a:t>
            </a:r>
            <a:r>
              <a:rPr lang="en-US" dirty="0" err="1" smtClean="0">
                <a:solidFill>
                  <a:schemeClr val="accent2">
                    <a:lumMod val="60000"/>
                    <a:lumOff val="40000"/>
                  </a:schemeClr>
                </a:solidFill>
              </a:rPr>
              <a:t>date|enhours</a:t>
            </a:r>
            <a:r>
              <a:rPr lang="en-US" dirty="0" smtClean="0">
                <a:solidFill>
                  <a:schemeClr val="accent2">
                    <a:lumMod val="60000"/>
                    <a:lumOff val="40000"/>
                  </a:schemeClr>
                </a:solidFill>
              </a:rPr>
              <a:t>&lt;1600)</a:t>
            </a:r>
            <a:endParaRPr lang="en-US" dirty="0">
              <a:solidFill>
                <a:schemeClr val="accent2">
                  <a:lumMod val="60000"/>
                  <a:lumOff val="40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TWL</a:t>
            </a:r>
            <a:endParaRPr lang="en-US" dirty="0"/>
          </a:p>
        </p:txBody>
      </p:sp>
      <p:sp>
        <p:nvSpPr>
          <p:cNvPr id="3" name="Content Placeholder 2"/>
          <p:cNvSpPr>
            <a:spLocks noGrp="1"/>
          </p:cNvSpPr>
          <p:nvPr>
            <p:ph idx="1"/>
          </p:nvPr>
        </p:nvSpPr>
        <p:spPr>
          <a:xfrm>
            <a:off x="465992" y="1003300"/>
            <a:ext cx="8430358" cy="1206500"/>
          </a:xfrm>
        </p:spPr>
        <p:txBody>
          <a:bodyPr/>
          <a:lstStyle/>
          <a:p>
            <a:r>
              <a:rPr lang="en-US" sz="1200" dirty="0" smtClean="0"/>
              <a:t>The first splitting variable is cam batch – A was lower than all others; D and E higher than B and C.</a:t>
            </a:r>
          </a:p>
          <a:p>
            <a:r>
              <a:rPr lang="en-US" sz="1200" dirty="0" smtClean="0"/>
              <a:t>Within cam batches other than D and E, soot was a player.</a:t>
            </a:r>
          </a:p>
          <a:p>
            <a:r>
              <a:rPr lang="en-US" sz="1200" dirty="0" smtClean="0"/>
              <a:t>Although not proven, this explanation is believable and would support soot adjustment that varies over time, maybe by cam batch, maybe something else.</a:t>
            </a:r>
          </a:p>
          <a:p>
            <a:endParaRPr lang="en-US" sz="1200" dirty="0"/>
          </a:p>
        </p:txBody>
      </p:sp>
      <p:pic>
        <p:nvPicPr>
          <p:cNvPr id="4" name="Picture 3"/>
          <p:cNvPicPr>
            <a:picLocks noChangeAspect="1" noChangeArrowheads="1"/>
          </p:cNvPicPr>
          <p:nvPr/>
        </p:nvPicPr>
        <p:blipFill>
          <a:blip r:embed="rId2" cstate="print"/>
          <a:srcRect/>
          <a:stretch>
            <a:fillRect/>
          </a:stretch>
        </p:blipFill>
        <p:spPr bwMode="auto">
          <a:xfrm>
            <a:off x="533400" y="2126073"/>
            <a:ext cx="7162800" cy="3935178"/>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mpCD81.tmp"/>
          <p:cNvPicPr>
            <a:picLocks/>
          </p:cNvPicPr>
          <p:nvPr/>
        </p:nvPicPr>
        <p:blipFill>
          <a:blip r:embed="rId2" cstate="print"/>
          <a:stretch>
            <a:fillRect/>
          </a:stretch>
        </p:blipFill>
        <p:spPr>
          <a:xfrm>
            <a:off x="0" y="923278"/>
            <a:ext cx="7162800" cy="5248922"/>
          </a:xfrm>
          <a:prstGeom prst="rect">
            <a:avLst/>
          </a:prstGeom>
        </p:spPr>
      </p:pic>
      <p:pic>
        <p:nvPicPr>
          <p:cNvPr id="3" name="Picture 2"/>
          <p:cNvPicPr>
            <a:picLocks noChangeAspect="1" noChangeArrowheads="1"/>
          </p:cNvPicPr>
          <p:nvPr/>
        </p:nvPicPr>
        <p:blipFill>
          <a:blip r:embed="rId3" cstate="print"/>
          <a:srcRect/>
          <a:stretch>
            <a:fillRect/>
          </a:stretch>
        </p:blipFill>
        <p:spPr bwMode="auto">
          <a:xfrm>
            <a:off x="4572000" y="3352800"/>
            <a:ext cx="4572000" cy="2511816"/>
          </a:xfrm>
          <a:prstGeom prst="rect">
            <a:avLst/>
          </a:prstGeom>
          <a:noFill/>
          <a:ln w="9525">
            <a:noFill/>
            <a:miter lim="800000"/>
            <a:headEnd/>
            <a:tailEnd/>
          </a:ln>
        </p:spPr>
      </p:pic>
      <p:sp>
        <p:nvSpPr>
          <p:cNvPr id="4" name="TextBox 3"/>
          <p:cNvSpPr txBox="1"/>
          <p:nvPr/>
        </p:nvSpPr>
        <p:spPr>
          <a:xfrm>
            <a:off x="609600" y="533400"/>
            <a:ext cx="3656770" cy="369332"/>
          </a:xfrm>
          <a:prstGeom prst="rect">
            <a:avLst/>
          </a:prstGeom>
          <a:noFill/>
        </p:spPr>
        <p:txBody>
          <a:bodyPr wrap="none" rtlCol="0">
            <a:spAutoFit/>
          </a:bodyPr>
          <a:lstStyle/>
          <a:p>
            <a:r>
              <a:rPr lang="en-US" dirty="0" smtClean="0">
                <a:solidFill>
                  <a:schemeClr val="accent2">
                    <a:lumMod val="60000"/>
                    <a:lumOff val="40000"/>
                  </a:schemeClr>
                </a:solidFill>
              </a:rPr>
              <a:t>TWL = f(cam batch, TGAAVG)</a:t>
            </a:r>
            <a:endParaRPr lang="en-US" dirty="0">
              <a:solidFill>
                <a:schemeClr val="accent2">
                  <a:lumMod val="60000"/>
                  <a:lumOff val="40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ACSW</a:t>
            </a:r>
            <a:endParaRPr lang="en-US" dirty="0"/>
          </a:p>
        </p:txBody>
      </p:sp>
      <p:sp>
        <p:nvSpPr>
          <p:cNvPr id="3" name="Content Placeholder 2"/>
          <p:cNvSpPr>
            <a:spLocks noGrp="1"/>
          </p:cNvSpPr>
          <p:nvPr>
            <p:ph idx="1"/>
          </p:nvPr>
        </p:nvSpPr>
        <p:spPr>
          <a:xfrm>
            <a:off x="465992" y="1003300"/>
            <a:ext cx="8430358" cy="1511300"/>
          </a:xfrm>
        </p:spPr>
        <p:txBody>
          <a:bodyPr/>
          <a:lstStyle/>
          <a:p>
            <a:r>
              <a:rPr lang="en-US" sz="1200" dirty="0" smtClean="0"/>
              <a:t>The first splitting variable is test date – more recent tests have higher wear</a:t>
            </a:r>
            <a:r>
              <a:rPr lang="en-US" sz="1200" smtClean="0"/>
              <a:t>. </a:t>
            </a:r>
            <a:endParaRPr lang="en-US" sz="1200" dirty="0" smtClean="0"/>
          </a:p>
          <a:p>
            <a:r>
              <a:rPr lang="en-US" sz="1200" dirty="0" smtClean="0"/>
              <a:t>For the earliest tests, higher soot was associated with higher wear.</a:t>
            </a:r>
          </a:p>
          <a:p>
            <a:r>
              <a:rPr lang="en-US" sz="1200" dirty="0" smtClean="0"/>
              <a:t>The date splits do not seem to directly correspond with cam batches or build date.</a:t>
            </a:r>
          </a:p>
          <a:p>
            <a:r>
              <a:rPr lang="en-US" sz="1200" dirty="0" smtClean="0"/>
              <a:t>Our historical lack of soot adjustment for ACSW does not seem disputed.</a:t>
            </a:r>
            <a:endParaRPr lang="en-US" sz="1200" dirty="0"/>
          </a:p>
        </p:txBody>
      </p:sp>
      <p:pic>
        <p:nvPicPr>
          <p:cNvPr id="1026" name="Picture 2"/>
          <p:cNvPicPr>
            <a:picLocks noChangeAspect="1" noChangeArrowheads="1"/>
          </p:cNvPicPr>
          <p:nvPr/>
        </p:nvPicPr>
        <p:blipFill>
          <a:blip r:embed="rId2" cstate="print"/>
          <a:srcRect/>
          <a:stretch>
            <a:fillRect/>
          </a:stretch>
        </p:blipFill>
        <p:spPr bwMode="auto">
          <a:xfrm>
            <a:off x="533400" y="2438400"/>
            <a:ext cx="7315200" cy="3632786"/>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COCgoes">
  <a:themeElements>
    <a:clrScheme name="">
      <a:dk1>
        <a:srgbClr val="080808"/>
      </a:dk1>
      <a:lt1>
        <a:srgbClr val="FFFFFF"/>
      </a:lt1>
      <a:dk2>
        <a:srgbClr val="009DD9"/>
      </a:dk2>
      <a:lt2>
        <a:srgbClr val="808080"/>
      </a:lt2>
      <a:accent1>
        <a:srgbClr val="BFE9F5"/>
      </a:accent1>
      <a:accent2>
        <a:srgbClr val="0050AA"/>
      </a:accent2>
      <a:accent3>
        <a:srgbClr val="FFFFFF"/>
      </a:accent3>
      <a:accent4>
        <a:srgbClr val="060606"/>
      </a:accent4>
      <a:accent5>
        <a:srgbClr val="DCF2F9"/>
      </a:accent5>
      <a:accent6>
        <a:srgbClr val="00489A"/>
      </a:accent6>
      <a:hlink>
        <a:srgbClr val="009DD9"/>
      </a:hlink>
      <a:folHlink>
        <a:srgbClr val="009DD9"/>
      </a:folHlink>
    </a:clrScheme>
    <a:fontScheme name="COCGoe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57263"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rgbClr val="080808"/>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57263"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rgbClr val="080808"/>
            </a:solidFill>
            <a:effectLst/>
            <a:latin typeface="Verdana" pitchFamily="34" charset="0"/>
          </a:defRPr>
        </a:defPPr>
      </a:lstStyle>
    </a:lnDef>
  </a:objectDefaults>
  <a:extraClrSchemeLst>
    <a:extraClrScheme>
      <a:clrScheme name="COCGo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CGo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OCGo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OCGo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OCGo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OCGo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OCGoes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OCGo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OCGo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OCGo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OCGo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OCGo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COCgoes</Template>
  <TotalTime>162</TotalTime>
  <Words>367</Words>
  <Application>Microsoft Office PowerPoint</Application>
  <PresentationFormat>On-screen Show (4:3)</PresentationFormat>
  <Paragraphs>31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COCgoes</vt:lpstr>
      <vt:lpstr>Cummins ISB Soot Effects?</vt:lpstr>
      <vt:lpstr>Background</vt:lpstr>
      <vt:lpstr>TGAAVG</vt:lpstr>
      <vt:lpstr>Slide 4</vt:lpstr>
      <vt:lpstr>Slide 5</vt:lpstr>
      <vt:lpstr>Slide 6</vt:lpstr>
      <vt:lpstr>TWL</vt:lpstr>
      <vt:lpstr>Slide 8</vt:lpstr>
      <vt:lpstr>ACSW</vt:lpstr>
      <vt:lpstr>Slide 10</vt:lpstr>
      <vt:lpstr>Slide 11</vt:lpstr>
      <vt:lpstr>Slide 12</vt:lpstr>
    </vt:vector>
  </TitlesOfParts>
  <Company>Chevron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Jim Rutherford</dc:creator>
  <cp:lastModifiedBy>Jim Rutherford</cp:lastModifiedBy>
  <cp:revision>17</cp:revision>
  <dcterms:created xsi:type="dcterms:W3CDTF">2010-11-16T21:51:28Z</dcterms:created>
  <dcterms:modified xsi:type="dcterms:W3CDTF">2010-11-17T16:04:32Z</dcterms:modified>
</cp:coreProperties>
</file>