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91004" y="1828800"/>
            <a:ext cx="4572000" cy="182880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91004" y="3841751"/>
            <a:ext cx="7086600" cy="2447925"/>
          </a:xfrm>
        </p:spPr>
        <p:txBody>
          <a:bodyPr/>
          <a:lstStyle>
            <a:lvl1pPr>
              <a:lnSpc>
                <a:spcPct val="100000"/>
              </a:lnSpc>
              <a:spcAft>
                <a:spcPct val="0"/>
              </a:spcAft>
              <a:defRPr sz="2000"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2119" name="Rectangle 23"/>
          <p:cNvSpPr>
            <a:spLocks noChangeArrowheads="1"/>
          </p:cNvSpPr>
          <p:nvPr/>
        </p:nvSpPr>
        <p:spPr bwMode="auto">
          <a:xfrm>
            <a:off x="5862" y="1651001"/>
            <a:ext cx="9138138" cy="87313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2128" name="Picture 32" descr="TaglineBlack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7208" y="6502400"/>
            <a:ext cx="2923443" cy="203200"/>
          </a:xfrm>
          <a:prstGeom prst="rect">
            <a:avLst/>
          </a:prstGeom>
          <a:noFill/>
        </p:spPr>
      </p:pic>
      <p:sp>
        <p:nvSpPr>
          <p:cNvPr id="132130" name="Text Box 34"/>
          <p:cNvSpPr txBox="1">
            <a:spLocks noChangeArrowheads="1"/>
          </p:cNvSpPr>
          <p:nvPr/>
        </p:nvSpPr>
        <p:spPr bwMode="black">
          <a:xfrm>
            <a:off x="92320" y="6702425"/>
            <a:ext cx="32253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57263"/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© </a:t>
            </a:r>
            <a:r>
              <a:rPr lang="en-US" sz="700" dirty="0" smtClean="0">
                <a:solidFill>
                  <a:schemeClr val="tx1"/>
                </a:solidFill>
                <a:latin typeface="Palatino" pitchFamily="-80" charset="0"/>
              </a:rPr>
              <a:t>2010 </a:t>
            </a:r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Chevron Oronite Companies. All rights reserved.</a:t>
            </a:r>
            <a:endParaRPr lang="en-US" sz="700" dirty="0">
              <a:solidFill>
                <a:schemeClr val="tx1"/>
              </a:solidFill>
            </a:endParaRPr>
          </a:p>
          <a:p>
            <a:pPr defTabSz="957263"/>
            <a:endParaRPr lang="en-US" sz="700" dirty="0">
              <a:solidFill>
                <a:srgbClr val="666767"/>
              </a:solidFill>
            </a:endParaRPr>
          </a:p>
        </p:txBody>
      </p:sp>
      <p:pic>
        <p:nvPicPr>
          <p:cNvPr id="132131" name="Picture 35" descr="Chevron_Oronite_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020" y="376239"/>
            <a:ext cx="2734408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92" y="98425"/>
            <a:ext cx="8430358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92" y="98425"/>
            <a:ext cx="8430358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92" y="98425"/>
            <a:ext cx="8430358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9128" y="98426"/>
            <a:ext cx="2107223" cy="5959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5993" y="98426"/>
            <a:ext cx="6182458" cy="5959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5992" y="98425"/>
            <a:ext cx="8430358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4" tIns="47892" rIns="95784" bIns="4789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5992" y="1003300"/>
            <a:ext cx="8430358" cy="505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4" tIns="47892" rIns="95784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64" name="Line 40"/>
          <p:cNvSpPr>
            <a:spLocks noChangeShapeType="1"/>
          </p:cNvSpPr>
          <p:nvPr/>
        </p:nvSpPr>
        <p:spPr bwMode="auto">
          <a:xfrm>
            <a:off x="580293" y="901700"/>
            <a:ext cx="8316058" cy="0"/>
          </a:xfrm>
          <a:prstGeom prst="line">
            <a:avLst/>
          </a:prstGeom>
          <a:noFill/>
          <a:ln w="25400">
            <a:solidFill>
              <a:srgbClr val="0050AA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2734408" y="6273800"/>
            <a:ext cx="4330212" cy="95250"/>
          </a:xfrm>
          <a:prstGeom prst="rect">
            <a:avLst/>
          </a:prstGeom>
          <a:solidFill>
            <a:srgbClr val="0050AA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6513513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784" tIns="47892" rIns="95784" bIns="47892"/>
          <a:lstStyle/>
          <a:p>
            <a:pPr algn="ctr" defTabSz="957263"/>
            <a:fld id="{83B5CCF6-0651-47F4-A09E-240314F5F1FE}" type="slidenum">
              <a:rPr lang="en-US" sz="800"/>
              <a:pPr algn="ctr" defTabSz="957263"/>
              <a:t>‹#›</a:t>
            </a:fld>
            <a:endParaRPr lang="en-US" sz="800"/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1" y="6270626"/>
            <a:ext cx="426427" cy="87313"/>
          </a:xfrm>
          <a:prstGeom prst="rect">
            <a:avLst/>
          </a:prstGeom>
          <a:solidFill>
            <a:srgbClr val="0050AA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2" name="Text Box 58"/>
          <p:cNvSpPr txBox="1">
            <a:spLocks noChangeArrowheads="1"/>
          </p:cNvSpPr>
          <p:nvPr/>
        </p:nvSpPr>
        <p:spPr bwMode="black">
          <a:xfrm>
            <a:off x="82062" y="6688138"/>
            <a:ext cx="36326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57263"/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© </a:t>
            </a:r>
            <a:r>
              <a:rPr lang="en-US" sz="700" dirty="0" smtClean="0">
                <a:solidFill>
                  <a:schemeClr val="tx1"/>
                </a:solidFill>
                <a:latin typeface="Palatino" pitchFamily="-80" charset="0"/>
              </a:rPr>
              <a:t>2010 </a:t>
            </a:r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Chevron Oronite Companies. All rights reserved.</a:t>
            </a:r>
            <a:endParaRPr lang="en-US" sz="700" dirty="0">
              <a:solidFill>
                <a:schemeClr val="tx1"/>
              </a:solidFill>
            </a:endParaRPr>
          </a:p>
          <a:p>
            <a:pPr defTabSz="957263"/>
            <a:endParaRPr lang="en-US" sz="700" dirty="0">
              <a:solidFill>
                <a:srgbClr val="666767"/>
              </a:solidFill>
            </a:endParaRPr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auto">
          <a:xfrm>
            <a:off x="332643" y="6191250"/>
            <a:ext cx="2489688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83" name="Picture 59" descr="Oronite Taglin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04092" y="6245226"/>
            <a:ext cx="2157046" cy="149225"/>
          </a:xfrm>
          <a:prstGeom prst="rect">
            <a:avLst/>
          </a:prstGeom>
          <a:noFill/>
        </p:spPr>
      </p:pic>
      <p:pic>
        <p:nvPicPr>
          <p:cNvPr id="1085" name="Picture 61" descr="Chevron_Oronite_c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293220" y="6130925"/>
            <a:ext cx="1604596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+mj-lt"/>
          <a:ea typeface="+mj-ea"/>
          <a:cs typeface="+mj-cs"/>
        </a:defRPr>
      </a:lvl1pPr>
      <a:lvl2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2pPr>
      <a:lvl3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3pPr>
      <a:lvl4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4pPr>
      <a:lvl5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5pPr>
      <a:lvl6pPr marL="4572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6pPr>
      <a:lvl7pPr marL="9144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7pPr>
      <a:lvl8pPr marL="13716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8pPr>
      <a:lvl9pPr marL="18288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9pPr>
    </p:titleStyle>
    <p:bodyStyle>
      <a:lvl1pPr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tabLst>
          <a:tab pos="414338" algn="l"/>
          <a:tab pos="895350" algn="l"/>
          <a:tab pos="1439863" algn="l"/>
          <a:tab pos="1917700" algn="l"/>
        </a:tabLst>
        <a:defRPr sz="2300">
          <a:solidFill>
            <a:srgbClr val="080808"/>
          </a:solidFill>
          <a:latin typeface="+mn-lt"/>
          <a:ea typeface="+mn-ea"/>
          <a:cs typeface="+mn-cs"/>
        </a:defRPr>
      </a:lvl1pPr>
      <a:lvl2pPr marL="414338" indent="-295275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F46D1F"/>
        </a:buClr>
        <a:buFont typeface="Wingdings" pitchFamily="2" charset="2"/>
        <a:buChar char="n"/>
        <a:tabLst>
          <a:tab pos="414338" algn="l"/>
          <a:tab pos="895350" algn="l"/>
          <a:tab pos="1439863" algn="l"/>
          <a:tab pos="1917700" algn="l"/>
        </a:tabLst>
        <a:defRPr sz="2300">
          <a:solidFill>
            <a:srgbClr val="080808"/>
          </a:solidFill>
          <a:latin typeface="+mn-lt"/>
        </a:defRPr>
      </a:lvl2pPr>
      <a:lvl3pPr marL="895350" indent="-295275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0050AA"/>
        </a:buClr>
        <a:buSzPct val="90000"/>
        <a:buFont typeface="Wingdings" pitchFamily="2" charset="2"/>
        <a:buChar char="l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3pPr>
      <a:lvl4pPr marL="1439863" indent="-306388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6EA20A"/>
        </a:buClr>
        <a:buFont typeface="Wingdings 3" pitchFamily="18" charset="2"/>
        <a:buChar char="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4pPr>
      <a:lvl5pPr marL="19177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5pPr>
      <a:lvl6pPr marL="23749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6pPr>
      <a:lvl7pPr marL="28321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7pPr>
      <a:lvl8pPr marL="32893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8pPr>
      <a:lvl9pPr marL="37465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50AA"/>
                </a:solidFill>
                <a:latin typeface="+mn-lt"/>
              </a:rPr>
              <a:t>TGA and Build and Engine hours and…</a:t>
            </a:r>
            <a:br>
              <a:rPr lang="en-US" dirty="0" smtClean="0">
                <a:solidFill>
                  <a:srgbClr val="0050AA"/>
                </a:solidFill>
                <a:latin typeface="+mn-lt"/>
              </a:rPr>
            </a:br>
            <a:r>
              <a:rPr lang="en-US" dirty="0" smtClean="0">
                <a:solidFill>
                  <a:srgbClr val="0050AA"/>
                </a:solidFill>
                <a:latin typeface="+mn-lt"/>
              </a:rPr>
              <a:t>in the Cummins ISB</a:t>
            </a:r>
            <a:endParaRPr lang="en-US" dirty="0">
              <a:solidFill>
                <a:srgbClr val="0050AA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50AA"/>
                </a:solidFill>
                <a:ea typeface="+mj-ea"/>
                <a:cs typeface="+mj-cs"/>
              </a:rPr>
              <a:t>a quick draft for you to think about. </a:t>
            </a:r>
          </a:p>
          <a:p>
            <a:r>
              <a:rPr lang="en-US" dirty="0" smtClean="0">
                <a:solidFill>
                  <a:srgbClr val="0050AA"/>
                </a:solidFill>
                <a:ea typeface="+mj-ea"/>
                <a:cs typeface="+mj-cs"/>
              </a:rPr>
              <a:t>I’ll try not to think too much about it this weekend.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mpDD18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914400"/>
            <a:ext cx="7670800" cy="51816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65992" y="98425"/>
            <a:ext cx="8430358" cy="80645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0" cap="none" spc="0" normalizeH="0" baseline="0" noProof="0" smtClean="0">
                <a:ln>
                  <a:noFill/>
                </a:ln>
                <a:solidFill>
                  <a:srgbClr val="0050A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Cam wear is function of?</a:t>
            </a:r>
            <a:endParaRPr kumimoji="0" lang="en-US" sz="2500" b="1" i="0" u="none" strike="noStrike" kern="0" cap="none" spc="0" normalizeH="0" baseline="0" noProof="0" dirty="0">
              <a:ln>
                <a:noFill/>
              </a:ln>
              <a:solidFill>
                <a:srgbClr val="0050A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mpFA78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923326"/>
            <a:ext cx="7696200" cy="5172674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65992" y="98425"/>
            <a:ext cx="8430358" cy="80645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0" cap="none" spc="0" normalizeH="0" baseline="0" noProof="0" smtClean="0">
                <a:ln>
                  <a:noFill/>
                </a:ln>
                <a:solidFill>
                  <a:srgbClr val="0050A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Cam wear is function of?</a:t>
            </a:r>
            <a:endParaRPr kumimoji="0" lang="en-US" sz="2500" b="1" i="0" u="none" strike="noStrike" kern="0" cap="none" spc="0" normalizeH="0" baseline="0" noProof="0" dirty="0">
              <a:ln>
                <a:noFill/>
              </a:ln>
              <a:solidFill>
                <a:srgbClr val="0050A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mp49E9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927806"/>
            <a:ext cx="7162800" cy="516819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3400" y="381000"/>
            <a:ext cx="464742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b="1" kern="0" dirty="0">
                <a:solidFill>
                  <a:srgbClr val="0050AA"/>
                </a:solidFill>
                <a:ea typeface="+mj-ea"/>
                <a:cs typeface="+mj-cs"/>
              </a:rPr>
              <a:t>TGAAVG is a function of?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TGAAVG is a function of?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7287" y="1720850"/>
            <a:ext cx="704850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mpAAAC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914400"/>
            <a:ext cx="7924800" cy="51816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65992" y="98425"/>
            <a:ext cx="8430358" cy="80645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0" cap="none" spc="0" normalizeH="0" baseline="0" noProof="0" smtClean="0">
                <a:ln>
                  <a:noFill/>
                </a:ln>
                <a:solidFill>
                  <a:srgbClr val="0050A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TGAAVG is a function of?</a:t>
            </a:r>
            <a:endParaRPr kumimoji="0" lang="en-US" sz="2500" b="1" i="0" u="none" strike="noStrike" kern="0" cap="none" spc="0" normalizeH="0" baseline="0" noProof="0" dirty="0">
              <a:ln>
                <a:noFill/>
              </a:ln>
              <a:solidFill>
                <a:srgbClr val="0050A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mp4E6C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914400"/>
            <a:ext cx="8051800" cy="5181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1" y="3048000"/>
            <a:ext cx="5193633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65992" y="98425"/>
            <a:ext cx="8430358" cy="80645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0" cap="none" spc="0" normalizeH="0" baseline="0" noProof="0" smtClean="0">
                <a:ln>
                  <a:noFill/>
                </a:ln>
                <a:solidFill>
                  <a:srgbClr val="0050A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TGAAVG is a function of?</a:t>
            </a:r>
            <a:endParaRPr kumimoji="0" lang="en-US" sz="2500" b="1" i="0" u="none" strike="noStrike" kern="0" cap="none" spc="0" normalizeH="0" baseline="0" noProof="0" dirty="0">
              <a:ln>
                <a:noFill/>
              </a:ln>
              <a:solidFill>
                <a:srgbClr val="0050A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mpBB05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914400"/>
            <a:ext cx="8001000" cy="51816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65992" y="98425"/>
            <a:ext cx="8430358" cy="80645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0" cap="none" spc="0" normalizeH="0" baseline="0" noProof="0" smtClean="0">
                <a:ln>
                  <a:noFill/>
                </a:ln>
                <a:solidFill>
                  <a:srgbClr val="0050A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TGAAVG is a function of?</a:t>
            </a:r>
            <a:endParaRPr kumimoji="0" lang="en-US" sz="2500" b="1" i="0" u="none" strike="noStrike" kern="0" cap="none" spc="0" normalizeH="0" baseline="0" noProof="0" dirty="0">
              <a:ln>
                <a:noFill/>
              </a:ln>
              <a:solidFill>
                <a:srgbClr val="0050A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Tappet weight loss is a function of?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7287" y="1606550"/>
            <a:ext cx="704850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mp477C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914400"/>
            <a:ext cx="7442200" cy="51816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65992" y="98425"/>
            <a:ext cx="8430358" cy="80645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0" cap="none" spc="0" normalizeH="0" baseline="0" noProof="0" smtClean="0">
                <a:ln>
                  <a:noFill/>
                </a:ln>
                <a:solidFill>
                  <a:srgbClr val="0050A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Tappet weight loss is a function of?</a:t>
            </a:r>
            <a:endParaRPr kumimoji="0" lang="en-US" sz="2500" b="1" i="0" u="none" strike="noStrike" kern="0" cap="none" spc="0" normalizeH="0" baseline="0" noProof="0" dirty="0">
              <a:ln>
                <a:noFill/>
              </a:ln>
              <a:solidFill>
                <a:srgbClr val="0050A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 wear is function of?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2513" y="1476375"/>
            <a:ext cx="7038975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Cgoes">
  <a:themeElements>
    <a:clrScheme name="">
      <a:dk1>
        <a:srgbClr val="080808"/>
      </a:dk1>
      <a:lt1>
        <a:srgbClr val="FFFFFF"/>
      </a:lt1>
      <a:dk2>
        <a:srgbClr val="009DD9"/>
      </a:dk2>
      <a:lt2>
        <a:srgbClr val="808080"/>
      </a:lt2>
      <a:accent1>
        <a:srgbClr val="BFE9F5"/>
      </a:accent1>
      <a:accent2>
        <a:srgbClr val="0050AA"/>
      </a:accent2>
      <a:accent3>
        <a:srgbClr val="FFFFFF"/>
      </a:accent3>
      <a:accent4>
        <a:srgbClr val="060606"/>
      </a:accent4>
      <a:accent5>
        <a:srgbClr val="DCF2F9"/>
      </a:accent5>
      <a:accent6>
        <a:srgbClr val="00489A"/>
      </a:accent6>
      <a:hlink>
        <a:srgbClr val="009DD9"/>
      </a:hlink>
      <a:folHlink>
        <a:srgbClr val="009DD9"/>
      </a:folHlink>
    </a:clrScheme>
    <a:fontScheme name="COCGo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80808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80808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CGo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COCgoes</Template>
  <TotalTime>71</TotalTime>
  <Words>93</Words>
  <Application>Microsoft Office PowerPoint</Application>
  <PresentationFormat>On-screen Show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COCgoes</vt:lpstr>
      <vt:lpstr>TGA and Build and Engine hours and… in the Cummins ISB</vt:lpstr>
      <vt:lpstr>Slide 2</vt:lpstr>
      <vt:lpstr>TGAAVG is a function of?</vt:lpstr>
      <vt:lpstr>Slide 4</vt:lpstr>
      <vt:lpstr>Slide 5</vt:lpstr>
      <vt:lpstr>Slide 6</vt:lpstr>
      <vt:lpstr>Tappet weight loss is a function of?</vt:lpstr>
      <vt:lpstr>Slide 8</vt:lpstr>
      <vt:lpstr>Cam wear is function of?</vt:lpstr>
      <vt:lpstr>Slide 10</vt:lpstr>
      <vt:lpstr>Slide 11</vt:lpstr>
    </vt:vector>
  </TitlesOfParts>
  <Company>Chevron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Jim Rutherford</dc:creator>
  <cp:lastModifiedBy>Jim Rutherford</cp:lastModifiedBy>
  <cp:revision>8</cp:revision>
  <dcterms:created xsi:type="dcterms:W3CDTF">2010-11-12T21:57:40Z</dcterms:created>
  <dcterms:modified xsi:type="dcterms:W3CDTF">2010-11-12T23:08:51Z</dcterms:modified>
</cp:coreProperties>
</file>