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5" r:id="rId5"/>
    <p:sldId id="266" r:id="rId6"/>
    <p:sldId id="261" r:id="rId7"/>
    <p:sldId id="260" r:id="rId8"/>
    <p:sldId id="263" r:id="rId9"/>
    <p:sldId id="262" r:id="rId10"/>
    <p:sldId id="264"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48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32099" name="Rectangle 3"/>
          <p:cNvSpPr>
            <a:spLocks noGrp="1" noChangeArrowheads="1"/>
          </p:cNvSpPr>
          <p:nvPr>
            <p:ph type="ctrTitle"/>
          </p:nvPr>
        </p:nvSpPr>
        <p:spPr>
          <a:xfrm>
            <a:off x="1291004" y="1828800"/>
            <a:ext cx="4572000" cy="1828800"/>
          </a:xfrm>
        </p:spPr>
        <p:txBody>
          <a:bodyPr anchor="t"/>
          <a:lstStyle>
            <a:lvl1pPr>
              <a:defRPr>
                <a:solidFill>
                  <a:schemeClr val="tx1"/>
                </a:solidFill>
              </a:defRPr>
            </a:lvl1pPr>
          </a:lstStyle>
          <a:p>
            <a:r>
              <a:rPr lang="en-US" smtClean="0"/>
              <a:t>Click to edit Master title style</a:t>
            </a:r>
            <a:endParaRPr lang="en-US"/>
          </a:p>
        </p:txBody>
      </p:sp>
      <p:sp>
        <p:nvSpPr>
          <p:cNvPr id="132100" name="Rectangle 4"/>
          <p:cNvSpPr>
            <a:spLocks noGrp="1" noChangeArrowheads="1"/>
          </p:cNvSpPr>
          <p:nvPr>
            <p:ph type="subTitle" idx="1"/>
          </p:nvPr>
        </p:nvSpPr>
        <p:spPr>
          <a:xfrm>
            <a:off x="1291004" y="3841751"/>
            <a:ext cx="7086600" cy="2447925"/>
          </a:xfrm>
        </p:spPr>
        <p:txBody>
          <a:bodyPr/>
          <a:lstStyle>
            <a:lvl1pPr>
              <a:lnSpc>
                <a:spcPct val="100000"/>
              </a:lnSpc>
              <a:spcAft>
                <a:spcPct val="0"/>
              </a:spcAft>
              <a:defRPr sz="2000" b="1"/>
            </a:lvl1pPr>
          </a:lstStyle>
          <a:p>
            <a:r>
              <a:rPr lang="en-US" smtClean="0"/>
              <a:t>Click to edit Master subtitle style</a:t>
            </a:r>
            <a:endParaRPr lang="en-US" dirty="0"/>
          </a:p>
        </p:txBody>
      </p:sp>
      <p:sp>
        <p:nvSpPr>
          <p:cNvPr id="132119" name="Rectangle 23"/>
          <p:cNvSpPr>
            <a:spLocks noChangeArrowheads="1"/>
          </p:cNvSpPr>
          <p:nvPr/>
        </p:nvSpPr>
        <p:spPr bwMode="auto">
          <a:xfrm>
            <a:off x="5862" y="1651001"/>
            <a:ext cx="9138138" cy="87313"/>
          </a:xfrm>
          <a:prstGeom prst="rect">
            <a:avLst/>
          </a:prstGeom>
          <a:solidFill>
            <a:srgbClr val="009DD9"/>
          </a:solidFill>
          <a:ln w="9525">
            <a:noFill/>
            <a:miter lim="800000"/>
            <a:headEnd/>
            <a:tailEnd/>
          </a:ln>
          <a:effectLst/>
        </p:spPr>
        <p:txBody>
          <a:bodyPr wrap="none" anchor="ctr"/>
          <a:lstStyle/>
          <a:p>
            <a:endParaRPr lang="en-US"/>
          </a:p>
        </p:txBody>
      </p:sp>
      <p:pic>
        <p:nvPicPr>
          <p:cNvPr id="132128" name="Picture 32" descr="TaglineBlackRed"/>
          <p:cNvPicPr>
            <a:picLocks noChangeAspect="1" noChangeArrowheads="1"/>
          </p:cNvPicPr>
          <p:nvPr/>
        </p:nvPicPr>
        <p:blipFill>
          <a:blip r:embed="rId2" cstate="print"/>
          <a:srcRect/>
          <a:stretch>
            <a:fillRect/>
          </a:stretch>
        </p:blipFill>
        <p:spPr bwMode="auto">
          <a:xfrm>
            <a:off x="6087208" y="6502400"/>
            <a:ext cx="2923443" cy="203200"/>
          </a:xfrm>
          <a:prstGeom prst="rect">
            <a:avLst/>
          </a:prstGeom>
          <a:noFill/>
        </p:spPr>
      </p:pic>
      <p:sp>
        <p:nvSpPr>
          <p:cNvPr id="132130" name="Text Box 34"/>
          <p:cNvSpPr txBox="1">
            <a:spLocks noChangeArrowheads="1"/>
          </p:cNvSpPr>
          <p:nvPr/>
        </p:nvSpPr>
        <p:spPr bwMode="black">
          <a:xfrm>
            <a:off x="92320" y="6702425"/>
            <a:ext cx="3225311" cy="215444"/>
          </a:xfrm>
          <a:prstGeom prst="rect">
            <a:avLst/>
          </a:prstGeom>
          <a:noFill/>
          <a:ln w="9525">
            <a:noFill/>
            <a:miter lim="800000"/>
            <a:headEnd/>
            <a:tailEnd/>
          </a:ln>
          <a:effectLst/>
        </p:spPr>
        <p:txBody>
          <a:bodyPr lIns="0" tIns="0" rIns="0" bIns="0">
            <a:spAutoFit/>
          </a:bodyPr>
          <a:lstStyle/>
          <a:p>
            <a:pPr defTabSz="957263"/>
            <a:r>
              <a:rPr lang="en-US" sz="700" dirty="0">
                <a:solidFill>
                  <a:schemeClr val="tx1"/>
                </a:solidFill>
                <a:latin typeface="Palatino" pitchFamily="-80" charset="0"/>
              </a:rPr>
              <a:t>© </a:t>
            </a:r>
            <a:r>
              <a:rPr lang="en-US" sz="700" dirty="0" smtClean="0">
                <a:solidFill>
                  <a:schemeClr val="tx1"/>
                </a:solidFill>
                <a:latin typeface="Palatino" pitchFamily="-80" charset="0"/>
              </a:rPr>
              <a:t>2011 </a:t>
            </a:r>
            <a:r>
              <a:rPr lang="en-US" sz="700" dirty="0">
                <a:solidFill>
                  <a:schemeClr val="tx1"/>
                </a:solidFill>
                <a:latin typeface="Palatino" pitchFamily="-80" charset="0"/>
              </a:rPr>
              <a:t>Chevron Oronite Companies. All rights reserved.</a:t>
            </a:r>
            <a:endParaRPr lang="en-US" sz="700" dirty="0">
              <a:solidFill>
                <a:schemeClr val="tx1"/>
              </a:solidFill>
            </a:endParaRPr>
          </a:p>
          <a:p>
            <a:pPr defTabSz="957263"/>
            <a:endParaRPr lang="en-US" sz="700" dirty="0">
              <a:solidFill>
                <a:srgbClr val="666767"/>
              </a:solidFill>
            </a:endParaRPr>
          </a:p>
        </p:txBody>
      </p:sp>
      <p:pic>
        <p:nvPicPr>
          <p:cNvPr id="132131" name="Picture 35" descr="Chevron_Oronite_c"/>
          <p:cNvPicPr>
            <a:picLocks noChangeAspect="1" noChangeArrowheads="1"/>
          </p:cNvPicPr>
          <p:nvPr/>
        </p:nvPicPr>
        <p:blipFill>
          <a:blip r:embed="rId3" cstate="print"/>
          <a:srcRect/>
          <a:stretch>
            <a:fillRect/>
          </a:stretch>
        </p:blipFill>
        <p:spPr bwMode="auto">
          <a:xfrm>
            <a:off x="359020" y="376239"/>
            <a:ext cx="2734408" cy="941387"/>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65992" y="98425"/>
            <a:ext cx="8430358" cy="80645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65992" y="1003300"/>
            <a:ext cx="4144108" cy="5054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750777" y="1003300"/>
            <a:ext cx="4145574" cy="5054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65992" y="98425"/>
            <a:ext cx="8430358" cy="8064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65992" y="1003300"/>
            <a:ext cx="4144108" cy="5054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750777" y="1003300"/>
            <a:ext cx="4145574" cy="5054600"/>
          </a:xfrm>
        </p:spPr>
        <p:txBody>
          <a:bodyPr/>
          <a:lstStyle/>
          <a:p>
            <a:r>
              <a:rPr lang="en-US" smtClean="0"/>
              <a:t>Click icon to add chart</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5992" y="98425"/>
            <a:ext cx="8430358" cy="8064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65992" y="1003300"/>
            <a:ext cx="4144108" cy="5054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0777" y="1003300"/>
            <a:ext cx="4145574" cy="5054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435"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43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65992" y="1003300"/>
            <a:ext cx="4144108" cy="5054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0777" y="1003300"/>
            <a:ext cx="4145574" cy="5054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166"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16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16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9128" y="98426"/>
            <a:ext cx="2107223" cy="5959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5993" y="98426"/>
            <a:ext cx="6182458" cy="5959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5992" y="98425"/>
            <a:ext cx="8430358" cy="806450"/>
          </a:xfrm>
          <a:prstGeom prst="rect">
            <a:avLst/>
          </a:prstGeom>
          <a:noFill/>
          <a:ln w="9525">
            <a:noFill/>
            <a:miter lim="800000"/>
            <a:headEnd/>
            <a:tailEnd/>
          </a:ln>
          <a:effectLst/>
        </p:spPr>
        <p:txBody>
          <a:bodyPr vert="horz" wrap="square" lIns="95784" tIns="47892" rIns="95784" bIns="47892"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65992" y="1003300"/>
            <a:ext cx="8430358" cy="5054600"/>
          </a:xfrm>
          <a:prstGeom prst="rect">
            <a:avLst/>
          </a:prstGeom>
          <a:noFill/>
          <a:ln w="9525">
            <a:noFill/>
            <a:miter lim="800000"/>
            <a:headEnd/>
            <a:tailEnd/>
          </a:ln>
          <a:effectLst/>
        </p:spPr>
        <p:txBody>
          <a:bodyPr vert="horz" wrap="square" lIns="95784" tIns="47892" rIns="95784" bIns="4789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64" name="Line 40"/>
          <p:cNvSpPr>
            <a:spLocks noChangeShapeType="1"/>
          </p:cNvSpPr>
          <p:nvPr/>
        </p:nvSpPr>
        <p:spPr bwMode="auto">
          <a:xfrm>
            <a:off x="580293" y="901700"/>
            <a:ext cx="8316058" cy="0"/>
          </a:xfrm>
          <a:prstGeom prst="line">
            <a:avLst/>
          </a:prstGeom>
          <a:noFill/>
          <a:ln w="25400">
            <a:solidFill>
              <a:srgbClr val="0050AA"/>
            </a:solidFill>
            <a:round/>
            <a:headEnd/>
            <a:tailEnd/>
          </a:ln>
          <a:effectLst/>
        </p:spPr>
        <p:txBody>
          <a:bodyPr/>
          <a:lstStyle/>
          <a:p>
            <a:endParaRPr lang="en-US"/>
          </a:p>
        </p:txBody>
      </p:sp>
      <p:sp>
        <p:nvSpPr>
          <p:cNvPr id="1074" name="Rectangle 50"/>
          <p:cNvSpPr>
            <a:spLocks noChangeArrowheads="1"/>
          </p:cNvSpPr>
          <p:nvPr/>
        </p:nvSpPr>
        <p:spPr bwMode="auto">
          <a:xfrm>
            <a:off x="2734408" y="6273800"/>
            <a:ext cx="4330212" cy="95250"/>
          </a:xfrm>
          <a:prstGeom prst="rect">
            <a:avLst/>
          </a:prstGeom>
          <a:solidFill>
            <a:srgbClr val="0050AA">
              <a:alpha val="60001"/>
            </a:srgbClr>
          </a:solidFill>
          <a:ln w="9525">
            <a:noFill/>
            <a:miter lim="800000"/>
            <a:headEnd/>
            <a:tailEnd/>
          </a:ln>
          <a:effectLst/>
        </p:spPr>
        <p:txBody>
          <a:bodyPr wrap="none" anchor="ctr"/>
          <a:lstStyle/>
          <a:p>
            <a:endParaRPr lang="en-US"/>
          </a:p>
        </p:txBody>
      </p:sp>
      <p:sp>
        <p:nvSpPr>
          <p:cNvPr id="1076" name="Rectangle 52"/>
          <p:cNvSpPr>
            <a:spLocks noChangeArrowheads="1"/>
          </p:cNvSpPr>
          <p:nvPr/>
        </p:nvSpPr>
        <p:spPr bwMode="auto">
          <a:xfrm>
            <a:off x="0" y="6513513"/>
            <a:ext cx="9144000" cy="228600"/>
          </a:xfrm>
          <a:prstGeom prst="rect">
            <a:avLst/>
          </a:prstGeom>
          <a:noFill/>
          <a:ln w="9525">
            <a:noFill/>
            <a:miter lim="800000"/>
            <a:headEnd/>
            <a:tailEnd/>
          </a:ln>
          <a:effectLst/>
        </p:spPr>
        <p:txBody>
          <a:bodyPr lIns="95784" tIns="47892" rIns="95784" bIns="47892"/>
          <a:lstStyle/>
          <a:p>
            <a:pPr algn="ctr" defTabSz="957263"/>
            <a:fld id="{83B5CCF6-0651-47F4-A09E-240314F5F1FE}" type="slidenum">
              <a:rPr lang="en-US" sz="800"/>
              <a:pPr algn="ctr" defTabSz="957263"/>
              <a:t>‹#›</a:t>
            </a:fld>
            <a:endParaRPr lang="en-US" sz="800"/>
          </a:p>
        </p:txBody>
      </p:sp>
      <p:sp>
        <p:nvSpPr>
          <p:cNvPr id="1078" name="Rectangle 54"/>
          <p:cNvSpPr>
            <a:spLocks noChangeArrowheads="1"/>
          </p:cNvSpPr>
          <p:nvPr/>
        </p:nvSpPr>
        <p:spPr bwMode="auto">
          <a:xfrm>
            <a:off x="1" y="6270626"/>
            <a:ext cx="426427" cy="87313"/>
          </a:xfrm>
          <a:prstGeom prst="rect">
            <a:avLst/>
          </a:prstGeom>
          <a:solidFill>
            <a:srgbClr val="0050AA">
              <a:alpha val="60001"/>
            </a:srgbClr>
          </a:solidFill>
          <a:ln w="9525">
            <a:noFill/>
            <a:miter lim="800000"/>
            <a:headEnd/>
            <a:tailEnd/>
          </a:ln>
          <a:effectLst/>
        </p:spPr>
        <p:txBody>
          <a:bodyPr wrap="none" anchor="ctr"/>
          <a:lstStyle/>
          <a:p>
            <a:endParaRPr lang="en-US"/>
          </a:p>
        </p:txBody>
      </p:sp>
      <p:sp>
        <p:nvSpPr>
          <p:cNvPr id="1082" name="Text Box 58"/>
          <p:cNvSpPr txBox="1">
            <a:spLocks noChangeArrowheads="1"/>
          </p:cNvSpPr>
          <p:nvPr/>
        </p:nvSpPr>
        <p:spPr bwMode="black">
          <a:xfrm>
            <a:off x="82062" y="6688138"/>
            <a:ext cx="3632689" cy="215444"/>
          </a:xfrm>
          <a:prstGeom prst="rect">
            <a:avLst/>
          </a:prstGeom>
          <a:noFill/>
          <a:ln w="9525">
            <a:noFill/>
            <a:miter lim="800000"/>
            <a:headEnd/>
            <a:tailEnd/>
          </a:ln>
          <a:effectLst/>
        </p:spPr>
        <p:txBody>
          <a:bodyPr lIns="0" tIns="0" rIns="0" bIns="0">
            <a:spAutoFit/>
          </a:bodyPr>
          <a:lstStyle/>
          <a:p>
            <a:pPr defTabSz="957263"/>
            <a:r>
              <a:rPr lang="en-US" sz="700" dirty="0">
                <a:solidFill>
                  <a:schemeClr val="tx1"/>
                </a:solidFill>
                <a:latin typeface="Palatino" pitchFamily="-80" charset="0"/>
              </a:rPr>
              <a:t>© </a:t>
            </a:r>
            <a:r>
              <a:rPr lang="en-US" sz="700" dirty="0" smtClean="0">
                <a:solidFill>
                  <a:schemeClr val="tx1"/>
                </a:solidFill>
                <a:latin typeface="Palatino" pitchFamily="-80" charset="0"/>
              </a:rPr>
              <a:t>2011 </a:t>
            </a:r>
            <a:r>
              <a:rPr lang="en-US" sz="700" dirty="0">
                <a:solidFill>
                  <a:schemeClr val="tx1"/>
                </a:solidFill>
                <a:latin typeface="Palatino" pitchFamily="-80" charset="0"/>
              </a:rPr>
              <a:t>Chevron Oronite Companies. All rights reserved.</a:t>
            </a:r>
            <a:endParaRPr lang="en-US" sz="700" dirty="0">
              <a:solidFill>
                <a:schemeClr val="tx1"/>
              </a:solidFill>
            </a:endParaRPr>
          </a:p>
          <a:p>
            <a:pPr defTabSz="957263"/>
            <a:endParaRPr lang="en-US" sz="700" dirty="0">
              <a:solidFill>
                <a:srgbClr val="666767"/>
              </a:solidFill>
            </a:endParaRPr>
          </a:p>
        </p:txBody>
      </p:sp>
      <p:sp>
        <p:nvSpPr>
          <p:cNvPr id="1084" name="Rectangle 60"/>
          <p:cNvSpPr>
            <a:spLocks noChangeArrowheads="1"/>
          </p:cNvSpPr>
          <p:nvPr/>
        </p:nvSpPr>
        <p:spPr bwMode="auto">
          <a:xfrm>
            <a:off x="332643" y="6191250"/>
            <a:ext cx="2489688" cy="254000"/>
          </a:xfrm>
          <a:prstGeom prst="rect">
            <a:avLst/>
          </a:prstGeom>
          <a:noFill/>
          <a:ln w="9525">
            <a:noFill/>
            <a:miter lim="800000"/>
            <a:headEnd/>
            <a:tailEnd/>
          </a:ln>
          <a:effectLst/>
        </p:spPr>
        <p:txBody>
          <a:bodyPr wrap="none" anchor="ctr"/>
          <a:lstStyle/>
          <a:p>
            <a:endParaRPr lang="en-US"/>
          </a:p>
        </p:txBody>
      </p:sp>
      <p:pic>
        <p:nvPicPr>
          <p:cNvPr id="1083" name="Picture 59" descr="Oronite Tagline"/>
          <p:cNvPicPr>
            <a:picLocks noChangeAspect="1" noChangeArrowheads="1"/>
          </p:cNvPicPr>
          <p:nvPr/>
        </p:nvPicPr>
        <p:blipFill>
          <a:blip r:embed="rId14" cstate="print"/>
          <a:srcRect/>
          <a:stretch>
            <a:fillRect/>
          </a:stretch>
        </p:blipFill>
        <p:spPr bwMode="auto">
          <a:xfrm>
            <a:off x="504092" y="6245226"/>
            <a:ext cx="2157046" cy="149225"/>
          </a:xfrm>
          <a:prstGeom prst="rect">
            <a:avLst/>
          </a:prstGeom>
          <a:noFill/>
        </p:spPr>
      </p:pic>
      <p:pic>
        <p:nvPicPr>
          <p:cNvPr id="1085" name="Picture 61" descr="Chevron_Oronite_c"/>
          <p:cNvPicPr>
            <a:picLocks noChangeAspect="1" noChangeArrowheads="1"/>
          </p:cNvPicPr>
          <p:nvPr/>
        </p:nvPicPr>
        <p:blipFill>
          <a:blip r:embed="rId15" cstate="print"/>
          <a:srcRect/>
          <a:stretch>
            <a:fillRect/>
          </a:stretch>
        </p:blipFill>
        <p:spPr bwMode="auto">
          <a:xfrm>
            <a:off x="7293220" y="6130925"/>
            <a:ext cx="1604596" cy="5524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57263" rtl="0" eaLnBrk="1" fontAlgn="base" hangingPunct="1">
        <a:spcBef>
          <a:spcPct val="0"/>
        </a:spcBef>
        <a:spcAft>
          <a:spcPct val="0"/>
        </a:spcAft>
        <a:defRPr sz="2500" b="1">
          <a:solidFill>
            <a:srgbClr val="0050AA"/>
          </a:solidFill>
          <a:latin typeface="+mj-lt"/>
          <a:ea typeface="+mj-ea"/>
          <a:cs typeface="+mj-cs"/>
        </a:defRPr>
      </a:lvl1pPr>
      <a:lvl2pPr algn="l" defTabSz="957263" rtl="0" eaLnBrk="1" fontAlgn="base" hangingPunct="1">
        <a:spcBef>
          <a:spcPct val="0"/>
        </a:spcBef>
        <a:spcAft>
          <a:spcPct val="0"/>
        </a:spcAft>
        <a:defRPr sz="2500" b="1">
          <a:solidFill>
            <a:srgbClr val="0050AA"/>
          </a:solidFill>
          <a:latin typeface="Verdana" pitchFamily="34" charset="0"/>
        </a:defRPr>
      </a:lvl2pPr>
      <a:lvl3pPr algn="l" defTabSz="957263" rtl="0" eaLnBrk="1" fontAlgn="base" hangingPunct="1">
        <a:spcBef>
          <a:spcPct val="0"/>
        </a:spcBef>
        <a:spcAft>
          <a:spcPct val="0"/>
        </a:spcAft>
        <a:defRPr sz="2500" b="1">
          <a:solidFill>
            <a:srgbClr val="0050AA"/>
          </a:solidFill>
          <a:latin typeface="Verdana" pitchFamily="34" charset="0"/>
        </a:defRPr>
      </a:lvl3pPr>
      <a:lvl4pPr algn="l" defTabSz="957263" rtl="0" eaLnBrk="1" fontAlgn="base" hangingPunct="1">
        <a:spcBef>
          <a:spcPct val="0"/>
        </a:spcBef>
        <a:spcAft>
          <a:spcPct val="0"/>
        </a:spcAft>
        <a:defRPr sz="2500" b="1">
          <a:solidFill>
            <a:srgbClr val="0050AA"/>
          </a:solidFill>
          <a:latin typeface="Verdana" pitchFamily="34" charset="0"/>
        </a:defRPr>
      </a:lvl4pPr>
      <a:lvl5pPr algn="l" defTabSz="957263" rtl="0" eaLnBrk="1" fontAlgn="base" hangingPunct="1">
        <a:spcBef>
          <a:spcPct val="0"/>
        </a:spcBef>
        <a:spcAft>
          <a:spcPct val="0"/>
        </a:spcAft>
        <a:defRPr sz="2500" b="1">
          <a:solidFill>
            <a:srgbClr val="0050AA"/>
          </a:solidFill>
          <a:latin typeface="Verdana" pitchFamily="34" charset="0"/>
        </a:defRPr>
      </a:lvl5pPr>
      <a:lvl6pPr marL="457200" algn="l" defTabSz="957263" rtl="0" eaLnBrk="1" fontAlgn="base" hangingPunct="1">
        <a:spcBef>
          <a:spcPct val="0"/>
        </a:spcBef>
        <a:spcAft>
          <a:spcPct val="0"/>
        </a:spcAft>
        <a:defRPr sz="2500" b="1">
          <a:solidFill>
            <a:srgbClr val="0050AA"/>
          </a:solidFill>
          <a:latin typeface="Verdana" pitchFamily="34" charset="0"/>
        </a:defRPr>
      </a:lvl6pPr>
      <a:lvl7pPr marL="914400" algn="l" defTabSz="957263" rtl="0" eaLnBrk="1" fontAlgn="base" hangingPunct="1">
        <a:spcBef>
          <a:spcPct val="0"/>
        </a:spcBef>
        <a:spcAft>
          <a:spcPct val="0"/>
        </a:spcAft>
        <a:defRPr sz="2500" b="1">
          <a:solidFill>
            <a:srgbClr val="0050AA"/>
          </a:solidFill>
          <a:latin typeface="Verdana" pitchFamily="34" charset="0"/>
        </a:defRPr>
      </a:lvl7pPr>
      <a:lvl8pPr marL="1371600" algn="l" defTabSz="957263" rtl="0" eaLnBrk="1" fontAlgn="base" hangingPunct="1">
        <a:spcBef>
          <a:spcPct val="0"/>
        </a:spcBef>
        <a:spcAft>
          <a:spcPct val="0"/>
        </a:spcAft>
        <a:defRPr sz="2500" b="1">
          <a:solidFill>
            <a:srgbClr val="0050AA"/>
          </a:solidFill>
          <a:latin typeface="Verdana" pitchFamily="34" charset="0"/>
        </a:defRPr>
      </a:lvl8pPr>
      <a:lvl9pPr marL="1828800" algn="l" defTabSz="957263" rtl="0" eaLnBrk="1" fontAlgn="base" hangingPunct="1">
        <a:spcBef>
          <a:spcPct val="0"/>
        </a:spcBef>
        <a:spcAft>
          <a:spcPct val="0"/>
        </a:spcAft>
        <a:defRPr sz="2500" b="1">
          <a:solidFill>
            <a:srgbClr val="0050AA"/>
          </a:solidFill>
          <a:latin typeface="Verdana" pitchFamily="34" charset="0"/>
        </a:defRPr>
      </a:lvl9pPr>
    </p:titleStyle>
    <p:bodyStyle>
      <a:lvl1pPr algn="l" defTabSz="957263" rtl="0" eaLnBrk="1" fontAlgn="base" hangingPunct="1">
        <a:lnSpc>
          <a:spcPct val="120000"/>
        </a:lnSpc>
        <a:spcBef>
          <a:spcPct val="0"/>
        </a:spcBef>
        <a:spcAft>
          <a:spcPct val="50000"/>
        </a:spcAft>
        <a:tabLst>
          <a:tab pos="414338" algn="l"/>
          <a:tab pos="895350" algn="l"/>
          <a:tab pos="1439863" algn="l"/>
          <a:tab pos="1917700" algn="l"/>
        </a:tabLst>
        <a:defRPr sz="2300">
          <a:solidFill>
            <a:srgbClr val="080808"/>
          </a:solidFill>
          <a:latin typeface="+mn-lt"/>
          <a:ea typeface="+mn-ea"/>
          <a:cs typeface="+mn-cs"/>
        </a:defRPr>
      </a:lvl1pPr>
      <a:lvl2pPr marL="414338" indent="-295275" algn="l" defTabSz="957263" rtl="0" eaLnBrk="1" fontAlgn="base" hangingPunct="1">
        <a:lnSpc>
          <a:spcPct val="120000"/>
        </a:lnSpc>
        <a:spcBef>
          <a:spcPct val="0"/>
        </a:spcBef>
        <a:spcAft>
          <a:spcPct val="50000"/>
        </a:spcAft>
        <a:buClr>
          <a:srgbClr val="F46D1F"/>
        </a:buClr>
        <a:buFont typeface="Wingdings" pitchFamily="2" charset="2"/>
        <a:buChar char="n"/>
        <a:tabLst>
          <a:tab pos="414338" algn="l"/>
          <a:tab pos="895350" algn="l"/>
          <a:tab pos="1439863" algn="l"/>
          <a:tab pos="1917700" algn="l"/>
        </a:tabLst>
        <a:defRPr sz="2300">
          <a:solidFill>
            <a:srgbClr val="080808"/>
          </a:solidFill>
          <a:latin typeface="+mn-lt"/>
        </a:defRPr>
      </a:lvl2pPr>
      <a:lvl3pPr marL="895350" indent="-295275" algn="l" defTabSz="957263" rtl="0" eaLnBrk="1" fontAlgn="base" hangingPunct="1">
        <a:lnSpc>
          <a:spcPct val="120000"/>
        </a:lnSpc>
        <a:spcBef>
          <a:spcPct val="0"/>
        </a:spcBef>
        <a:spcAft>
          <a:spcPct val="50000"/>
        </a:spcAft>
        <a:buClr>
          <a:srgbClr val="0050AA"/>
        </a:buClr>
        <a:buSzPct val="90000"/>
        <a:buFont typeface="Wingdings" pitchFamily="2" charset="2"/>
        <a:buChar char="l"/>
        <a:tabLst>
          <a:tab pos="414338" algn="l"/>
          <a:tab pos="895350" algn="l"/>
          <a:tab pos="1439863" algn="l"/>
          <a:tab pos="1917700" algn="l"/>
        </a:tabLst>
        <a:defRPr sz="2100">
          <a:solidFill>
            <a:srgbClr val="080808"/>
          </a:solidFill>
          <a:latin typeface="+mn-lt"/>
        </a:defRPr>
      </a:lvl3pPr>
      <a:lvl4pPr marL="1439863" indent="-306388" algn="l" defTabSz="957263" rtl="0" eaLnBrk="1" fontAlgn="base" hangingPunct="1">
        <a:lnSpc>
          <a:spcPct val="120000"/>
        </a:lnSpc>
        <a:spcBef>
          <a:spcPct val="0"/>
        </a:spcBef>
        <a:spcAft>
          <a:spcPct val="50000"/>
        </a:spcAft>
        <a:buClr>
          <a:srgbClr val="6EA20A"/>
        </a:buClr>
        <a:buFont typeface="Wingdings 3" pitchFamily="18" charset="2"/>
        <a:buChar char=""/>
        <a:tabLst>
          <a:tab pos="414338" algn="l"/>
          <a:tab pos="895350" algn="l"/>
          <a:tab pos="1439863" algn="l"/>
          <a:tab pos="1917700" algn="l"/>
        </a:tabLst>
        <a:defRPr sz="2100">
          <a:solidFill>
            <a:srgbClr val="080808"/>
          </a:solidFill>
          <a:latin typeface="+mn-lt"/>
        </a:defRPr>
      </a:lvl4pPr>
      <a:lvl5pPr marL="1917700" indent="-304800" algn="l" defTabSz="957263" rtl="0" eaLnBrk="1" fontAlgn="base" hangingPunct="1">
        <a:lnSpc>
          <a:spcPct val="120000"/>
        </a:lnSpc>
        <a:spcBef>
          <a:spcPct val="0"/>
        </a:spcBef>
        <a:spcAft>
          <a:spcPct val="50000"/>
        </a:spcAft>
        <a:buClr>
          <a:srgbClr val="8E7E75"/>
        </a:buClr>
        <a:buFont typeface="Wingdings" pitchFamily="2" charset="2"/>
        <a:buChar char=""/>
        <a:tabLst>
          <a:tab pos="414338" algn="l"/>
          <a:tab pos="895350" algn="l"/>
          <a:tab pos="1439863" algn="l"/>
          <a:tab pos="1917700" algn="l"/>
        </a:tabLst>
        <a:defRPr sz="2100">
          <a:solidFill>
            <a:srgbClr val="080808"/>
          </a:solidFill>
          <a:latin typeface="+mn-lt"/>
        </a:defRPr>
      </a:lvl5pPr>
      <a:lvl6pPr marL="2374900" indent="-304800" algn="l" defTabSz="957263" rtl="0" eaLnBrk="1" fontAlgn="base" hangingPunct="1">
        <a:lnSpc>
          <a:spcPct val="120000"/>
        </a:lnSpc>
        <a:spcBef>
          <a:spcPct val="0"/>
        </a:spcBef>
        <a:spcAft>
          <a:spcPct val="50000"/>
        </a:spcAft>
        <a:buClr>
          <a:srgbClr val="8E7E75"/>
        </a:buClr>
        <a:buFont typeface="Wingdings" pitchFamily="2" charset="2"/>
        <a:buChar char=""/>
        <a:tabLst>
          <a:tab pos="414338" algn="l"/>
          <a:tab pos="895350" algn="l"/>
          <a:tab pos="1439863" algn="l"/>
          <a:tab pos="1917700" algn="l"/>
        </a:tabLst>
        <a:defRPr sz="2100">
          <a:solidFill>
            <a:srgbClr val="080808"/>
          </a:solidFill>
          <a:latin typeface="+mn-lt"/>
        </a:defRPr>
      </a:lvl6pPr>
      <a:lvl7pPr marL="2832100" indent="-304800" algn="l" defTabSz="957263" rtl="0" eaLnBrk="1" fontAlgn="base" hangingPunct="1">
        <a:lnSpc>
          <a:spcPct val="120000"/>
        </a:lnSpc>
        <a:spcBef>
          <a:spcPct val="0"/>
        </a:spcBef>
        <a:spcAft>
          <a:spcPct val="50000"/>
        </a:spcAft>
        <a:buClr>
          <a:srgbClr val="8E7E75"/>
        </a:buClr>
        <a:buFont typeface="Wingdings" pitchFamily="2" charset="2"/>
        <a:buChar char=""/>
        <a:tabLst>
          <a:tab pos="414338" algn="l"/>
          <a:tab pos="895350" algn="l"/>
          <a:tab pos="1439863" algn="l"/>
          <a:tab pos="1917700" algn="l"/>
        </a:tabLst>
        <a:defRPr sz="2100">
          <a:solidFill>
            <a:srgbClr val="080808"/>
          </a:solidFill>
          <a:latin typeface="+mn-lt"/>
        </a:defRPr>
      </a:lvl7pPr>
      <a:lvl8pPr marL="3289300" indent="-304800" algn="l" defTabSz="957263" rtl="0" eaLnBrk="1" fontAlgn="base" hangingPunct="1">
        <a:lnSpc>
          <a:spcPct val="120000"/>
        </a:lnSpc>
        <a:spcBef>
          <a:spcPct val="0"/>
        </a:spcBef>
        <a:spcAft>
          <a:spcPct val="50000"/>
        </a:spcAft>
        <a:buClr>
          <a:srgbClr val="8E7E75"/>
        </a:buClr>
        <a:buFont typeface="Wingdings" pitchFamily="2" charset="2"/>
        <a:buChar char=""/>
        <a:tabLst>
          <a:tab pos="414338" algn="l"/>
          <a:tab pos="895350" algn="l"/>
          <a:tab pos="1439863" algn="l"/>
          <a:tab pos="1917700" algn="l"/>
        </a:tabLst>
        <a:defRPr sz="2100">
          <a:solidFill>
            <a:srgbClr val="080808"/>
          </a:solidFill>
          <a:latin typeface="+mn-lt"/>
        </a:defRPr>
      </a:lvl8pPr>
      <a:lvl9pPr marL="3746500" indent="-304800" algn="l" defTabSz="957263" rtl="0" eaLnBrk="1" fontAlgn="base" hangingPunct="1">
        <a:lnSpc>
          <a:spcPct val="120000"/>
        </a:lnSpc>
        <a:spcBef>
          <a:spcPct val="0"/>
        </a:spcBef>
        <a:spcAft>
          <a:spcPct val="50000"/>
        </a:spcAft>
        <a:buClr>
          <a:srgbClr val="8E7E75"/>
        </a:buClr>
        <a:buFont typeface="Wingdings" pitchFamily="2" charset="2"/>
        <a:buChar char=""/>
        <a:tabLst>
          <a:tab pos="414338" algn="l"/>
          <a:tab pos="895350" algn="l"/>
          <a:tab pos="1439863" algn="l"/>
          <a:tab pos="1917700" algn="l"/>
        </a:tabLst>
        <a:defRPr sz="2100">
          <a:solidFill>
            <a:srgbClr val="080808"/>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1004" y="1828800"/>
            <a:ext cx="4728796" cy="1828800"/>
          </a:xfrm>
        </p:spPr>
        <p:txBody>
          <a:bodyPr/>
          <a:lstStyle/>
          <a:p>
            <a:r>
              <a:rPr lang="en-US" dirty="0" smtClean="0"/>
              <a:t>ISB Data Review</a:t>
            </a:r>
            <a:br>
              <a:rPr lang="en-US" dirty="0" smtClean="0"/>
            </a:br>
            <a:r>
              <a:rPr lang="en-US" dirty="0" smtClean="0"/>
              <a:t>Presented to Cummins</a:t>
            </a:r>
            <a:br>
              <a:rPr lang="en-US" dirty="0" smtClean="0"/>
            </a:br>
            <a:r>
              <a:rPr lang="en-US" dirty="0" smtClean="0"/>
              <a:t>Surveillance Panel</a:t>
            </a:r>
            <a:br>
              <a:rPr lang="en-US" dirty="0" smtClean="0"/>
            </a:br>
            <a:r>
              <a:rPr lang="en-US" dirty="0" smtClean="0"/>
              <a:t>Addendum </a:t>
            </a:r>
            <a:r>
              <a:rPr lang="en-US" dirty="0" smtClean="0"/>
              <a:t>3</a:t>
            </a:r>
            <a:br>
              <a:rPr lang="en-US" dirty="0" smtClean="0"/>
            </a:br>
            <a:r>
              <a:rPr lang="en-US" dirty="0" smtClean="0"/>
              <a:t>Cam/Tappet Interactions</a:t>
            </a:r>
            <a:r>
              <a:rPr lang="en-US" dirty="0" smtClean="0"/>
              <a:t>	</a:t>
            </a:r>
            <a:endParaRPr lang="en-US" dirty="0"/>
          </a:p>
        </p:txBody>
      </p:sp>
      <p:sp>
        <p:nvSpPr>
          <p:cNvPr id="3" name="Subtitle 2"/>
          <p:cNvSpPr>
            <a:spLocks noGrp="1"/>
          </p:cNvSpPr>
          <p:nvPr>
            <p:ph type="subTitle" idx="1"/>
          </p:nvPr>
        </p:nvSpPr>
        <p:spPr>
          <a:xfrm>
            <a:off x="1291004" y="4267200"/>
            <a:ext cx="7086600" cy="2022476"/>
          </a:xfrm>
        </p:spPr>
        <p:txBody>
          <a:bodyPr/>
          <a:lstStyle/>
          <a:p>
            <a:r>
              <a:rPr lang="en-US" dirty="0" smtClean="0"/>
              <a:t>Jim Rutherford</a:t>
            </a:r>
          </a:p>
          <a:p>
            <a:r>
              <a:rPr lang="en-US" dirty="0" smtClean="0"/>
              <a:t>March </a:t>
            </a:r>
            <a:r>
              <a:rPr lang="en-US" dirty="0" smtClean="0"/>
              <a:t>18, </a:t>
            </a:r>
            <a:r>
              <a:rPr lang="en-US" dirty="0" smtClean="0"/>
              <a:t>2011</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p:cNvPicPr>
            <a:picLocks noChangeAspect="1" noChangeArrowheads="1"/>
          </p:cNvPicPr>
          <p:nvPr/>
        </p:nvPicPr>
        <p:blipFill>
          <a:blip r:embed="rId2" cstate="print"/>
          <a:srcRect/>
          <a:stretch>
            <a:fillRect/>
          </a:stretch>
        </p:blipFill>
        <p:spPr bwMode="auto">
          <a:xfrm>
            <a:off x="52701" y="914400"/>
            <a:ext cx="9053591" cy="1905000"/>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mp574B.tmp"/>
          <p:cNvPicPr>
            <a:picLocks/>
          </p:cNvPicPr>
          <p:nvPr/>
        </p:nvPicPr>
        <p:blipFill>
          <a:blip r:embed="rId2" cstate="print"/>
          <a:stretch>
            <a:fillRect/>
          </a:stretch>
        </p:blipFill>
        <p:spPr>
          <a:xfrm>
            <a:off x="254000" y="914400"/>
            <a:ext cx="7061200" cy="5181600"/>
          </a:xfrm>
          <a:prstGeom prst="rect">
            <a:avLst/>
          </a:prstGeom>
        </p:spPr>
      </p:pic>
      <p:sp>
        <p:nvSpPr>
          <p:cNvPr id="3" name="TextBox 2"/>
          <p:cNvSpPr txBox="1"/>
          <p:nvPr/>
        </p:nvSpPr>
        <p:spPr>
          <a:xfrm>
            <a:off x="6781800" y="2438400"/>
            <a:ext cx="2362200" cy="1015663"/>
          </a:xfrm>
          <a:prstGeom prst="rect">
            <a:avLst/>
          </a:prstGeom>
          <a:noFill/>
        </p:spPr>
        <p:txBody>
          <a:bodyPr wrap="square" rtlCol="0">
            <a:spAutoFit/>
          </a:bodyPr>
          <a:lstStyle/>
          <a:p>
            <a:r>
              <a:rPr lang="en-US" sz="1200" dirty="0" smtClean="0"/>
              <a:t>An added extra – another variable correlated with time is fuel batch.</a:t>
            </a:r>
          </a:p>
          <a:p>
            <a:endParaRPr lang="en-US" sz="1200" dirty="0" smtClean="0"/>
          </a:p>
          <a:p>
            <a:endParaRPr lang="en-US" sz="1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mp5207.tmp"/>
          <p:cNvPicPr>
            <a:picLocks/>
          </p:cNvPicPr>
          <p:nvPr/>
        </p:nvPicPr>
        <p:blipFill>
          <a:blip r:embed="rId2" cstate="print"/>
          <a:stretch>
            <a:fillRect/>
          </a:stretch>
        </p:blipFill>
        <p:spPr>
          <a:xfrm>
            <a:off x="533400" y="914400"/>
            <a:ext cx="7086600" cy="5181600"/>
          </a:xfrm>
          <a:prstGeom prst="rect">
            <a:avLst/>
          </a:prstGeom>
        </p:spPr>
      </p:pic>
      <p:sp>
        <p:nvSpPr>
          <p:cNvPr id="3" name="TextBox 2"/>
          <p:cNvSpPr txBox="1"/>
          <p:nvPr/>
        </p:nvSpPr>
        <p:spPr>
          <a:xfrm>
            <a:off x="6781800" y="2438400"/>
            <a:ext cx="2362200" cy="2308324"/>
          </a:xfrm>
          <a:prstGeom prst="rect">
            <a:avLst/>
          </a:prstGeom>
          <a:noFill/>
        </p:spPr>
        <p:txBody>
          <a:bodyPr wrap="square" rtlCol="0">
            <a:spAutoFit/>
          </a:bodyPr>
          <a:lstStyle/>
          <a:p>
            <a:r>
              <a:rPr lang="en-US" sz="1200" dirty="0" smtClean="0"/>
              <a:t>Your have seen something at least similar to this before. We see intake and exhaust tappet wear seeming to increase with kit number or time or something.</a:t>
            </a:r>
          </a:p>
          <a:p>
            <a:endParaRPr lang="en-US" sz="1200" dirty="0" smtClean="0"/>
          </a:p>
          <a:p>
            <a:r>
              <a:rPr lang="en-US" sz="1200" dirty="0" smtClean="0"/>
              <a:t>It would be hard to conclude an effect of reference oil blends.</a:t>
            </a:r>
          </a:p>
          <a:p>
            <a:endParaRPr lang="en-US" sz="12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mp7937.tmp"/>
          <p:cNvPicPr>
            <a:picLocks/>
          </p:cNvPicPr>
          <p:nvPr/>
        </p:nvPicPr>
        <p:blipFill>
          <a:blip r:embed="rId2" cstate="print"/>
          <a:stretch>
            <a:fillRect/>
          </a:stretch>
        </p:blipFill>
        <p:spPr>
          <a:xfrm>
            <a:off x="381000" y="914400"/>
            <a:ext cx="7239000" cy="5181600"/>
          </a:xfrm>
          <a:prstGeom prst="rect">
            <a:avLst/>
          </a:prstGeom>
        </p:spPr>
      </p:pic>
      <p:sp>
        <p:nvSpPr>
          <p:cNvPr id="3" name="TextBox 2"/>
          <p:cNvSpPr txBox="1"/>
          <p:nvPr/>
        </p:nvSpPr>
        <p:spPr>
          <a:xfrm>
            <a:off x="6781800" y="2438400"/>
            <a:ext cx="2362200" cy="2677656"/>
          </a:xfrm>
          <a:prstGeom prst="rect">
            <a:avLst/>
          </a:prstGeom>
          <a:noFill/>
        </p:spPr>
        <p:txBody>
          <a:bodyPr wrap="square" rtlCol="0">
            <a:spAutoFit/>
          </a:bodyPr>
          <a:lstStyle/>
          <a:p>
            <a:r>
              <a:rPr lang="en-US" sz="1200" dirty="0" smtClean="0"/>
              <a:t>Here is the same picture but with cam and tappet batches identified. There was one batch of cams (C) that ran with both batches of tappets. We can’t really assess an interaction between cam and tappet batches. Most recent cam batches were associated with higher wear. Those four tests with cam batch C could trigger a lot of speculation.</a:t>
            </a:r>
            <a:endParaRPr lang="en-US"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mpF145.tmp"/>
          <p:cNvPicPr>
            <a:picLocks/>
          </p:cNvPicPr>
          <p:nvPr/>
        </p:nvPicPr>
        <p:blipFill>
          <a:blip r:embed="rId2" cstate="print"/>
          <a:stretch>
            <a:fillRect/>
          </a:stretch>
        </p:blipFill>
        <p:spPr>
          <a:xfrm>
            <a:off x="228600" y="914400"/>
            <a:ext cx="7620000" cy="5181600"/>
          </a:xfrm>
          <a:prstGeom prst="rect">
            <a:avLst/>
          </a:prstGeom>
        </p:spPr>
      </p:pic>
      <p:sp>
        <p:nvSpPr>
          <p:cNvPr id="4" name="TextBox 3"/>
          <p:cNvSpPr txBox="1"/>
          <p:nvPr/>
        </p:nvSpPr>
        <p:spPr>
          <a:xfrm>
            <a:off x="6934200" y="2438400"/>
            <a:ext cx="2209800" cy="830997"/>
          </a:xfrm>
          <a:prstGeom prst="rect">
            <a:avLst/>
          </a:prstGeom>
          <a:noFill/>
        </p:spPr>
        <p:txBody>
          <a:bodyPr wrap="square" rtlCol="0">
            <a:spAutoFit/>
          </a:bodyPr>
          <a:lstStyle/>
          <a:p>
            <a:r>
              <a:rPr lang="en-US" sz="1200" dirty="0" smtClean="0"/>
              <a:t>Remember that ATWL is tappet wear after soot adjustment and TWL is without soot adjustment.</a:t>
            </a:r>
            <a:endParaRPr lang="en-US" sz="1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mpDE81.tmp"/>
          <p:cNvPicPr>
            <a:picLocks/>
          </p:cNvPicPr>
          <p:nvPr/>
        </p:nvPicPr>
        <p:blipFill>
          <a:blip r:embed="rId2" cstate="print"/>
          <a:stretch>
            <a:fillRect/>
          </a:stretch>
        </p:blipFill>
        <p:spPr>
          <a:xfrm>
            <a:off x="228600" y="923326"/>
            <a:ext cx="7620000" cy="5172674"/>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mp4915.tmp"/>
          <p:cNvPicPr>
            <a:picLocks/>
          </p:cNvPicPr>
          <p:nvPr/>
        </p:nvPicPr>
        <p:blipFill>
          <a:blip r:embed="rId2" cstate="print"/>
          <a:stretch>
            <a:fillRect/>
          </a:stretch>
        </p:blipFill>
        <p:spPr>
          <a:xfrm>
            <a:off x="304800" y="914400"/>
            <a:ext cx="7086600" cy="5096474"/>
          </a:xfrm>
          <a:prstGeom prst="rect">
            <a:avLst/>
          </a:prstGeom>
        </p:spPr>
      </p:pic>
      <p:sp>
        <p:nvSpPr>
          <p:cNvPr id="3" name="TextBox 2"/>
          <p:cNvSpPr txBox="1"/>
          <p:nvPr/>
        </p:nvSpPr>
        <p:spPr>
          <a:xfrm>
            <a:off x="6781800" y="2438400"/>
            <a:ext cx="2362200" cy="1569660"/>
          </a:xfrm>
          <a:prstGeom prst="rect">
            <a:avLst/>
          </a:prstGeom>
          <a:noFill/>
        </p:spPr>
        <p:txBody>
          <a:bodyPr wrap="square" rtlCol="0">
            <a:spAutoFit/>
          </a:bodyPr>
          <a:lstStyle/>
          <a:p>
            <a:r>
              <a:rPr lang="en-US" sz="1200" dirty="0" smtClean="0"/>
              <a:t>Now with camshaft wear, we again wear seeming to increase with kit number or time or something.</a:t>
            </a:r>
          </a:p>
          <a:p>
            <a:endParaRPr lang="en-US" sz="1200" dirty="0" smtClean="0"/>
          </a:p>
          <a:p>
            <a:r>
              <a:rPr lang="en-US" sz="1200" dirty="0" smtClean="0"/>
              <a:t>It would be hard to conclude an effect of reference oil blends.</a:t>
            </a:r>
            <a:endParaRPr lang="en-US" sz="1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mpADEE.tmp"/>
          <p:cNvPicPr>
            <a:picLocks/>
          </p:cNvPicPr>
          <p:nvPr/>
        </p:nvPicPr>
        <p:blipFill>
          <a:blip r:embed="rId2" cstate="print"/>
          <a:stretch>
            <a:fillRect/>
          </a:stretch>
        </p:blipFill>
        <p:spPr>
          <a:xfrm>
            <a:off x="254000" y="914400"/>
            <a:ext cx="6908800" cy="5177136"/>
          </a:xfrm>
          <a:prstGeom prst="rect">
            <a:avLst/>
          </a:prstGeom>
        </p:spPr>
      </p:pic>
      <p:sp>
        <p:nvSpPr>
          <p:cNvPr id="3" name="TextBox 2"/>
          <p:cNvSpPr txBox="1"/>
          <p:nvPr/>
        </p:nvSpPr>
        <p:spPr>
          <a:xfrm>
            <a:off x="6781800" y="2438400"/>
            <a:ext cx="2362200" cy="1384995"/>
          </a:xfrm>
          <a:prstGeom prst="rect">
            <a:avLst/>
          </a:prstGeom>
          <a:noFill/>
        </p:spPr>
        <p:txBody>
          <a:bodyPr wrap="square" rtlCol="0">
            <a:spAutoFit/>
          </a:bodyPr>
          <a:lstStyle/>
          <a:p>
            <a:r>
              <a:rPr lang="en-US" sz="1200" dirty="0" smtClean="0"/>
              <a:t>Here is the same camshaft wear picture but with cam and tappet batches identified. Most recent cam batches or tappet batches (?) were associated with higher wear. </a:t>
            </a:r>
            <a:endParaRPr lang="en-US" sz="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4876800"/>
            <a:ext cx="8839200" cy="276999"/>
          </a:xfrm>
          <a:prstGeom prst="rect">
            <a:avLst/>
          </a:prstGeom>
          <a:noFill/>
        </p:spPr>
        <p:txBody>
          <a:bodyPr wrap="square" rtlCol="0">
            <a:spAutoFit/>
          </a:bodyPr>
          <a:lstStyle/>
          <a:p>
            <a:r>
              <a:rPr lang="en-US" sz="1200" dirty="0" smtClean="0"/>
              <a:t>For those who would rather look at numbers … </a:t>
            </a:r>
            <a:endParaRPr lang="en-US" sz="1200" dirty="0"/>
          </a:p>
        </p:txBody>
      </p:sp>
      <p:pic>
        <p:nvPicPr>
          <p:cNvPr id="2049" name="Picture 1"/>
          <p:cNvPicPr>
            <a:picLocks noChangeAspect="1" noChangeArrowheads="1"/>
          </p:cNvPicPr>
          <p:nvPr/>
        </p:nvPicPr>
        <p:blipFill>
          <a:blip r:embed="rId2" cstate="print"/>
          <a:srcRect/>
          <a:stretch>
            <a:fillRect/>
          </a:stretch>
        </p:blipFill>
        <p:spPr bwMode="auto">
          <a:xfrm>
            <a:off x="104775" y="990600"/>
            <a:ext cx="8887586" cy="37338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3" name="Picture 1"/>
          <p:cNvPicPr>
            <a:picLocks noChangeAspect="1" noChangeArrowheads="1"/>
          </p:cNvPicPr>
          <p:nvPr/>
        </p:nvPicPr>
        <p:blipFill>
          <a:blip r:embed="rId2" cstate="print"/>
          <a:srcRect/>
          <a:stretch>
            <a:fillRect/>
          </a:stretch>
        </p:blipFill>
        <p:spPr bwMode="auto">
          <a:xfrm>
            <a:off x="104775" y="914400"/>
            <a:ext cx="8887586" cy="3733800"/>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COCgoes2011">
  <a:themeElements>
    <a:clrScheme name="">
      <a:dk1>
        <a:srgbClr val="080808"/>
      </a:dk1>
      <a:lt1>
        <a:srgbClr val="FFFFFF"/>
      </a:lt1>
      <a:dk2>
        <a:srgbClr val="009DD9"/>
      </a:dk2>
      <a:lt2>
        <a:srgbClr val="808080"/>
      </a:lt2>
      <a:accent1>
        <a:srgbClr val="BFE9F5"/>
      </a:accent1>
      <a:accent2>
        <a:srgbClr val="0050AA"/>
      </a:accent2>
      <a:accent3>
        <a:srgbClr val="FFFFFF"/>
      </a:accent3>
      <a:accent4>
        <a:srgbClr val="060606"/>
      </a:accent4>
      <a:accent5>
        <a:srgbClr val="DCF2F9"/>
      </a:accent5>
      <a:accent6>
        <a:srgbClr val="00489A"/>
      </a:accent6>
      <a:hlink>
        <a:srgbClr val="009DD9"/>
      </a:hlink>
      <a:folHlink>
        <a:srgbClr val="009DD9"/>
      </a:folHlink>
    </a:clrScheme>
    <a:fontScheme name="COCGoe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57263"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rgbClr val="080808"/>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57263"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rgbClr val="080808"/>
            </a:solidFill>
            <a:effectLst/>
            <a:latin typeface="Verdana" pitchFamily="34" charset="0"/>
          </a:defRPr>
        </a:defPPr>
      </a:lstStyle>
    </a:lnDef>
  </a:objectDefaults>
  <a:extraClrSchemeLst>
    <a:extraClrScheme>
      <a:clrScheme name="COCGo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CGo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CGo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CGo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CGo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CGo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CGoes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CGo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CGo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CGo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CGo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CGo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COCgoes2011</Template>
  <TotalTime>443</TotalTime>
  <Words>216</Words>
  <Application>Microsoft Office PowerPoint</Application>
  <PresentationFormat>On-screen Show (4:3)</PresentationFormat>
  <Paragraphs>14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COCgoes2011</vt:lpstr>
      <vt:lpstr>ISB Data Review Presented to Cummins Surveillance Panel Addendum 3 Cam/Tappet Interactions </vt:lpstr>
      <vt:lpstr>Slide 2</vt:lpstr>
      <vt:lpstr>Slide 3</vt:lpstr>
      <vt:lpstr>Slide 4</vt:lpstr>
      <vt:lpstr>Slide 5</vt:lpstr>
      <vt:lpstr>Slide 6</vt:lpstr>
      <vt:lpstr>Slide 7</vt:lpstr>
      <vt:lpstr>Slide 8</vt:lpstr>
      <vt:lpstr>Slide 9</vt:lpstr>
      <vt:lpstr>Slide 10</vt:lpstr>
      <vt:lpstr>Slide 11</vt:lpstr>
    </vt:vector>
  </TitlesOfParts>
  <Company>Chevron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ISB Data Review Presented to Cummins Surveillance Panel</dc:title>
  <dc:creator>Jim Rutherford</dc:creator>
  <cp:lastModifiedBy>Jim Rutherford</cp:lastModifiedBy>
  <cp:revision>44</cp:revision>
  <dcterms:created xsi:type="dcterms:W3CDTF">2011-03-14T15:40:12Z</dcterms:created>
  <dcterms:modified xsi:type="dcterms:W3CDTF">2011-03-18T22:52:55Z</dcterms:modified>
</cp:coreProperties>
</file>