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9" r:id="rId6"/>
    <p:sldId id="272" r:id="rId7"/>
    <p:sldId id="270" r:id="rId8"/>
    <p:sldId id="271" r:id="rId9"/>
    <p:sldId id="273" r:id="rId10"/>
  </p:sldIdLst>
  <p:sldSz cx="9906000" cy="6858000" type="A4"/>
  <p:notesSz cx="7010400" cy="92964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AA"/>
    <a:srgbClr val="474747"/>
    <a:srgbClr val="FF00FF"/>
    <a:srgbClr val="6EA20A"/>
    <a:srgbClr val="8E7E75"/>
    <a:srgbClr val="009DD9"/>
    <a:srgbClr val="BFE9F5"/>
    <a:srgbClr val="545454"/>
    <a:srgbClr val="5555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660"/>
  </p:normalViewPr>
  <p:slideViewPr>
    <p:cSldViewPr snapToGrid="0">
      <p:cViewPr>
        <p:scale>
          <a:sx n="87" d="100"/>
          <a:sy n="87" d="100"/>
        </p:scale>
        <p:origin x="-492" y="-22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DF9D48EA-A530-4A59-90FB-C91AF47419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221"/>
            <a:ext cx="5140960" cy="418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B5520704-621E-4DAB-80D3-29464DF600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9E97D-F0EF-4BF6-8DD9-4E4A8AD48197}" type="slidenum">
              <a:rPr lang="en-US"/>
              <a:pPr/>
              <a:t>1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221"/>
            <a:ext cx="5140960" cy="418451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Notes go here.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98588" y="1828800"/>
            <a:ext cx="4953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41750"/>
            <a:ext cx="767715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6350" y="1651000"/>
            <a:ext cx="9899650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376238"/>
            <a:ext cx="2962275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Oronite_Tagline_Only_registere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571875" y="6444406"/>
            <a:ext cx="3040213" cy="195702"/>
          </a:xfrm>
          <a:prstGeom prst="rect">
            <a:avLst/>
          </a:prstGeom>
        </p:spPr>
      </p:pic>
      <p:sp>
        <p:nvSpPr>
          <p:cNvPr id="10" name="Text Box 34"/>
          <p:cNvSpPr txBox="1">
            <a:spLocks noChangeArrowheads="1"/>
          </p:cNvSpPr>
          <p:nvPr userDrawn="1"/>
        </p:nvSpPr>
        <p:spPr bwMode="black">
          <a:xfrm>
            <a:off x="288003" y="6594393"/>
            <a:ext cx="453164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1pPr>
            <a:lvl2pPr marL="742950" indent="-28575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© 2012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Chevron Oronite Company LLC. All rights reserved.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endParaRPr lang="en-US" sz="700" b="0" dirty="0" smtClean="0">
              <a:solidFill>
                <a:schemeClr val="tx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タイトル、テキスト、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r>
              <a:rPr lang="en-US" altLang="ja-JP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1" y="181609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24" y="4299859"/>
            <a:ext cx="8420100" cy="68579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4888" y="98425"/>
            <a:ext cx="2282825" cy="595947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98425"/>
            <a:ext cx="6697663" cy="595947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98425"/>
            <a:ext cx="91328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003300"/>
            <a:ext cx="913288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628650" y="901700"/>
            <a:ext cx="9009063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962275" y="6273800"/>
            <a:ext cx="4691063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90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6270625"/>
            <a:ext cx="461963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60363" y="6191250"/>
            <a:ext cx="269716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0988" y="6130925"/>
            <a:ext cx="173831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Oronite_Tagline_Only_registered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41187" y="6248454"/>
            <a:ext cx="2310870" cy="148753"/>
          </a:xfrm>
          <a:prstGeom prst="rect">
            <a:avLst/>
          </a:prstGeom>
        </p:spPr>
      </p:pic>
      <p:sp>
        <p:nvSpPr>
          <p:cNvPr id="13" name="Text Box 34"/>
          <p:cNvSpPr txBox="1">
            <a:spLocks noChangeArrowheads="1"/>
          </p:cNvSpPr>
          <p:nvPr/>
        </p:nvSpPr>
        <p:spPr bwMode="black">
          <a:xfrm>
            <a:off x="259428" y="6584868"/>
            <a:ext cx="453164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1pPr>
            <a:lvl2pPr marL="742950" indent="-28575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© 2012 Chevron Oronite Company LLC. All rights reserved.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endParaRPr lang="en-US" sz="700" b="0" dirty="0" smtClean="0">
              <a:solidFill>
                <a:schemeClr val="tx1"/>
              </a:solidFill>
              <a:latin typeface="Palatino"/>
              <a:cs typeface="Palatin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kumimoji="1"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kumimoji="1"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2868" y="1844040"/>
            <a:ext cx="4953000" cy="1828800"/>
          </a:xfrm>
        </p:spPr>
        <p:txBody>
          <a:bodyPr/>
          <a:lstStyle/>
          <a:p>
            <a:r>
              <a:rPr lang="en-US" altLang="ja-JP" sz="2800" dirty="0" smtClean="0">
                <a:ea typeface="ＭＳ Ｐゴシック" pitchFamily="50" charset="-128"/>
              </a:rPr>
              <a:t/>
            </a:r>
            <a:br>
              <a:rPr lang="en-US" altLang="ja-JP" sz="2800" dirty="0" smtClean="0">
                <a:ea typeface="ＭＳ Ｐゴシック" pitchFamily="50" charset="-128"/>
              </a:rPr>
            </a:br>
            <a:endParaRPr 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4768" y="4245610"/>
            <a:ext cx="7677150" cy="2447925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50" charset="-128"/>
              </a:rPr>
              <a:t>Cummins Task Force</a:t>
            </a:r>
            <a:endParaRPr lang="en-US" altLang="ja-JP" dirty="0" smtClean="0">
              <a:ea typeface="ＭＳ Ｐゴシック" pitchFamily="50" charset="-128"/>
            </a:endParaRPr>
          </a:p>
          <a:p>
            <a:r>
              <a:rPr lang="en-US" altLang="ja-JP" dirty="0" smtClean="0">
                <a:ea typeface="ＭＳ Ｐゴシック" pitchFamily="50" charset="-128"/>
              </a:rPr>
              <a:t>October 24, 2012</a:t>
            </a:r>
          </a:p>
          <a:p>
            <a:r>
              <a:rPr lang="en-US" altLang="ja-JP" dirty="0" smtClean="0">
                <a:ea typeface="ＭＳ Ｐゴシック" pitchFamily="50" charset="-128"/>
              </a:rPr>
              <a:t>jar</a:t>
            </a:r>
            <a:endParaRPr lang="en-US" altLang="ja-JP" dirty="0" smtClean="0">
              <a:ea typeface="ＭＳ Ｐゴシック" pitchFamily="50" charset="-128"/>
            </a:endParaRPr>
          </a:p>
          <a:p>
            <a:endParaRPr 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318259" y="2475385"/>
            <a:ext cx="72894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/>
              <a:t>Cummins ISB</a:t>
            </a:r>
          </a:p>
          <a:p>
            <a:r>
              <a:rPr lang="en-US" altLang="ja-JP" sz="3200" b="1" dirty="0" smtClean="0"/>
              <a:t>Industry Correction Factor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5930900"/>
            <a:ext cx="9398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700" b="1" smtClean="0">
                <a:latin typeface="Arial"/>
              </a:rPr>
              <a:t>Filter Settings</a:t>
            </a:r>
          </a:p>
          <a:p>
            <a:r>
              <a:rPr lang="en-US" sz="700" smtClean="0">
                <a:latin typeface="Arial"/>
              </a:rPr>
              <a:t>-  IND: ( 831-1 , 831)</a:t>
            </a:r>
            <a:endParaRPr lang="en-US" sz="700">
              <a:latin typeface="Arial"/>
            </a:endParaRPr>
          </a:p>
        </p:txBody>
      </p:sp>
      <p:pic>
        <p:nvPicPr>
          <p:cNvPr id="3" name="Picture 2" descr="tmp47B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419100"/>
            <a:ext cx="9385300" cy="551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5918200"/>
            <a:ext cx="9398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700" b="1" smtClean="0">
                <a:latin typeface="Arial"/>
              </a:rPr>
              <a:t>Filter Settings</a:t>
            </a:r>
          </a:p>
          <a:p>
            <a:r>
              <a:rPr lang="en-US" sz="700" smtClean="0">
                <a:latin typeface="Arial"/>
              </a:rPr>
              <a:t>-  IND: ( 831-1 , 831)</a:t>
            </a:r>
            <a:endParaRPr lang="en-US" sz="700">
              <a:latin typeface="Arial"/>
            </a:endParaRPr>
          </a:p>
        </p:txBody>
      </p:sp>
      <p:pic>
        <p:nvPicPr>
          <p:cNvPr id="3" name="Picture 2" descr="tmpC21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419100"/>
            <a:ext cx="9385300" cy="5499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5930900"/>
            <a:ext cx="9398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700" b="1" smtClean="0">
                <a:latin typeface="Arial"/>
              </a:rPr>
              <a:t>Filter Settings</a:t>
            </a:r>
          </a:p>
          <a:p>
            <a:r>
              <a:rPr lang="en-US" sz="700" smtClean="0">
                <a:latin typeface="Arial"/>
              </a:rPr>
              <a:t>-  IND: ( 831-1 , 831)</a:t>
            </a:r>
            <a:endParaRPr lang="en-US" sz="700">
              <a:latin typeface="Arial"/>
            </a:endParaRPr>
          </a:p>
        </p:txBody>
      </p:sp>
      <p:pic>
        <p:nvPicPr>
          <p:cNvPr id="3" name="Picture 2" descr="tmp867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419100"/>
            <a:ext cx="9385300" cy="5511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5918200"/>
            <a:ext cx="9398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700" b="1" smtClean="0">
                <a:latin typeface="Arial"/>
              </a:rPr>
              <a:t>Filter Settings</a:t>
            </a:r>
          </a:p>
          <a:p>
            <a:r>
              <a:rPr lang="en-US" sz="700" smtClean="0">
                <a:latin typeface="Arial"/>
              </a:rPr>
              <a:t>-  IND: ( 831-1 , 831)</a:t>
            </a:r>
            <a:endParaRPr lang="en-US" sz="700">
              <a:latin typeface="Arial"/>
            </a:endParaRPr>
          </a:p>
        </p:txBody>
      </p:sp>
      <p:pic>
        <p:nvPicPr>
          <p:cNvPr id="3" name="Picture 2" descr="tmp7E1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419100"/>
            <a:ext cx="9385300" cy="5499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76301"/>
            <a:ext cx="9891544" cy="315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3658" y="4528456"/>
            <a:ext cx="9231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Using logic of last ICF, we could argue to leave them unchanged or change from -9.5 to -5.9 and from 0.637 to 0.767.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ronite2012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reservation_x0020_Order_x0020_Numbers xmlns="e6bb6fa4-9c23-4df5-9c72-0315fa8fef6d" xsi:nil="true"/>
    <Category xmlns="a47dab97-261d-47ca-8c77-7c858d5c5e10">Templates</Category>
    <IP_x0020_Classification xmlns="e6bb6fa4-9c23-4df5-9c72-0315fa8fef6d">Company Confidential</IP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FBB1BDE89FB27C449A0E29AF421E31240100A8EFD83E70A3164987BF1D608A5462DB" ma:contentTypeVersion="2" ma:contentTypeDescription="Create a new document." ma:contentTypeScope="" ma:versionID="1120344da132a93c274194a87aaeb00c">
  <xsd:schema xmlns:xsd="http://www.w3.org/2001/XMLSchema" xmlns:xs="http://www.w3.org/2001/XMLSchema" xmlns:p="http://schemas.microsoft.com/office/2006/metadata/properties" xmlns:ns2="e6bb6fa4-9c23-4df5-9c72-0315fa8fef6d" xmlns:ns3="a47dab97-261d-47ca-8c77-7c858d5c5e10" targetNamespace="http://schemas.microsoft.com/office/2006/metadata/properties" ma:root="true" ma:fieldsID="43e77c370b8bedd97e868859946a7d56" ns2:_="" ns3:_="">
    <xsd:import namespace="e6bb6fa4-9c23-4df5-9c72-0315fa8fef6d"/>
    <xsd:import namespace="a47dab97-261d-47ca-8c77-7c858d5c5e10"/>
    <xsd:element name="properties">
      <xsd:complexType>
        <xsd:sequence>
          <xsd:element name="documentManagement">
            <xsd:complexType>
              <xsd:all>
                <xsd:element ref="ns2:IP_x0020_Classification"/>
                <xsd:element ref="ns2:Preservation_x0020_Order_x0020_Numbers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b6fa4-9c23-4df5-9c72-0315fa8fef6d" elementFormDefault="qualified">
    <xsd:import namespace="http://schemas.microsoft.com/office/2006/documentManagement/types"/>
    <xsd:import namespace="http://schemas.microsoft.com/office/infopath/2007/PartnerControls"/>
    <xsd:element name="IP_x0020_Classification" ma:index="8" ma:displayName="IP Classification" ma:default="Company Confidential" ma:description="Sensitivity of the information" ma:format="Dropdown" ma:internalName="IP_x0020_Classification">
      <xsd:simpleType>
        <xsd:restriction base="dms:Choice">
          <xsd:enumeration value="Public"/>
          <xsd:enumeration value="Company Confidential"/>
          <xsd:enumeration value="Confidential Restricted"/>
          <xsd:enumeration value="Classified"/>
        </xsd:restriction>
      </xsd:simpleType>
    </xsd:element>
    <xsd:element name="Preservation_x0020_Order_x0020_Numbers" ma:index="9" nillable="true" ma:displayName="Preservation Order Numbers" ma:description="Preservation Order Numbers, when issued by Legal, require that this item MUST NOT be deleted. Separate multiple preservation order numbers with commas." ma:internalName="Preservation_x0020_Order_x0020_Number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dab97-261d-47ca-8c77-7c858d5c5e10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internalName="Category">
      <xsd:simpleType>
        <xsd:restriction base="dms:Text">
          <xsd:maxLength value="10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2694B4-0A3B-4E23-A85B-B32C3EA859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3645DD-91EC-42A3-A14B-C5F4175A331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6bb6fa4-9c23-4df5-9c72-0315fa8fef6d"/>
    <ds:schemaRef ds:uri="a47dab97-261d-47ca-8c77-7c858d5c5e10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8E537D-D5AC-4EC1-9C24-1431E7159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b6fa4-9c23-4df5-9c72-0315fa8fef6d"/>
    <ds:schemaRef ds:uri="a47dab97-261d-47ca-8c77-7c858d5c5e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oronite2012</Template>
  <TotalTime>196</TotalTime>
  <Words>85</Words>
  <Application>Microsoft Office PowerPoint</Application>
  <PresentationFormat>A4 Paper (210x297 mm)</PresentationFormat>
  <Paragraphs>17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oronite2012</vt:lpstr>
      <vt:lpstr> </vt:lpstr>
      <vt:lpstr>Slide 2</vt:lpstr>
      <vt:lpstr>Slide 3</vt:lpstr>
      <vt:lpstr>Slide 4</vt:lpstr>
      <vt:lpstr>Slide 5</vt:lpstr>
      <vt:lpstr>Slide 6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Jim Rutherford</dc:creator>
  <cp:lastModifiedBy>Jim Rutherford</cp:lastModifiedBy>
  <cp:revision>16</cp:revision>
  <cp:lastPrinted>2005-05-02T21:07:18Z</cp:lastPrinted>
  <dcterms:created xsi:type="dcterms:W3CDTF">2012-10-18T20:50:16Z</dcterms:created>
  <dcterms:modified xsi:type="dcterms:W3CDTF">2012-10-22T19:20:01Z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0x010100FBB1BDE89FB27C449A0E29AF421E31240100A8EFD83E70A3164987BF1D608A5462DB</vt:lpwstr>
  </property>
  <property fmtid="{D5CDD505-2E9C-101B-9397-08002B2CF9AE}" pid="3" name="Order">
    <vt:r8>600</vt:r8>
  </property>
</Properties>
</file>