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62" r:id="rId2"/>
    <p:sldId id="291" r:id="rId3"/>
    <p:sldId id="290" r:id="rId4"/>
    <p:sldId id="289" r:id="rId5"/>
    <p:sldId id="287" r:id="rId6"/>
    <p:sldId id="292" r:id="rId7"/>
    <p:sldId id="293" r:id="rId8"/>
    <p:sldId id="295" r:id="rId9"/>
    <p:sldId id="294" r:id="rId10"/>
    <p:sldId id="288" r:id="rId11"/>
    <p:sldId id="260" r:id="rId12"/>
    <p:sldId id="296"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DE00"/>
    <a:srgbClr val="CC0099"/>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94660"/>
  </p:normalViewPr>
  <p:slideViewPr>
    <p:cSldViewPr snapToGrid="0">
      <p:cViewPr>
        <p:scale>
          <a:sx n="70" d="100"/>
          <a:sy n="70" d="100"/>
        </p:scale>
        <p:origin x="696"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BC694-193C-4E6C-9FE1-247F8A6747B7}" type="datetimeFigureOut">
              <a:rPr lang="en-US" smtClean="0"/>
              <a:t>10/13/2020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D6179-7C92-4F73-8BB8-12FDFF794E52}" type="slidenum">
              <a:rPr lang="en-US" smtClean="0"/>
              <a:t>‹#›</a:t>
            </a:fld>
            <a:endParaRPr lang="en-US" dirty="0"/>
          </a:p>
        </p:txBody>
      </p:sp>
    </p:spTree>
    <p:extLst>
      <p:ext uri="{BB962C8B-B14F-4D97-AF65-F5344CB8AC3E}">
        <p14:creationId xmlns:p14="http://schemas.microsoft.com/office/powerpoint/2010/main" val="254389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180120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498729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cxnSp>
        <p:nvCxnSpPr>
          <p:cNvPr id="7" name="Straight Connector 6"/>
          <p:cNvCxnSpPr/>
          <p:nvPr userDrawn="1"/>
        </p:nvCxnSpPr>
        <p:spPr>
          <a:xfrm>
            <a:off x="6050642" y="0"/>
            <a:ext cx="0" cy="6858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4" hasCustomPrompt="1"/>
          </p:nvPr>
        </p:nvSpPr>
        <p:spPr>
          <a:xfrm>
            <a:off x="0" y="-1"/>
            <a:ext cx="6081485" cy="6861773"/>
          </a:xfrm>
          <a:prstGeom prst="rect">
            <a:avLst/>
          </a:prstGeom>
          <a:solidFill>
            <a:schemeClr val="bg1">
              <a:lumMod val="95000"/>
            </a:schemeClr>
          </a:solidFill>
        </p:spPr>
        <p:txBody>
          <a:bodyPr>
            <a:normAutofit/>
          </a:bodyPr>
          <a:lstStyle>
            <a:lvl1pPr>
              <a:defRPr sz="1400" baseline="0"/>
            </a:lvl1pPr>
          </a:lstStyle>
          <a:p>
            <a:r>
              <a:rPr lang="en-US" dirty="0"/>
              <a:t>Drag picture to placeholder or click icon to add. </a:t>
            </a:r>
          </a:p>
        </p:txBody>
      </p:sp>
      <p:sp>
        <p:nvSpPr>
          <p:cNvPr id="12" name="Text Placeholder 15">
            <a:extLst>
              <a:ext uri="{FF2B5EF4-FFF2-40B4-BE49-F238E27FC236}">
                <a16:creationId xmlns:a16="http://schemas.microsoft.com/office/drawing/2014/main" id="{4D498B6C-2CA0-0748-95AA-FE48D85B9B2A}"/>
              </a:ext>
            </a:extLst>
          </p:cNvPr>
          <p:cNvSpPr>
            <a:spLocks noGrp="1"/>
          </p:cNvSpPr>
          <p:nvPr>
            <p:ph type="body" sz="quarter" idx="17" hasCustomPrompt="1"/>
          </p:nvPr>
        </p:nvSpPr>
        <p:spPr>
          <a:xfrm>
            <a:off x="6309360" y="6117735"/>
            <a:ext cx="5210175" cy="327025"/>
          </a:xfrm>
          <a:prstGeom prst="rect">
            <a:avLst/>
          </a:prstGeom>
        </p:spPr>
        <p:txBody>
          <a:bodyPr anchor="t"/>
          <a:lstStyle>
            <a:lvl1pPr marL="0" indent="0">
              <a:lnSpc>
                <a:spcPct val="100000"/>
              </a:lnSpc>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Date</a:t>
            </a:r>
          </a:p>
        </p:txBody>
      </p:sp>
      <p:sp>
        <p:nvSpPr>
          <p:cNvPr id="13" name="Text Placeholder 17">
            <a:extLst>
              <a:ext uri="{FF2B5EF4-FFF2-40B4-BE49-F238E27FC236}">
                <a16:creationId xmlns:a16="http://schemas.microsoft.com/office/drawing/2014/main" id="{8758754B-08E0-FC4E-8687-AB82518896A0}"/>
              </a:ext>
            </a:extLst>
          </p:cNvPr>
          <p:cNvSpPr>
            <a:spLocks noGrp="1"/>
          </p:cNvSpPr>
          <p:nvPr>
            <p:ph type="body" sz="quarter" idx="18" hasCustomPrompt="1"/>
          </p:nvPr>
        </p:nvSpPr>
        <p:spPr>
          <a:xfrm>
            <a:off x="6309360" y="6516687"/>
            <a:ext cx="5210175" cy="252490"/>
          </a:xfrm>
          <a:prstGeom prst="rect">
            <a:avLst/>
          </a:prstGeom>
        </p:spPr>
        <p:txBody>
          <a:bodyPr anchor="b"/>
          <a:lstStyle>
            <a:lvl1pPr marL="0" indent="0">
              <a:buNone/>
              <a:defRPr sz="11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Data Classification</a:t>
            </a:r>
          </a:p>
        </p:txBody>
      </p:sp>
      <p:sp>
        <p:nvSpPr>
          <p:cNvPr id="14" name="Title 32">
            <a:extLst>
              <a:ext uri="{FF2B5EF4-FFF2-40B4-BE49-F238E27FC236}">
                <a16:creationId xmlns:a16="http://schemas.microsoft.com/office/drawing/2014/main" id="{399013B4-CB39-7249-B5BF-7ABD684C2023}"/>
              </a:ext>
            </a:extLst>
          </p:cNvPr>
          <p:cNvSpPr>
            <a:spLocks noGrp="1"/>
          </p:cNvSpPr>
          <p:nvPr>
            <p:ph type="ctrTitle" hasCustomPrompt="1"/>
          </p:nvPr>
        </p:nvSpPr>
        <p:spPr>
          <a:xfrm>
            <a:off x="6309360" y="1292352"/>
            <a:ext cx="5210223" cy="3550726"/>
          </a:xfrm>
        </p:spPr>
        <p:txBody>
          <a:bodyPr anchor="b">
            <a:normAutofit/>
          </a:bodyPr>
          <a:lstStyle>
            <a:lvl1pPr fontAlgn="b">
              <a:lnSpc>
                <a:spcPts val="4800"/>
              </a:lnSpc>
              <a:defRPr sz="4800" b="1" i="0">
                <a:latin typeface="Arial Black" panose="020B0604020202020204" pitchFamily="34" charset="0"/>
                <a:cs typeface="Arial Black" panose="020B0604020202020204" pitchFamily="34" charset="0"/>
              </a:defRPr>
            </a:lvl1pPr>
          </a:lstStyle>
          <a:p>
            <a:r>
              <a:rPr lang="en-US" dirty="0"/>
              <a:t>Presentation title</a:t>
            </a:r>
          </a:p>
        </p:txBody>
      </p:sp>
      <p:sp>
        <p:nvSpPr>
          <p:cNvPr id="15" name="Text Placeholder 13">
            <a:extLst>
              <a:ext uri="{FF2B5EF4-FFF2-40B4-BE49-F238E27FC236}">
                <a16:creationId xmlns:a16="http://schemas.microsoft.com/office/drawing/2014/main" id="{2045CAA0-F484-9C4A-83DD-AC574DD6891A}"/>
              </a:ext>
            </a:extLst>
          </p:cNvPr>
          <p:cNvSpPr>
            <a:spLocks noGrp="1"/>
          </p:cNvSpPr>
          <p:nvPr>
            <p:ph type="body" sz="quarter" idx="16" hasCustomPrompt="1"/>
          </p:nvPr>
        </p:nvSpPr>
        <p:spPr>
          <a:xfrm>
            <a:off x="6309360" y="4869059"/>
            <a:ext cx="5210175" cy="994305"/>
          </a:xfrm>
          <a:prstGeom prst="rect">
            <a:avLst/>
          </a:prstGeom>
        </p:spPr>
        <p:txBody>
          <a:bodyPr anchor="t"/>
          <a:lstStyle>
            <a:lvl1pPr marL="0" indent="0">
              <a:lnSpc>
                <a:spcPts val="2400"/>
              </a:lnSpc>
              <a:buNone/>
              <a:defRPr sz="2400"/>
            </a:lvl1pPr>
          </a:lstStyle>
          <a:p>
            <a:pPr lvl="0"/>
            <a:r>
              <a:rPr lang="en-US" dirty="0"/>
              <a:t>Presenter Name</a:t>
            </a:r>
          </a:p>
        </p:txBody>
      </p:sp>
      <p:pic>
        <p:nvPicPr>
          <p:cNvPr id="8" name="Picture 7">
            <a:extLst>
              <a:ext uri="{FF2B5EF4-FFF2-40B4-BE49-F238E27FC236}">
                <a16:creationId xmlns:a16="http://schemas.microsoft.com/office/drawing/2014/main" id="{FFB454A8-248D-0947-9C79-0456FFBAC775}"/>
              </a:ext>
            </a:extLst>
          </p:cNvPr>
          <p:cNvPicPr>
            <a:picLocks noChangeAspect="1"/>
          </p:cNvPicPr>
          <p:nvPr userDrawn="1"/>
        </p:nvPicPr>
        <p:blipFill>
          <a:blip r:embed="rId2"/>
          <a:stretch>
            <a:fillRect/>
          </a:stretch>
        </p:blipFill>
        <p:spPr>
          <a:xfrm>
            <a:off x="6309360" y="457200"/>
            <a:ext cx="723900" cy="635000"/>
          </a:xfrm>
          <a:prstGeom prst="rect">
            <a:avLst/>
          </a:prstGeom>
        </p:spPr>
      </p:pic>
    </p:spTree>
    <p:extLst>
      <p:ext uri="{BB962C8B-B14F-4D97-AF65-F5344CB8AC3E}">
        <p14:creationId xmlns:p14="http://schemas.microsoft.com/office/powerpoint/2010/main" val="1878915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5" name="Title 32">
            <a:extLst>
              <a:ext uri="{FF2B5EF4-FFF2-40B4-BE49-F238E27FC236}">
                <a16:creationId xmlns:a16="http://schemas.microsoft.com/office/drawing/2014/main" id="{370D13C0-1A33-7C49-B2FC-9B3C93EED0B7}"/>
              </a:ext>
            </a:extLst>
          </p:cNvPr>
          <p:cNvSpPr>
            <a:spLocks noGrp="1"/>
          </p:cNvSpPr>
          <p:nvPr>
            <p:ph type="ctrTitle" hasCustomPrompt="1"/>
          </p:nvPr>
        </p:nvSpPr>
        <p:spPr>
          <a:xfrm>
            <a:off x="6309360" y="1292352"/>
            <a:ext cx="5210223" cy="3550726"/>
          </a:xfrm>
        </p:spPr>
        <p:txBody>
          <a:bodyPr anchor="b">
            <a:normAutofit/>
          </a:bodyPr>
          <a:lstStyle>
            <a:lvl1pPr fontAlgn="b">
              <a:lnSpc>
                <a:spcPts val="4800"/>
              </a:lnSpc>
              <a:defRPr sz="4800" b="1" i="0">
                <a:latin typeface="Arial Black" panose="020B0604020202020204" pitchFamily="34" charset="0"/>
                <a:cs typeface="Arial Black" panose="020B0604020202020204" pitchFamily="34" charset="0"/>
              </a:defRPr>
            </a:lvl1pPr>
          </a:lstStyle>
          <a:p>
            <a:r>
              <a:rPr lang="en-US" dirty="0"/>
              <a:t>Presentation title</a:t>
            </a:r>
          </a:p>
        </p:txBody>
      </p:sp>
      <p:sp>
        <p:nvSpPr>
          <p:cNvPr id="11" name="Subtitle 2">
            <a:extLst>
              <a:ext uri="{FF2B5EF4-FFF2-40B4-BE49-F238E27FC236}">
                <a16:creationId xmlns:a16="http://schemas.microsoft.com/office/drawing/2014/main" id="{B85D6215-A59C-1B4A-ACD9-F168EF58A4D1}"/>
              </a:ext>
            </a:extLst>
          </p:cNvPr>
          <p:cNvSpPr txBox="1">
            <a:spLocks/>
          </p:cNvSpPr>
          <p:nvPr userDrawn="1"/>
        </p:nvSpPr>
        <p:spPr>
          <a:xfrm>
            <a:off x="1174965" y="4533127"/>
            <a:ext cx="4914123" cy="1148830"/>
          </a:xfrm>
          <a:prstGeom prst="rect">
            <a:avLst/>
          </a:prstGeom>
        </p:spPr>
        <p:txBody>
          <a:bodyPr anchor="ctr">
            <a:normAutofit/>
          </a:bodyPr>
          <a:lstStyle>
            <a:lvl1pPr marL="0" indent="0" algn="l" defTabSz="914400" rtl="0" eaLnBrk="1" latinLnBrk="0" hangingPunct="1">
              <a:lnSpc>
                <a:spcPct val="100000"/>
              </a:lnSpc>
              <a:spcBef>
                <a:spcPts val="1000"/>
              </a:spcBef>
              <a:buFont typeface="Wingdings" charset="2"/>
              <a:buNone/>
              <a:defRPr sz="2667" b="0" i="0" kern="1200">
                <a:solidFill>
                  <a:schemeClr val="tx1"/>
                </a:solidFill>
                <a:latin typeface="Arial" charset="0"/>
                <a:ea typeface="Arial" charset="0"/>
                <a:cs typeface="Arial" charset="0"/>
              </a:defRPr>
            </a:lvl1pPr>
            <a:lvl2pPr marL="457189"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charset="0"/>
                <a:ea typeface="Arial" charset="0"/>
                <a:cs typeface="Arial" charset="0"/>
              </a:defRPr>
            </a:lvl2pPr>
            <a:lvl3pPr marL="914377" indent="0" algn="ctr" defTabSz="914400" rtl="0" eaLnBrk="1" latinLnBrk="0" hangingPunct="1">
              <a:lnSpc>
                <a:spcPct val="90000"/>
              </a:lnSpc>
              <a:spcBef>
                <a:spcPts val="500"/>
              </a:spcBef>
              <a:buFont typeface="LucidaGrande" charset="0"/>
              <a:buNone/>
              <a:defRPr sz="1800" b="0" i="0" kern="1200">
                <a:solidFill>
                  <a:schemeClr val="tx1"/>
                </a:solidFill>
                <a:latin typeface="Arial" charset="0"/>
                <a:ea typeface="Arial" charset="0"/>
                <a:cs typeface="Arial" charset="0"/>
              </a:defRPr>
            </a:lvl3pPr>
            <a:lvl4pPr marL="1371566" indent="0" algn="ctr" defTabSz="914400" rtl="0" eaLnBrk="1" latinLnBrk="0" hangingPunct="1">
              <a:lnSpc>
                <a:spcPct val="90000"/>
              </a:lnSpc>
              <a:spcBef>
                <a:spcPts val="500"/>
              </a:spcBef>
              <a:buSzPct val="80000"/>
              <a:buFont typeface="Courier New" charset="0"/>
              <a:buNone/>
              <a:defRPr sz="1600" b="0" i="0" kern="1200">
                <a:solidFill>
                  <a:schemeClr val="tx1"/>
                </a:solidFill>
                <a:latin typeface="Arial" charset="0"/>
                <a:ea typeface="Arial" charset="0"/>
                <a:cs typeface="Arial" charset="0"/>
              </a:defRPr>
            </a:lvl4pPr>
            <a:lvl5pPr marL="1828754"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charset="0"/>
                <a:ea typeface="Arial" charset="0"/>
                <a:cs typeface="Arial" charset="0"/>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rgbClr val="000000"/>
              </a:solidFill>
            </a:endParaRPr>
          </a:p>
        </p:txBody>
      </p:sp>
      <p:sp>
        <p:nvSpPr>
          <p:cNvPr id="14" name="Text Placeholder 13">
            <a:extLst>
              <a:ext uri="{FF2B5EF4-FFF2-40B4-BE49-F238E27FC236}">
                <a16:creationId xmlns:a16="http://schemas.microsoft.com/office/drawing/2014/main" id="{F7C4B312-D0C1-2A4B-BC5A-3FCFB3A1CC21}"/>
              </a:ext>
            </a:extLst>
          </p:cNvPr>
          <p:cNvSpPr>
            <a:spLocks noGrp="1"/>
          </p:cNvSpPr>
          <p:nvPr>
            <p:ph type="body" sz="quarter" idx="16" hasCustomPrompt="1"/>
          </p:nvPr>
        </p:nvSpPr>
        <p:spPr>
          <a:xfrm>
            <a:off x="6309360" y="4869059"/>
            <a:ext cx="5210175" cy="994305"/>
          </a:xfrm>
          <a:prstGeom prst="rect">
            <a:avLst/>
          </a:prstGeom>
        </p:spPr>
        <p:txBody>
          <a:bodyPr anchor="t"/>
          <a:lstStyle>
            <a:lvl1pPr marL="0" indent="0">
              <a:lnSpc>
                <a:spcPts val="2400"/>
              </a:lnSpc>
              <a:buNone/>
              <a:defRPr sz="2400"/>
            </a:lvl1pPr>
          </a:lstStyle>
          <a:p>
            <a:pPr lvl="0"/>
            <a:r>
              <a:rPr lang="en-US" dirty="0"/>
              <a:t>Presenter Name</a:t>
            </a:r>
          </a:p>
        </p:txBody>
      </p:sp>
      <p:sp>
        <p:nvSpPr>
          <p:cNvPr id="18" name="Text Placeholder 17">
            <a:extLst>
              <a:ext uri="{FF2B5EF4-FFF2-40B4-BE49-F238E27FC236}">
                <a16:creationId xmlns:a16="http://schemas.microsoft.com/office/drawing/2014/main" id="{FB08434F-D71C-2B4F-99AE-EA6706E1B6B1}"/>
              </a:ext>
            </a:extLst>
          </p:cNvPr>
          <p:cNvSpPr>
            <a:spLocks noGrp="1"/>
          </p:cNvSpPr>
          <p:nvPr>
            <p:ph type="body" sz="quarter" idx="18" hasCustomPrompt="1"/>
          </p:nvPr>
        </p:nvSpPr>
        <p:spPr>
          <a:xfrm>
            <a:off x="6309360" y="6516687"/>
            <a:ext cx="5210175" cy="252490"/>
          </a:xfrm>
          <a:prstGeom prst="rect">
            <a:avLst/>
          </a:prstGeom>
        </p:spPr>
        <p:txBody>
          <a:bodyPr anchor="b"/>
          <a:lstStyle>
            <a:lvl1pPr marL="0" indent="0">
              <a:buNone/>
              <a:defRPr sz="11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Data Classification</a:t>
            </a:r>
          </a:p>
        </p:txBody>
      </p:sp>
      <p:sp>
        <p:nvSpPr>
          <p:cNvPr id="22" name="Text Placeholder 15">
            <a:extLst>
              <a:ext uri="{FF2B5EF4-FFF2-40B4-BE49-F238E27FC236}">
                <a16:creationId xmlns:a16="http://schemas.microsoft.com/office/drawing/2014/main" id="{3EE99D1F-3AFC-B649-9FB5-477FF69699EE}"/>
              </a:ext>
            </a:extLst>
          </p:cNvPr>
          <p:cNvSpPr>
            <a:spLocks noGrp="1"/>
          </p:cNvSpPr>
          <p:nvPr>
            <p:ph type="body" sz="quarter" idx="17" hasCustomPrompt="1"/>
          </p:nvPr>
        </p:nvSpPr>
        <p:spPr>
          <a:xfrm>
            <a:off x="6309360" y="6117735"/>
            <a:ext cx="5210175" cy="327025"/>
          </a:xfrm>
          <a:prstGeom prst="rect">
            <a:avLst/>
          </a:prstGeom>
        </p:spPr>
        <p:txBody>
          <a:bodyPr anchor="t"/>
          <a:lstStyle>
            <a:lvl1pPr marL="0" indent="0">
              <a:lnSpc>
                <a:spcPct val="100000"/>
              </a:lnSpc>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Date</a:t>
            </a:r>
          </a:p>
        </p:txBody>
      </p:sp>
      <p:pic>
        <p:nvPicPr>
          <p:cNvPr id="8" name="Picture 7">
            <a:extLst>
              <a:ext uri="{FF2B5EF4-FFF2-40B4-BE49-F238E27FC236}">
                <a16:creationId xmlns:a16="http://schemas.microsoft.com/office/drawing/2014/main" id="{FFB454A8-248D-0947-9C79-0456FFBAC775}"/>
              </a:ext>
            </a:extLst>
          </p:cNvPr>
          <p:cNvPicPr>
            <a:picLocks noChangeAspect="1"/>
          </p:cNvPicPr>
          <p:nvPr userDrawn="1"/>
        </p:nvPicPr>
        <p:blipFill>
          <a:blip r:embed="rId2"/>
          <a:stretch>
            <a:fillRect/>
          </a:stretch>
        </p:blipFill>
        <p:spPr>
          <a:xfrm>
            <a:off x="6309360" y="457200"/>
            <a:ext cx="723900" cy="635000"/>
          </a:xfrm>
          <a:prstGeom prst="rect">
            <a:avLst/>
          </a:prstGeom>
        </p:spPr>
      </p:pic>
      <p:grpSp>
        <p:nvGrpSpPr>
          <p:cNvPr id="3" name="Group 2"/>
          <p:cNvGrpSpPr/>
          <p:nvPr userDrawn="1"/>
        </p:nvGrpSpPr>
        <p:grpSpPr>
          <a:xfrm>
            <a:off x="0" y="1"/>
            <a:ext cx="7192537" cy="6857999"/>
            <a:chOff x="0" y="1"/>
            <a:chExt cx="7192537" cy="6857999"/>
          </a:xfrm>
        </p:grpSpPr>
        <p:pic>
          <p:nvPicPr>
            <p:cNvPr id="21" name="Picture 20">
              <a:extLst>
                <a:ext uri="{FF2B5EF4-FFF2-40B4-BE49-F238E27FC236}">
                  <a16:creationId xmlns:a16="http://schemas.microsoft.com/office/drawing/2014/main" id="{8EF0663D-696D-1141-AC1E-24CA1F276D41}"/>
                </a:ext>
              </a:extLst>
            </p:cNvPr>
            <p:cNvPicPr>
              <a:picLocks noChangeAspect="1"/>
            </p:cNvPicPr>
            <p:nvPr userDrawn="1"/>
          </p:nvPicPr>
          <p:blipFill rotWithShape="1">
            <a:blip r:embed="rId3"/>
            <a:srcRect t="5381" b="7529"/>
            <a:stretch/>
          </p:blipFill>
          <p:spPr>
            <a:xfrm>
              <a:off x="0" y="1"/>
              <a:ext cx="6089088" cy="6857999"/>
            </a:xfrm>
            <a:prstGeom prst="rect">
              <a:avLst/>
            </a:prstGeom>
          </p:spPr>
        </p:pic>
        <p:sp>
          <p:nvSpPr>
            <p:cNvPr id="2" name="Rectangle 1"/>
            <p:cNvSpPr/>
            <p:nvPr userDrawn="1"/>
          </p:nvSpPr>
          <p:spPr>
            <a:xfrm>
              <a:off x="6188927" y="278780"/>
              <a:ext cx="1003610" cy="8920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endParaRPr lang="en-US" dirty="0">
                <a:solidFill>
                  <a:srgbClr val="FFFFFF"/>
                </a:solidFill>
              </a:endParaRPr>
            </a:p>
          </p:txBody>
        </p:sp>
      </p:grpSp>
    </p:spTree>
    <p:extLst>
      <p:ext uri="{BB962C8B-B14F-4D97-AF65-F5344CB8AC3E}">
        <p14:creationId xmlns:p14="http://schemas.microsoft.com/office/powerpoint/2010/main" val="411287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800"/>
              </a:lnSpc>
              <a:defRPr/>
            </a:lvl1pPr>
          </a:lstStyle>
          <a:p>
            <a:r>
              <a:rPr lang="en-US"/>
              <a:t>Click to edit Master title style</a:t>
            </a:r>
          </a:p>
        </p:txBody>
      </p:sp>
      <p:sp>
        <p:nvSpPr>
          <p:cNvPr id="3"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dirty="0"/>
              <a:t>Data Classification</a:t>
            </a:r>
          </a:p>
        </p:txBody>
      </p:sp>
    </p:spTree>
    <p:extLst>
      <p:ext uri="{BB962C8B-B14F-4D97-AF65-F5344CB8AC3E}">
        <p14:creationId xmlns:p14="http://schemas.microsoft.com/office/powerpoint/2010/main" val="2447463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ragrap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800"/>
              </a:lnSpc>
              <a:defRPr/>
            </a:lvl1pPr>
          </a:lstStyle>
          <a:p>
            <a:r>
              <a:rPr lang="en-US"/>
              <a:t>Click to edit Master title style</a:t>
            </a:r>
          </a:p>
        </p:txBody>
      </p:sp>
      <p:sp>
        <p:nvSpPr>
          <p:cNvPr id="3" name="Text Placeholder 3"/>
          <p:cNvSpPr>
            <a:spLocks noGrp="1"/>
          </p:cNvSpPr>
          <p:nvPr>
            <p:ph type="body" sz="quarter" idx="11"/>
          </p:nvPr>
        </p:nvSpPr>
        <p:spPr>
          <a:xfrm>
            <a:off x="609600" y="1901825"/>
            <a:ext cx="10972801" cy="4425950"/>
          </a:xfrm>
          <a:prstGeom prst="rect">
            <a:avLst/>
          </a:prstGeom>
        </p:spPr>
        <p:txBody>
          <a:bodyPr>
            <a:normAutofit/>
          </a:bodyPr>
          <a:lstStyle>
            <a:lvl1pPr marL="0" indent="0">
              <a:lnSpc>
                <a:spcPct val="100000"/>
              </a:lnSpc>
              <a:buNone/>
              <a:defRPr sz="1800"/>
            </a:lvl1pPr>
            <a:lvl2pPr marL="457200" indent="0">
              <a:lnSpc>
                <a:spcPct val="100000"/>
              </a:lnSpc>
              <a:buNone/>
              <a:defRPr sz="1800"/>
            </a:lvl2pPr>
            <a:lvl3pPr marL="914400" indent="0">
              <a:lnSpc>
                <a:spcPct val="100000"/>
              </a:lnSpc>
              <a:buNone/>
              <a:defRPr sz="1600"/>
            </a:lvl3pPr>
            <a:lvl4pPr marL="1371600" indent="0">
              <a:lnSpc>
                <a:spcPct val="100000"/>
              </a:lnSpc>
              <a:buNone/>
              <a:defRPr sz="1600"/>
            </a:lvl4pPr>
            <a:lvl5pPr marL="1828800" indent="0">
              <a:lnSpc>
                <a:spcPct val="100000"/>
              </a:lnSpc>
              <a:buNone/>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dirty="0"/>
              <a:t>Data Classification</a:t>
            </a:r>
          </a:p>
        </p:txBody>
      </p:sp>
    </p:spTree>
    <p:extLst>
      <p:ext uri="{BB962C8B-B14F-4D97-AF65-F5344CB8AC3E}">
        <p14:creationId xmlns:p14="http://schemas.microsoft.com/office/powerpoint/2010/main" val="3098877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_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10888134" cy="1325563"/>
          </a:xfrm>
        </p:spPr>
        <p:txBody>
          <a:bodyPr/>
          <a:lstStyle>
            <a:lvl1pPr>
              <a:lnSpc>
                <a:spcPts val="4800"/>
              </a:lnSpc>
              <a:defRPr/>
            </a:lvl1pPr>
          </a:lstStyle>
          <a:p>
            <a:r>
              <a:rPr lang="en-US"/>
              <a:t>Click to edit Master title style</a:t>
            </a:r>
          </a:p>
        </p:txBody>
      </p:sp>
      <p:sp>
        <p:nvSpPr>
          <p:cNvPr id="7" name="Content Placeholder 6"/>
          <p:cNvSpPr>
            <a:spLocks noGrp="1"/>
          </p:cNvSpPr>
          <p:nvPr>
            <p:ph sz="quarter" idx="11"/>
          </p:nvPr>
        </p:nvSpPr>
        <p:spPr>
          <a:xfrm>
            <a:off x="6215063" y="1901825"/>
            <a:ext cx="5282670" cy="442595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6"/>
          <p:cNvSpPr>
            <a:spLocks noGrp="1"/>
          </p:cNvSpPr>
          <p:nvPr>
            <p:ph sz="quarter" idx="12"/>
          </p:nvPr>
        </p:nvSpPr>
        <p:spPr>
          <a:xfrm>
            <a:off x="609600" y="1901825"/>
            <a:ext cx="5282670" cy="442595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8"/>
          <p:cNvSpPr>
            <a:spLocks noGrp="1"/>
          </p:cNvSpPr>
          <p:nvPr>
            <p:ph type="body" sz="quarter" idx="13"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dirty="0"/>
              <a:t>Data Classification</a:t>
            </a:r>
          </a:p>
        </p:txBody>
      </p:sp>
    </p:spTree>
    <p:extLst>
      <p:ext uri="{BB962C8B-B14F-4D97-AF65-F5344CB8AC3E}">
        <p14:creationId xmlns:p14="http://schemas.microsoft.com/office/powerpoint/2010/main" val="165772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12192000" cy="6858000"/>
          </a:xfrm>
          <a:prstGeom prst="rect">
            <a:avLst/>
          </a:prstGeom>
          <a:solidFill>
            <a:schemeClr val="bg1">
              <a:lumMod val="95000"/>
            </a:schemeClr>
          </a:solidFill>
        </p:spPr>
        <p:txBody>
          <a:bodyPr/>
          <a:lstStyle/>
          <a:p>
            <a:r>
              <a:rPr lang="en-US" dirty="0"/>
              <a:t>Click icon to add picture</a:t>
            </a:r>
          </a:p>
        </p:txBody>
      </p:sp>
      <p:sp>
        <p:nvSpPr>
          <p:cNvPr id="12" name="Rectangle 5"/>
          <p:cNvSpPr/>
          <p:nvPr userDrawn="1"/>
        </p:nvSpPr>
        <p:spPr>
          <a:xfrm rot="10800000">
            <a:off x="10150548" y="6472863"/>
            <a:ext cx="2047392" cy="398263"/>
          </a:xfrm>
          <a:custGeom>
            <a:avLst/>
            <a:gdLst>
              <a:gd name="connsiteX0" fmla="*/ 0 w 1803485"/>
              <a:gd name="connsiteY0" fmla="*/ 0 h 354932"/>
              <a:gd name="connsiteX1" fmla="*/ 1803485 w 1803485"/>
              <a:gd name="connsiteY1" fmla="*/ 0 h 354932"/>
              <a:gd name="connsiteX2" fmla="*/ 1803485 w 1803485"/>
              <a:gd name="connsiteY2" fmla="*/ 354932 h 354932"/>
              <a:gd name="connsiteX3" fmla="*/ 0 w 1803485"/>
              <a:gd name="connsiteY3" fmla="*/ 354932 h 354932"/>
              <a:gd name="connsiteX4" fmla="*/ 0 w 1803485"/>
              <a:gd name="connsiteY4" fmla="*/ 0 h 354932"/>
              <a:gd name="connsiteX0" fmla="*/ 0 w 2008025"/>
              <a:gd name="connsiteY0" fmla="*/ 1 h 354933"/>
              <a:gd name="connsiteX1" fmla="*/ 2008025 w 2008025"/>
              <a:gd name="connsiteY1" fmla="*/ 0 h 354933"/>
              <a:gd name="connsiteX2" fmla="*/ 1803485 w 2008025"/>
              <a:gd name="connsiteY2" fmla="*/ 354933 h 354933"/>
              <a:gd name="connsiteX3" fmla="*/ 0 w 2008025"/>
              <a:gd name="connsiteY3" fmla="*/ 354933 h 354933"/>
              <a:gd name="connsiteX4" fmla="*/ 0 w 2008025"/>
              <a:gd name="connsiteY4" fmla="*/ 1 h 354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025" h="354933">
                <a:moveTo>
                  <a:pt x="0" y="1"/>
                </a:moveTo>
                <a:lnTo>
                  <a:pt x="2008025" y="0"/>
                </a:lnTo>
                <a:lnTo>
                  <a:pt x="1803485" y="354933"/>
                </a:lnTo>
                <a:lnTo>
                  <a:pt x="0" y="354933"/>
                </a:lnTo>
                <a:lnTo>
                  <a:pt x="0"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endParaRPr lang="en-US" sz="2400" dirty="0">
              <a:solidFill>
                <a:srgbClr val="FFFFFF"/>
              </a:solidFill>
            </a:endParaRPr>
          </a:p>
        </p:txBody>
      </p:sp>
      <p:sp>
        <p:nvSpPr>
          <p:cNvPr id="13" name="Slide Number Placeholder 4"/>
          <p:cNvSpPr txBox="1">
            <a:spLocks/>
          </p:cNvSpPr>
          <p:nvPr userDrawn="1"/>
        </p:nvSpPr>
        <p:spPr>
          <a:xfrm>
            <a:off x="11574065" y="6496013"/>
            <a:ext cx="617011" cy="366183"/>
          </a:xfrm>
          <a:prstGeom prst="rect">
            <a:avLst/>
          </a:prstGeom>
        </p:spPr>
        <p:txBody>
          <a:bodyPr vert="horz" lIns="121920" tIns="60960" rIns="121920" bIns="60960" rtlCol="0" anchor="ctr"/>
          <a:lstStyle>
            <a:defPPr>
              <a:defRPr lang="en-US"/>
            </a:defPPr>
            <a:lvl1pPr marL="0" algn="l" defTabSz="685663" rtl="0" eaLnBrk="1" latinLnBrk="0" hangingPunct="1">
              <a:defRPr sz="900" b="0" i="0" kern="1200">
                <a:solidFill>
                  <a:schemeClr val="tx1">
                    <a:tint val="75000"/>
                  </a:schemeClr>
                </a:solidFill>
                <a:latin typeface="Arial" charset="0"/>
                <a:ea typeface="Arial" charset="0"/>
                <a:cs typeface="Arial" charset="0"/>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a:lstStyle>
          <a:p>
            <a:fld id="{E219BBCF-6562-0F4B-B1E4-C6BFB9DF245D}" type="slidenum">
              <a:rPr lang="en-US" sz="1333" smtClean="0">
                <a:solidFill>
                  <a:srgbClr val="FFFFFF"/>
                </a:solidFill>
              </a:rPr>
              <a:pPr/>
              <a:t>‹#›</a:t>
            </a:fld>
            <a:endParaRPr lang="en-US" sz="1333" dirty="0">
              <a:solidFill>
                <a:srgbClr val="FFFFFF"/>
              </a:solidFill>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b="50000"/>
          <a:stretch/>
        </p:blipFill>
        <p:spPr>
          <a:xfrm>
            <a:off x="10565109" y="6622966"/>
            <a:ext cx="765552" cy="206703"/>
          </a:xfrm>
          <a:prstGeom prst="rect">
            <a:avLst/>
          </a:prstGeom>
        </p:spPr>
      </p:pic>
      <p:cxnSp>
        <p:nvCxnSpPr>
          <p:cNvPr id="15" name="Straight Connector 14"/>
          <p:cNvCxnSpPr/>
          <p:nvPr userDrawn="1"/>
        </p:nvCxnSpPr>
        <p:spPr>
          <a:xfrm>
            <a:off x="11518607" y="6575350"/>
            <a:ext cx="0" cy="2096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dirty="0"/>
              <a:t>Data Classification</a:t>
            </a:r>
          </a:p>
        </p:txBody>
      </p:sp>
    </p:spTree>
    <p:extLst>
      <p:ext uri="{BB962C8B-B14F-4D97-AF65-F5344CB8AC3E}">
        <p14:creationId xmlns:p14="http://schemas.microsoft.com/office/powerpoint/2010/main" val="1593604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p:cNvSpPr/>
          <p:nvPr userDrawn="1"/>
        </p:nvSpPr>
        <p:spPr>
          <a:xfrm rot="10800000">
            <a:off x="10150548" y="6472863"/>
            <a:ext cx="2047392" cy="398263"/>
          </a:xfrm>
          <a:custGeom>
            <a:avLst/>
            <a:gdLst>
              <a:gd name="connsiteX0" fmla="*/ 0 w 1803485"/>
              <a:gd name="connsiteY0" fmla="*/ 0 h 354932"/>
              <a:gd name="connsiteX1" fmla="*/ 1803485 w 1803485"/>
              <a:gd name="connsiteY1" fmla="*/ 0 h 354932"/>
              <a:gd name="connsiteX2" fmla="*/ 1803485 w 1803485"/>
              <a:gd name="connsiteY2" fmla="*/ 354932 h 354932"/>
              <a:gd name="connsiteX3" fmla="*/ 0 w 1803485"/>
              <a:gd name="connsiteY3" fmla="*/ 354932 h 354932"/>
              <a:gd name="connsiteX4" fmla="*/ 0 w 1803485"/>
              <a:gd name="connsiteY4" fmla="*/ 0 h 354932"/>
              <a:gd name="connsiteX0" fmla="*/ 0 w 2008025"/>
              <a:gd name="connsiteY0" fmla="*/ 1 h 354933"/>
              <a:gd name="connsiteX1" fmla="*/ 2008025 w 2008025"/>
              <a:gd name="connsiteY1" fmla="*/ 0 h 354933"/>
              <a:gd name="connsiteX2" fmla="*/ 1803485 w 2008025"/>
              <a:gd name="connsiteY2" fmla="*/ 354933 h 354933"/>
              <a:gd name="connsiteX3" fmla="*/ 0 w 2008025"/>
              <a:gd name="connsiteY3" fmla="*/ 354933 h 354933"/>
              <a:gd name="connsiteX4" fmla="*/ 0 w 2008025"/>
              <a:gd name="connsiteY4" fmla="*/ 1 h 354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025" h="354933">
                <a:moveTo>
                  <a:pt x="0" y="1"/>
                </a:moveTo>
                <a:lnTo>
                  <a:pt x="2008025" y="0"/>
                </a:lnTo>
                <a:lnTo>
                  <a:pt x="1803485" y="354933"/>
                </a:lnTo>
                <a:lnTo>
                  <a:pt x="0" y="354933"/>
                </a:lnTo>
                <a:lnTo>
                  <a:pt x="0"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endParaRPr lang="en-US" sz="2400" dirty="0">
              <a:solidFill>
                <a:srgbClr val="FFFFFF"/>
              </a:solidFill>
            </a:endParaRPr>
          </a:p>
        </p:txBody>
      </p:sp>
      <p:sp>
        <p:nvSpPr>
          <p:cNvPr id="8" name="Slide Number Placeholder 4"/>
          <p:cNvSpPr txBox="1">
            <a:spLocks/>
          </p:cNvSpPr>
          <p:nvPr userDrawn="1"/>
        </p:nvSpPr>
        <p:spPr>
          <a:xfrm>
            <a:off x="11574065" y="6496013"/>
            <a:ext cx="617011" cy="366183"/>
          </a:xfrm>
          <a:prstGeom prst="rect">
            <a:avLst/>
          </a:prstGeom>
        </p:spPr>
        <p:txBody>
          <a:bodyPr vert="horz" lIns="121920" tIns="60960" rIns="121920" bIns="60960" rtlCol="0" anchor="ctr"/>
          <a:lstStyle>
            <a:defPPr>
              <a:defRPr lang="en-US"/>
            </a:defPPr>
            <a:lvl1pPr marL="0" algn="l" defTabSz="685663" rtl="0" eaLnBrk="1" latinLnBrk="0" hangingPunct="1">
              <a:defRPr sz="900" b="0" i="0" kern="1200">
                <a:solidFill>
                  <a:schemeClr val="tx1">
                    <a:tint val="75000"/>
                  </a:schemeClr>
                </a:solidFill>
                <a:latin typeface="Arial" charset="0"/>
                <a:ea typeface="Arial" charset="0"/>
                <a:cs typeface="Arial" charset="0"/>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a:lstStyle>
          <a:p>
            <a:fld id="{E219BBCF-6562-0F4B-B1E4-C6BFB9DF245D}" type="slidenum">
              <a:rPr lang="en-US" sz="1200" smtClean="0">
                <a:solidFill>
                  <a:srgbClr val="FFFFFF"/>
                </a:solidFill>
              </a:rPr>
              <a:pPr/>
              <a:t>‹#›</a:t>
            </a:fld>
            <a:endParaRPr lang="en-US" sz="1200" dirty="0">
              <a:solidFill>
                <a:srgbClr val="FFFFFF"/>
              </a:solidFill>
            </a:endParaRPr>
          </a:p>
        </p:txBody>
      </p:sp>
      <p:pic>
        <p:nvPicPr>
          <p:cNvPr id="9" name="Picture 8"/>
          <p:cNvPicPr>
            <a:picLocks noChangeAspect="1"/>
          </p:cNvPicPr>
          <p:nvPr userDrawn="1"/>
        </p:nvPicPr>
        <p:blipFill rotWithShape="1">
          <a:blip r:embed="rId8" cstate="email">
            <a:extLst>
              <a:ext uri="{28A0092B-C50C-407E-A947-70E740481C1C}">
                <a14:useLocalDpi xmlns:a14="http://schemas.microsoft.com/office/drawing/2010/main"/>
              </a:ext>
            </a:extLst>
          </a:blip>
          <a:srcRect b="50000"/>
          <a:stretch/>
        </p:blipFill>
        <p:spPr>
          <a:xfrm>
            <a:off x="10565109" y="6622966"/>
            <a:ext cx="765552" cy="206703"/>
          </a:xfrm>
          <a:prstGeom prst="rect">
            <a:avLst/>
          </a:prstGeom>
        </p:spPr>
      </p:pic>
      <p:cxnSp>
        <p:nvCxnSpPr>
          <p:cNvPr id="10" name="Straight Connector 9"/>
          <p:cNvCxnSpPr/>
          <p:nvPr userDrawn="1"/>
        </p:nvCxnSpPr>
        <p:spPr>
          <a:xfrm>
            <a:off x="11518607" y="6575350"/>
            <a:ext cx="0" cy="2096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Placeholder 13"/>
          <p:cNvSpPr>
            <a:spLocks noGrp="1"/>
          </p:cNvSpPr>
          <p:nvPr>
            <p:ph type="title"/>
          </p:nvPr>
        </p:nvSpPr>
        <p:spPr>
          <a:xfrm>
            <a:off x="609600" y="365125"/>
            <a:ext cx="10744200" cy="1325563"/>
          </a:xfrm>
          <a:prstGeom prst="rect">
            <a:avLst/>
          </a:prstGeom>
        </p:spPr>
        <p:txBody>
          <a:bodyPr vert="horz" lIns="91440" tIns="45720" rIns="91440" bIns="45720" rtlCol="0" anchor="t">
            <a:normAutofit/>
          </a:bodyPr>
          <a:lstStyle/>
          <a:p>
            <a:r>
              <a:rPr lang="en-US"/>
              <a:t>Click to edit Master title style</a:t>
            </a:r>
            <a:endParaRPr lang="en-US" dirty="0"/>
          </a:p>
        </p:txBody>
      </p:sp>
    </p:spTree>
    <p:extLst>
      <p:ext uri="{BB962C8B-B14F-4D97-AF65-F5344CB8AC3E}">
        <p14:creationId xmlns:p14="http://schemas.microsoft.com/office/powerpoint/2010/main" val="3848729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7" r:id="rId5"/>
    <p:sldLayoutId id="2147483683" r:id="rId6"/>
  </p:sldLayoutIdLst>
  <p:hf hdr="0" ftr="0" dt="0"/>
  <p:txStyles>
    <p:titleStyle>
      <a:lvl1pPr algn="l" defTabSz="914400" rtl="0" eaLnBrk="1" latinLnBrk="0" hangingPunct="1">
        <a:lnSpc>
          <a:spcPct val="10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6EA7AE31-A9CE-654F-8BA1-6F1C73970952}"/>
              </a:ext>
            </a:extLst>
          </p:cNvPr>
          <p:cNvSpPr>
            <a:spLocks noGrp="1"/>
          </p:cNvSpPr>
          <p:nvPr>
            <p:ph type="ctrTitle"/>
          </p:nvPr>
        </p:nvSpPr>
        <p:spPr/>
        <p:txBody>
          <a:bodyPr>
            <a:normAutofit/>
          </a:bodyPr>
          <a:lstStyle/>
          <a:p>
            <a:r>
              <a:rPr lang="en-US" dirty="0"/>
              <a:t>ISB 5.9 Camshaft Key Specifications and Measurements</a:t>
            </a:r>
          </a:p>
        </p:txBody>
      </p:sp>
      <p:sp>
        <p:nvSpPr>
          <p:cNvPr id="19" name="Text Placeholder 18">
            <a:extLst>
              <a:ext uri="{FF2B5EF4-FFF2-40B4-BE49-F238E27FC236}">
                <a16:creationId xmlns:a16="http://schemas.microsoft.com/office/drawing/2014/main" id="{3CE676AB-3795-414A-A55E-5D1467D3D7D4}"/>
              </a:ext>
            </a:extLst>
          </p:cNvPr>
          <p:cNvSpPr>
            <a:spLocks noGrp="1"/>
          </p:cNvSpPr>
          <p:nvPr>
            <p:ph type="body" sz="quarter" idx="16"/>
          </p:nvPr>
        </p:nvSpPr>
        <p:spPr/>
        <p:txBody>
          <a:bodyPr/>
          <a:lstStyle/>
          <a:p>
            <a:r>
              <a:rPr lang="en-US" dirty="0"/>
              <a:t>Phil Shelton</a:t>
            </a:r>
          </a:p>
        </p:txBody>
      </p:sp>
      <p:sp>
        <p:nvSpPr>
          <p:cNvPr id="22" name="Text Placeholder 21">
            <a:extLst>
              <a:ext uri="{FF2B5EF4-FFF2-40B4-BE49-F238E27FC236}">
                <a16:creationId xmlns:a16="http://schemas.microsoft.com/office/drawing/2014/main" id="{3EC54B31-C25F-5340-A21B-FA418F3CA26A}"/>
              </a:ext>
            </a:extLst>
          </p:cNvPr>
          <p:cNvSpPr>
            <a:spLocks noGrp="1"/>
          </p:cNvSpPr>
          <p:nvPr>
            <p:ph type="body" sz="quarter" idx="18"/>
          </p:nvPr>
        </p:nvSpPr>
        <p:spPr/>
        <p:txBody>
          <a:bodyPr/>
          <a:lstStyle/>
          <a:p>
            <a:r>
              <a:rPr lang="en-US" dirty="0"/>
              <a:t>Cummins Confidential</a:t>
            </a:r>
          </a:p>
        </p:txBody>
      </p:sp>
      <p:sp>
        <p:nvSpPr>
          <p:cNvPr id="20" name="Text Placeholder 19">
            <a:extLst>
              <a:ext uri="{FF2B5EF4-FFF2-40B4-BE49-F238E27FC236}">
                <a16:creationId xmlns:a16="http://schemas.microsoft.com/office/drawing/2014/main" id="{F1CFC1BB-223A-6B4B-BE7A-4C61B19AD35A}"/>
              </a:ext>
            </a:extLst>
          </p:cNvPr>
          <p:cNvSpPr>
            <a:spLocks noGrp="1"/>
          </p:cNvSpPr>
          <p:nvPr>
            <p:ph type="body" sz="quarter" idx="17"/>
          </p:nvPr>
        </p:nvSpPr>
        <p:spPr/>
        <p:txBody>
          <a:bodyPr/>
          <a:lstStyle/>
          <a:p>
            <a:r>
              <a:rPr lang="en-US" dirty="0"/>
              <a:t>September 16</a:t>
            </a:r>
            <a:r>
              <a:rPr lang="en-US" baseline="30000" dirty="0"/>
              <a:t>th</a:t>
            </a:r>
            <a:r>
              <a:rPr lang="en-US" dirty="0"/>
              <a:t> 2020</a:t>
            </a:r>
          </a:p>
        </p:txBody>
      </p:sp>
    </p:spTree>
    <p:extLst>
      <p:ext uri="{BB962C8B-B14F-4D97-AF65-F5344CB8AC3E}">
        <p14:creationId xmlns:p14="http://schemas.microsoft.com/office/powerpoint/2010/main" val="3225952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B9033-40FC-4E8D-8ACA-3DDC2568AD97}"/>
              </a:ext>
            </a:extLst>
          </p:cNvPr>
          <p:cNvSpPr>
            <a:spLocks noGrp="1"/>
          </p:cNvSpPr>
          <p:nvPr>
            <p:ph type="title"/>
          </p:nvPr>
        </p:nvSpPr>
        <p:spPr/>
        <p:txBody>
          <a:bodyPr>
            <a:normAutofit/>
          </a:bodyPr>
          <a:lstStyle/>
          <a:p>
            <a:r>
              <a:rPr lang="en-US" dirty="0"/>
              <a:t>Proposal for Certified Camshafts</a:t>
            </a:r>
          </a:p>
        </p:txBody>
      </p:sp>
      <p:sp>
        <p:nvSpPr>
          <p:cNvPr id="5" name="Text Placeholder 4">
            <a:extLst>
              <a:ext uri="{FF2B5EF4-FFF2-40B4-BE49-F238E27FC236}">
                <a16:creationId xmlns:a16="http://schemas.microsoft.com/office/drawing/2014/main" id="{523B8787-A173-4B4F-A075-424389E37C2D}"/>
              </a:ext>
            </a:extLst>
          </p:cNvPr>
          <p:cNvSpPr>
            <a:spLocks noGrp="1"/>
          </p:cNvSpPr>
          <p:nvPr>
            <p:ph type="body" sz="quarter" idx="13"/>
          </p:nvPr>
        </p:nvSpPr>
        <p:spPr>
          <a:xfrm>
            <a:off x="8453155" y="6583362"/>
            <a:ext cx="1604928" cy="244682"/>
          </a:xfrm>
        </p:spPr>
        <p:txBody>
          <a:bodyPr/>
          <a:lstStyle/>
          <a:p>
            <a:r>
              <a:rPr lang="en-US" dirty="0"/>
              <a:t>Cummins Confidential</a:t>
            </a:r>
          </a:p>
        </p:txBody>
      </p:sp>
      <p:sp>
        <p:nvSpPr>
          <p:cNvPr id="6" name="TextBox 5">
            <a:extLst>
              <a:ext uri="{FF2B5EF4-FFF2-40B4-BE49-F238E27FC236}">
                <a16:creationId xmlns:a16="http://schemas.microsoft.com/office/drawing/2014/main" id="{3F784C64-D325-4226-B464-C5621E282510}"/>
              </a:ext>
            </a:extLst>
          </p:cNvPr>
          <p:cNvSpPr txBox="1"/>
          <p:nvPr/>
        </p:nvSpPr>
        <p:spPr>
          <a:xfrm>
            <a:off x="734786" y="1538738"/>
            <a:ext cx="11311805" cy="4216539"/>
          </a:xfrm>
          <a:prstGeom prst="rect">
            <a:avLst/>
          </a:prstGeom>
          <a:noFill/>
        </p:spPr>
        <p:txBody>
          <a:bodyPr wrap="square" rtlCol="0">
            <a:spAutoFit/>
          </a:bodyPr>
          <a:lstStyle/>
          <a:p>
            <a:pPr marL="285750" indent="-285750">
              <a:buFont typeface="Arial" panose="020B0604020202020204" pitchFamily="34" charset="0"/>
              <a:buChar char="•"/>
            </a:pPr>
            <a:r>
              <a:rPr lang="en-US" dirty="0"/>
              <a:t>These measurements are taken and stored by AdCole instruments that are the industry standard for anyone making camshafts. “If you can afford it, you use AdCole instruments.”</a:t>
            </a:r>
          </a:p>
          <a:p>
            <a:r>
              <a:rPr lang="en-US" dirty="0"/>
              <a:t> </a:t>
            </a:r>
          </a:p>
          <a:p>
            <a:pPr marL="285750" indent="-285750">
              <a:buFont typeface="Arial" panose="020B0604020202020204" pitchFamily="34" charset="0"/>
              <a:buChar char="•"/>
            </a:pPr>
            <a:r>
              <a:rPr lang="en-US" dirty="0"/>
              <a:t>The ability to measure these key specifications manually cannot match the capability of the AdCole instruments.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Cummins will supply the AdCole data with every camshaft to ensure all key specifications meet the required limits.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only inspection requirements will be to ensure there are no pits, dings, rust, or scratches on the ramp of the Lobes which might be detrimental to the oil testing results.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Industry already has test results for camshafts suspected of high taper which show that the suspected taper issue had no affect on the test results</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3952210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90" y="0"/>
            <a:ext cx="12188825" cy="6872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endParaRPr lang="en-US" sz="2400" dirty="0">
              <a:noFill/>
            </a:endParaRPr>
          </a:p>
        </p:txBody>
      </p:sp>
      <p:sp>
        <p:nvSpPr>
          <p:cNvPr id="6" name="TextBox 5"/>
          <p:cNvSpPr txBox="1"/>
          <p:nvPr/>
        </p:nvSpPr>
        <p:spPr>
          <a:xfrm>
            <a:off x="5106180" y="2921168"/>
            <a:ext cx="1941557" cy="1015663"/>
          </a:xfrm>
          <a:prstGeom prst="rect">
            <a:avLst/>
          </a:prstGeom>
          <a:noFill/>
        </p:spPr>
        <p:txBody>
          <a:bodyPr wrap="none" rtlCol="0">
            <a:spAutoFit/>
          </a:bodyPr>
          <a:lstStyle/>
          <a:p>
            <a:pPr algn="ctr" defTabSz="914172"/>
            <a:r>
              <a:rPr lang="en-US" sz="6000" b="1" spc="400" dirty="0">
                <a:solidFill>
                  <a:srgbClr val="FFFFFF"/>
                </a:solidFill>
                <a:ea typeface="Arial" charset="0"/>
                <a:cs typeface="Arial" charset="0"/>
              </a:rPr>
              <a:t>Q</a:t>
            </a:r>
            <a:r>
              <a:rPr lang="en-US" sz="6000" b="1" spc="400" dirty="0">
                <a:solidFill>
                  <a:srgbClr val="DA281C"/>
                </a:solidFill>
                <a:ea typeface="Arial" charset="0"/>
                <a:cs typeface="Arial" charset="0"/>
              </a:rPr>
              <a:t>+</a:t>
            </a:r>
            <a:r>
              <a:rPr lang="en-US" sz="6000" b="1" spc="400" dirty="0">
                <a:solidFill>
                  <a:srgbClr val="FFFFFF"/>
                </a:solidFill>
                <a:ea typeface="Arial" charset="0"/>
                <a:cs typeface="Arial" charset="0"/>
              </a:rPr>
              <a:t>A</a:t>
            </a:r>
          </a:p>
        </p:txBody>
      </p:sp>
    </p:spTree>
    <p:extLst>
      <p:ext uri="{BB962C8B-B14F-4D97-AF65-F5344CB8AC3E}">
        <p14:creationId xmlns:p14="http://schemas.microsoft.com/office/powerpoint/2010/main" val="947858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B9033-40FC-4E8D-8ACA-3DDC2568AD97}"/>
              </a:ext>
            </a:extLst>
          </p:cNvPr>
          <p:cNvSpPr>
            <a:spLocks noGrp="1"/>
          </p:cNvSpPr>
          <p:nvPr>
            <p:ph type="title"/>
          </p:nvPr>
        </p:nvSpPr>
        <p:spPr/>
        <p:txBody>
          <a:bodyPr>
            <a:normAutofit/>
          </a:bodyPr>
          <a:lstStyle/>
          <a:p>
            <a:r>
              <a:rPr lang="en-US" dirty="0"/>
              <a:t>Initial Inspection of Batch M Camshafts</a:t>
            </a:r>
          </a:p>
        </p:txBody>
      </p:sp>
      <p:sp>
        <p:nvSpPr>
          <p:cNvPr id="5" name="Text Placeholder 4">
            <a:extLst>
              <a:ext uri="{FF2B5EF4-FFF2-40B4-BE49-F238E27FC236}">
                <a16:creationId xmlns:a16="http://schemas.microsoft.com/office/drawing/2014/main" id="{523B8787-A173-4B4F-A075-424389E37C2D}"/>
              </a:ext>
            </a:extLst>
          </p:cNvPr>
          <p:cNvSpPr>
            <a:spLocks noGrp="1"/>
          </p:cNvSpPr>
          <p:nvPr>
            <p:ph type="body" sz="quarter" idx="13"/>
          </p:nvPr>
        </p:nvSpPr>
        <p:spPr>
          <a:xfrm>
            <a:off x="8453155" y="6583362"/>
            <a:ext cx="1604928" cy="244682"/>
          </a:xfrm>
        </p:spPr>
        <p:txBody>
          <a:bodyPr/>
          <a:lstStyle/>
          <a:p>
            <a:r>
              <a:rPr lang="en-US" dirty="0"/>
              <a:t>Cummins Confidential</a:t>
            </a:r>
          </a:p>
        </p:txBody>
      </p:sp>
      <p:sp>
        <p:nvSpPr>
          <p:cNvPr id="6" name="TextBox 5">
            <a:extLst>
              <a:ext uri="{FF2B5EF4-FFF2-40B4-BE49-F238E27FC236}">
                <a16:creationId xmlns:a16="http://schemas.microsoft.com/office/drawing/2014/main" id="{3F784C64-D325-4226-B464-C5621E282510}"/>
              </a:ext>
            </a:extLst>
          </p:cNvPr>
          <p:cNvSpPr txBox="1"/>
          <p:nvPr/>
        </p:nvSpPr>
        <p:spPr>
          <a:xfrm>
            <a:off x="734786" y="1538738"/>
            <a:ext cx="11311805" cy="2831544"/>
          </a:xfrm>
          <a:prstGeom prst="rect">
            <a:avLst/>
          </a:prstGeom>
          <a:noFill/>
        </p:spPr>
        <p:txBody>
          <a:bodyPr wrap="square" rtlCol="0">
            <a:spAutoFit/>
          </a:bodyPr>
          <a:lstStyle/>
          <a:p>
            <a:pPr marL="285750" indent="-285750">
              <a:buFont typeface="Arial" panose="020B0604020202020204" pitchFamily="34" charset="0"/>
              <a:buChar char="•"/>
            </a:pPr>
            <a:r>
              <a:rPr lang="en-US" dirty="0"/>
              <a:t>Thirty (30) inspected</a:t>
            </a:r>
          </a:p>
          <a:p>
            <a:r>
              <a:rPr lang="en-US" dirty="0"/>
              <a:t> </a:t>
            </a:r>
          </a:p>
          <a:p>
            <a:pPr marL="742950" lvl="1" indent="-285750">
              <a:buFont typeface="Arial" panose="020B0604020202020204" pitchFamily="34" charset="0"/>
              <a:buChar char="•"/>
            </a:pPr>
            <a:r>
              <a:rPr lang="en-US" dirty="0"/>
              <a:t>Nineteen (19) failed</a:t>
            </a:r>
          </a:p>
          <a:p>
            <a:pPr marL="742950" lvl="1" indent="-285750">
              <a:buFont typeface="Arial" panose="020B0604020202020204" pitchFamily="34" charset="0"/>
              <a:buChar char="•"/>
            </a:pPr>
            <a:r>
              <a:rPr lang="en-US" dirty="0"/>
              <a:t>Eleven (11) passed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Rejections due to pitting on the cam lobe ramps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Three to Four Months for a new batch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1772465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r="75666"/>
          <a:stretch/>
        </p:blipFill>
        <p:spPr>
          <a:xfrm>
            <a:off x="5128683" y="2628900"/>
            <a:ext cx="1780117" cy="1600200"/>
          </a:xfrm>
          <a:prstGeom prst="rect">
            <a:avLst/>
          </a:prstGeom>
        </p:spPr>
      </p:pic>
    </p:spTree>
    <p:extLst>
      <p:ext uri="{BB962C8B-B14F-4D97-AF65-F5344CB8AC3E}">
        <p14:creationId xmlns:p14="http://schemas.microsoft.com/office/powerpoint/2010/main" val="2598396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B9033-40FC-4E8D-8ACA-3DDC2568AD97}"/>
              </a:ext>
            </a:extLst>
          </p:cNvPr>
          <p:cNvSpPr>
            <a:spLocks noGrp="1"/>
          </p:cNvSpPr>
          <p:nvPr>
            <p:ph type="title"/>
          </p:nvPr>
        </p:nvSpPr>
        <p:spPr/>
        <p:txBody>
          <a:bodyPr>
            <a:normAutofit/>
          </a:bodyPr>
          <a:lstStyle/>
          <a:p>
            <a:r>
              <a:rPr lang="en-US" dirty="0"/>
              <a:t>Problem Statement</a:t>
            </a:r>
          </a:p>
        </p:txBody>
      </p:sp>
      <p:sp>
        <p:nvSpPr>
          <p:cNvPr id="5" name="Text Placeholder 4">
            <a:extLst>
              <a:ext uri="{FF2B5EF4-FFF2-40B4-BE49-F238E27FC236}">
                <a16:creationId xmlns:a16="http://schemas.microsoft.com/office/drawing/2014/main" id="{523B8787-A173-4B4F-A075-424389E37C2D}"/>
              </a:ext>
            </a:extLst>
          </p:cNvPr>
          <p:cNvSpPr>
            <a:spLocks noGrp="1"/>
          </p:cNvSpPr>
          <p:nvPr>
            <p:ph type="body" sz="quarter" idx="13"/>
          </p:nvPr>
        </p:nvSpPr>
        <p:spPr>
          <a:xfrm>
            <a:off x="8453155" y="6583362"/>
            <a:ext cx="1604928" cy="244682"/>
          </a:xfrm>
        </p:spPr>
        <p:txBody>
          <a:bodyPr/>
          <a:lstStyle/>
          <a:p>
            <a:r>
              <a:rPr lang="en-US" dirty="0"/>
              <a:t>Cummins Confidential</a:t>
            </a:r>
          </a:p>
        </p:txBody>
      </p:sp>
      <p:sp>
        <p:nvSpPr>
          <p:cNvPr id="6" name="TextBox 5">
            <a:extLst>
              <a:ext uri="{FF2B5EF4-FFF2-40B4-BE49-F238E27FC236}">
                <a16:creationId xmlns:a16="http://schemas.microsoft.com/office/drawing/2014/main" id="{3F784C64-D325-4226-B464-C5621E282510}"/>
              </a:ext>
            </a:extLst>
          </p:cNvPr>
          <p:cNvSpPr txBox="1"/>
          <p:nvPr/>
        </p:nvSpPr>
        <p:spPr>
          <a:xfrm>
            <a:off x="734786" y="1147616"/>
            <a:ext cx="11311805"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t>Cam Lobe Taper – Surveillance Panel spec of 0.010 mm</a:t>
            </a:r>
          </a:p>
          <a:p>
            <a:pPr marL="285750" indent="-285750">
              <a:buFont typeface="Arial" panose="020B0604020202020204" pitchFamily="34" charset="0"/>
              <a:buChar char="•"/>
            </a:pPr>
            <a:r>
              <a:rPr lang="en-US" sz="1600" dirty="0"/>
              <a:t>Cam Lobe total height</a:t>
            </a:r>
          </a:p>
          <a:p>
            <a:pPr marL="742950" lvl="1" indent="-285750">
              <a:buFont typeface="Arial" panose="020B0604020202020204" pitchFamily="34" charset="0"/>
              <a:buChar char="•"/>
            </a:pPr>
            <a:r>
              <a:rPr lang="en-US" sz="1600" dirty="0"/>
              <a:t>Surveillance Panel spec of  47.175 – 47.855 mm – Intake Lobe</a:t>
            </a:r>
          </a:p>
          <a:p>
            <a:pPr marL="742950" lvl="1" indent="-285750">
              <a:buFont typeface="Arial" panose="020B0604020202020204" pitchFamily="34" charset="0"/>
              <a:buChar char="•"/>
            </a:pPr>
            <a:r>
              <a:rPr lang="en-US" sz="1600" dirty="0"/>
              <a:t>Surveillance Panel spec of  45.632 – 46.312 mm – Exhaust Lobe</a:t>
            </a:r>
          </a:p>
          <a:p>
            <a:pPr marL="742950" lvl="1" indent="-285750">
              <a:buFont typeface="Arial" panose="020B0604020202020204" pitchFamily="34" charset="0"/>
              <a:buChar char="•"/>
            </a:pPr>
            <a:r>
              <a:rPr lang="en-US" sz="1600" dirty="0"/>
              <a:t>Total height specs from the B Series Service Manual</a:t>
            </a:r>
          </a:p>
          <a:p>
            <a:pPr marL="285750" indent="-285750">
              <a:buFont typeface="Arial" panose="020B0604020202020204" pitchFamily="34" charset="0"/>
              <a:buChar char="•"/>
            </a:pPr>
            <a:endParaRPr lang="en-US" sz="1600" dirty="0"/>
          </a:p>
        </p:txBody>
      </p:sp>
      <p:pic>
        <p:nvPicPr>
          <p:cNvPr id="3" name="Picture 2">
            <a:extLst>
              <a:ext uri="{FF2B5EF4-FFF2-40B4-BE49-F238E27FC236}">
                <a16:creationId xmlns:a16="http://schemas.microsoft.com/office/drawing/2014/main" id="{938C1026-9A9C-467D-950C-E6D8513CDC01}"/>
              </a:ext>
            </a:extLst>
          </p:cNvPr>
          <p:cNvPicPr>
            <a:picLocks noChangeAspect="1"/>
          </p:cNvPicPr>
          <p:nvPr/>
        </p:nvPicPr>
        <p:blipFill>
          <a:blip r:embed="rId2"/>
          <a:stretch>
            <a:fillRect/>
          </a:stretch>
        </p:blipFill>
        <p:spPr>
          <a:xfrm>
            <a:off x="1304970" y="2492871"/>
            <a:ext cx="5175516" cy="2063856"/>
          </a:xfrm>
          <a:prstGeom prst="rect">
            <a:avLst/>
          </a:prstGeom>
        </p:spPr>
      </p:pic>
      <p:sp>
        <p:nvSpPr>
          <p:cNvPr id="7" name="TextBox 6">
            <a:extLst>
              <a:ext uri="{FF2B5EF4-FFF2-40B4-BE49-F238E27FC236}">
                <a16:creationId xmlns:a16="http://schemas.microsoft.com/office/drawing/2014/main" id="{AC046A92-904C-4CC4-BC9F-5AE38E2017A8}"/>
              </a:ext>
            </a:extLst>
          </p:cNvPr>
          <p:cNvSpPr txBox="1"/>
          <p:nvPr/>
        </p:nvSpPr>
        <p:spPr>
          <a:xfrm>
            <a:off x="747845" y="4661533"/>
            <a:ext cx="11311805"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Neither specification is called out on the supplier drawing and neither is a controlled parameter</a:t>
            </a:r>
          </a:p>
          <a:p>
            <a:pPr marL="285750" indent="-285750">
              <a:buFont typeface="Arial" panose="020B0604020202020204" pitchFamily="34" charset="0"/>
              <a:buChar char="•"/>
            </a:pPr>
            <a:r>
              <a:rPr lang="en-US" sz="1600" dirty="0"/>
              <a:t>Camshafts are incorrectly being rejected and not being used in Certified Kits</a:t>
            </a:r>
          </a:p>
        </p:txBody>
      </p:sp>
    </p:spTree>
    <p:extLst>
      <p:ext uri="{BB962C8B-B14F-4D97-AF65-F5344CB8AC3E}">
        <p14:creationId xmlns:p14="http://schemas.microsoft.com/office/powerpoint/2010/main" val="2534563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B9033-40FC-4E8D-8ACA-3DDC2568AD97}"/>
              </a:ext>
            </a:extLst>
          </p:cNvPr>
          <p:cNvSpPr>
            <a:spLocks noGrp="1"/>
          </p:cNvSpPr>
          <p:nvPr>
            <p:ph type="title"/>
          </p:nvPr>
        </p:nvSpPr>
        <p:spPr/>
        <p:txBody>
          <a:bodyPr>
            <a:normAutofit/>
          </a:bodyPr>
          <a:lstStyle/>
          <a:p>
            <a:r>
              <a:rPr lang="en-US" dirty="0"/>
              <a:t>Camshaft Orientation for Counting Journals</a:t>
            </a:r>
          </a:p>
        </p:txBody>
      </p:sp>
      <p:sp>
        <p:nvSpPr>
          <p:cNvPr id="5" name="Text Placeholder 4">
            <a:extLst>
              <a:ext uri="{FF2B5EF4-FFF2-40B4-BE49-F238E27FC236}">
                <a16:creationId xmlns:a16="http://schemas.microsoft.com/office/drawing/2014/main" id="{523B8787-A173-4B4F-A075-424389E37C2D}"/>
              </a:ext>
            </a:extLst>
          </p:cNvPr>
          <p:cNvSpPr>
            <a:spLocks noGrp="1"/>
          </p:cNvSpPr>
          <p:nvPr>
            <p:ph type="body" sz="quarter" idx="13"/>
          </p:nvPr>
        </p:nvSpPr>
        <p:spPr>
          <a:xfrm>
            <a:off x="8453155" y="6583362"/>
            <a:ext cx="1604928" cy="244682"/>
          </a:xfrm>
        </p:spPr>
        <p:txBody>
          <a:bodyPr/>
          <a:lstStyle/>
          <a:p>
            <a:r>
              <a:rPr lang="en-US" dirty="0"/>
              <a:t>Cummins Confidential</a:t>
            </a:r>
          </a:p>
        </p:txBody>
      </p:sp>
      <p:sp>
        <p:nvSpPr>
          <p:cNvPr id="6" name="TextBox 5">
            <a:extLst>
              <a:ext uri="{FF2B5EF4-FFF2-40B4-BE49-F238E27FC236}">
                <a16:creationId xmlns:a16="http://schemas.microsoft.com/office/drawing/2014/main" id="{3F784C64-D325-4226-B464-C5621E282510}"/>
              </a:ext>
            </a:extLst>
          </p:cNvPr>
          <p:cNvSpPr txBox="1"/>
          <p:nvPr/>
        </p:nvSpPr>
        <p:spPr>
          <a:xfrm>
            <a:off x="734786" y="1757222"/>
            <a:ext cx="11311805"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We will count from right to left using datum point A as the No. 1 Journal.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pic>
        <p:nvPicPr>
          <p:cNvPr id="9" name="Picture 8">
            <a:extLst>
              <a:ext uri="{FF2B5EF4-FFF2-40B4-BE49-F238E27FC236}">
                <a16:creationId xmlns:a16="http://schemas.microsoft.com/office/drawing/2014/main" id="{6B14425E-FA79-4359-A9A2-8E52CEE840CA}"/>
              </a:ext>
            </a:extLst>
          </p:cNvPr>
          <p:cNvPicPr>
            <a:picLocks noChangeAspect="1"/>
          </p:cNvPicPr>
          <p:nvPr/>
        </p:nvPicPr>
        <p:blipFill>
          <a:blip r:embed="rId2"/>
          <a:stretch>
            <a:fillRect/>
          </a:stretch>
        </p:blipFill>
        <p:spPr>
          <a:xfrm>
            <a:off x="404861" y="2365027"/>
            <a:ext cx="11404639" cy="1122889"/>
          </a:xfrm>
          <a:prstGeom prst="rect">
            <a:avLst/>
          </a:prstGeom>
        </p:spPr>
      </p:pic>
    </p:spTree>
    <p:extLst>
      <p:ext uri="{BB962C8B-B14F-4D97-AF65-F5344CB8AC3E}">
        <p14:creationId xmlns:p14="http://schemas.microsoft.com/office/powerpoint/2010/main" val="2504754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B9033-40FC-4E8D-8ACA-3DDC2568AD97}"/>
              </a:ext>
            </a:extLst>
          </p:cNvPr>
          <p:cNvSpPr>
            <a:spLocks noGrp="1"/>
          </p:cNvSpPr>
          <p:nvPr>
            <p:ph type="title"/>
          </p:nvPr>
        </p:nvSpPr>
        <p:spPr/>
        <p:txBody>
          <a:bodyPr/>
          <a:lstStyle/>
          <a:p>
            <a:r>
              <a:rPr lang="en-US" dirty="0"/>
              <a:t>Taper Specs for Intake and Exhaust Lobes</a:t>
            </a:r>
          </a:p>
        </p:txBody>
      </p:sp>
      <p:sp>
        <p:nvSpPr>
          <p:cNvPr id="5" name="Text Placeholder 4">
            <a:extLst>
              <a:ext uri="{FF2B5EF4-FFF2-40B4-BE49-F238E27FC236}">
                <a16:creationId xmlns:a16="http://schemas.microsoft.com/office/drawing/2014/main" id="{523B8787-A173-4B4F-A075-424389E37C2D}"/>
              </a:ext>
            </a:extLst>
          </p:cNvPr>
          <p:cNvSpPr>
            <a:spLocks noGrp="1"/>
          </p:cNvSpPr>
          <p:nvPr>
            <p:ph type="body" sz="quarter" idx="13"/>
          </p:nvPr>
        </p:nvSpPr>
        <p:spPr>
          <a:xfrm>
            <a:off x="8453155" y="6583362"/>
            <a:ext cx="1604928" cy="244682"/>
          </a:xfrm>
        </p:spPr>
        <p:txBody>
          <a:bodyPr/>
          <a:lstStyle/>
          <a:p>
            <a:r>
              <a:rPr lang="en-US" dirty="0"/>
              <a:t>Cummins Confidential</a:t>
            </a:r>
          </a:p>
        </p:txBody>
      </p:sp>
      <p:sp>
        <p:nvSpPr>
          <p:cNvPr id="6" name="TextBox 5">
            <a:extLst>
              <a:ext uri="{FF2B5EF4-FFF2-40B4-BE49-F238E27FC236}">
                <a16:creationId xmlns:a16="http://schemas.microsoft.com/office/drawing/2014/main" id="{3F784C64-D325-4226-B464-C5621E282510}"/>
              </a:ext>
            </a:extLst>
          </p:cNvPr>
          <p:cNvSpPr txBox="1"/>
          <p:nvPr/>
        </p:nvSpPr>
        <p:spPr>
          <a:xfrm>
            <a:off x="734786" y="1599701"/>
            <a:ext cx="11311805" cy="4278094"/>
          </a:xfrm>
          <a:prstGeom prst="rect">
            <a:avLst/>
          </a:prstGeom>
          <a:noFill/>
        </p:spPr>
        <p:txBody>
          <a:bodyPr wrap="square" rtlCol="0">
            <a:spAutoFit/>
          </a:bodyPr>
          <a:lstStyle/>
          <a:p>
            <a:pPr marL="285750" indent="-285750">
              <a:buFont typeface="Arial" panose="020B0604020202020204" pitchFamily="34" charset="0"/>
              <a:buChar char="•"/>
            </a:pPr>
            <a:r>
              <a:rPr lang="en-US" sz="1600" dirty="0"/>
              <a:t>Note: there is no specific specification for taper on the Intake and Exhaust Lobes</a:t>
            </a:r>
          </a:p>
          <a:p>
            <a:pPr marL="742950" lvl="1" indent="-285750">
              <a:buFont typeface="Arial" panose="020B0604020202020204" pitchFamily="34" charset="0"/>
              <a:buChar char="•"/>
            </a:pPr>
            <a:r>
              <a:rPr lang="en-US" sz="1600" dirty="0"/>
              <a:t>Taper on the Lobes is controlled through a required Parallelism requirement to adjacent Journals</a:t>
            </a:r>
          </a:p>
          <a:p>
            <a:pPr marL="742950" lvl="1" indent="-285750">
              <a:buFont typeface="Arial" panose="020B0604020202020204" pitchFamily="34" charset="0"/>
              <a:buChar char="•"/>
            </a:pPr>
            <a:r>
              <a:rPr lang="en-US" sz="1600" dirty="0"/>
              <a:t>Journals have a max taper of .01 mm</a:t>
            </a:r>
          </a:p>
          <a:p>
            <a:pPr lvl="2"/>
            <a:r>
              <a:rPr lang="en-US" sz="1600" dirty="0"/>
              <a:t> </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Journals also have a Parallelism requirement to each other.</a:t>
            </a:r>
          </a:p>
          <a:p>
            <a:pPr marL="742950" lvl="1" indent="-285750">
              <a:buFont typeface="Arial" panose="020B0604020202020204" pitchFamily="34" charset="0"/>
              <a:buChar char="•"/>
            </a:pPr>
            <a:r>
              <a:rPr lang="en-US" sz="1600" dirty="0"/>
              <a:t>For example:</a:t>
            </a:r>
          </a:p>
          <a:p>
            <a:pPr marL="1200150" lvl="2" indent="-285750">
              <a:buFont typeface="Arial" panose="020B0604020202020204" pitchFamily="34" charset="0"/>
              <a:buChar char="•"/>
            </a:pPr>
            <a:r>
              <a:rPr lang="en-US" sz="1600" dirty="0"/>
              <a:t>Cylinder No. 5 Intake and Exhaust Valves must be Parallel within 6 microns of adjacent Journals F and G, numbers 2 and 3.</a:t>
            </a:r>
          </a:p>
          <a:p>
            <a:pPr marL="1200150" lvl="2" indent="-285750">
              <a:buFont typeface="Arial" panose="020B0604020202020204" pitchFamily="34" charset="0"/>
              <a:buChar char="•"/>
            </a:pPr>
            <a:r>
              <a:rPr lang="en-US" sz="1600" dirty="0"/>
              <a:t>Cylinder No. 4 Intake and Exhaust Valves must be Parallel within 6 microns of adjacent Journals G and H, numbers 3 and 4.</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pic>
        <p:nvPicPr>
          <p:cNvPr id="3" name="Picture 2">
            <a:extLst>
              <a:ext uri="{FF2B5EF4-FFF2-40B4-BE49-F238E27FC236}">
                <a16:creationId xmlns:a16="http://schemas.microsoft.com/office/drawing/2014/main" id="{51F6BC0E-9329-45F6-9962-2B2F26B6C7A5}"/>
              </a:ext>
            </a:extLst>
          </p:cNvPr>
          <p:cNvPicPr>
            <a:picLocks noChangeAspect="1"/>
          </p:cNvPicPr>
          <p:nvPr/>
        </p:nvPicPr>
        <p:blipFill>
          <a:blip r:embed="rId2"/>
          <a:stretch>
            <a:fillRect/>
          </a:stretch>
        </p:blipFill>
        <p:spPr>
          <a:xfrm>
            <a:off x="1941885" y="2397141"/>
            <a:ext cx="3857725" cy="472375"/>
          </a:xfrm>
          <a:prstGeom prst="rect">
            <a:avLst/>
          </a:prstGeom>
        </p:spPr>
      </p:pic>
      <p:pic>
        <p:nvPicPr>
          <p:cNvPr id="4" name="Picture 3">
            <a:extLst>
              <a:ext uri="{FF2B5EF4-FFF2-40B4-BE49-F238E27FC236}">
                <a16:creationId xmlns:a16="http://schemas.microsoft.com/office/drawing/2014/main" id="{40A0455C-FF6E-47B0-A0A3-45E9809385E9}"/>
              </a:ext>
            </a:extLst>
          </p:cNvPr>
          <p:cNvPicPr>
            <a:picLocks noChangeAspect="1"/>
          </p:cNvPicPr>
          <p:nvPr/>
        </p:nvPicPr>
        <p:blipFill>
          <a:blip r:embed="rId3"/>
          <a:stretch>
            <a:fillRect/>
          </a:stretch>
        </p:blipFill>
        <p:spPr>
          <a:xfrm>
            <a:off x="2040021" y="4501273"/>
            <a:ext cx="2771433" cy="1875034"/>
          </a:xfrm>
          <a:prstGeom prst="rect">
            <a:avLst/>
          </a:prstGeom>
        </p:spPr>
      </p:pic>
      <p:pic>
        <p:nvPicPr>
          <p:cNvPr id="7" name="Picture 6">
            <a:extLst>
              <a:ext uri="{FF2B5EF4-FFF2-40B4-BE49-F238E27FC236}">
                <a16:creationId xmlns:a16="http://schemas.microsoft.com/office/drawing/2014/main" id="{B831B9BF-F1E6-4FB3-A499-CFFBA2D3BC46}"/>
              </a:ext>
            </a:extLst>
          </p:cNvPr>
          <p:cNvPicPr>
            <a:picLocks noChangeAspect="1"/>
          </p:cNvPicPr>
          <p:nvPr/>
        </p:nvPicPr>
        <p:blipFill>
          <a:blip r:embed="rId4"/>
          <a:stretch>
            <a:fillRect/>
          </a:stretch>
        </p:blipFill>
        <p:spPr>
          <a:xfrm>
            <a:off x="5898164" y="4501273"/>
            <a:ext cx="2771433" cy="1886229"/>
          </a:xfrm>
          <a:prstGeom prst="rect">
            <a:avLst/>
          </a:prstGeom>
        </p:spPr>
      </p:pic>
    </p:spTree>
    <p:extLst>
      <p:ext uri="{BB962C8B-B14F-4D97-AF65-F5344CB8AC3E}">
        <p14:creationId xmlns:p14="http://schemas.microsoft.com/office/powerpoint/2010/main" val="625020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B9033-40FC-4E8D-8ACA-3DDC2568AD97}"/>
              </a:ext>
            </a:extLst>
          </p:cNvPr>
          <p:cNvSpPr>
            <a:spLocks noGrp="1"/>
          </p:cNvSpPr>
          <p:nvPr>
            <p:ph type="title"/>
          </p:nvPr>
        </p:nvSpPr>
        <p:spPr/>
        <p:txBody>
          <a:bodyPr>
            <a:normAutofit/>
          </a:bodyPr>
          <a:lstStyle/>
          <a:p>
            <a:r>
              <a:rPr lang="en-US" dirty="0"/>
              <a:t>Lift Schedule for Intake and Exhaust Lobes</a:t>
            </a:r>
          </a:p>
        </p:txBody>
      </p:sp>
      <p:sp>
        <p:nvSpPr>
          <p:cNvPr id="5" name="Text Placeholder 4">
            <a:extLst>
              <a:ext uri="{FF2B5EF4-FFF2-40B4-BE49-F238E27FC236}">
                <a16:creationId xmlns:a16="http://schemas.microsoft.com/office/drawing/2014/main" id="{523B8787-A173-4B4F-A075-424389E37C2D}"/>
              </a:ext>
            </a:extLst>
          </p:cNvPr>
          <p:cNvSpPr>
            <a:spLocks noGrp="1"/>
          </p:cNvSpPr>
          <p:nvPr>
            <p:ph type="body" sz="quarter" idx="13"/>
          </p:nvPr>
        </p:nvSpPr>
        <p:spPr>
          <a:xfrm>
            <a:off x="8453155" y="6583362"/>
            <a:ext cx="1604928" cy="244682"/>
          </a:xfrm>
        </p:spPr>
        <p:txBody>
          <a:bodyPr/>
          <a:lstStyle/>
          <a:p>
            <a:r>
              <a:rPr lang="en-US" dirty="0"/>
              <a:t>Cummins Confidential</a:t>
            </a:r>
          </a:p>
        </p:txBody>
      </p:sp>
      <p:sp>
        <p:nvSpPr>
          <p:cNvPr id="6" name="TextBox 5">
            <a:extLst>
              <a:ext uri="{FF2B5EF4-FFF2-40B4-BE49-F238E27FC236}">
                <a16:creationId xmlns:a16="http://schemas.microsoft.com/office/drawing/2014/main" id="{3F784C64-D325-4226-B464-C5621E282510}"/>
              </a:ext>
            </a:extLst>
          </p:cNvPr>
          <p:cNvSpPr txBox="1"/>
          <p:nvPr/>
        </p:nvSpPr>
        <p:spPr>
          <a:xfrm>
            <a:off x="734786" y="1712918"/>
            <a:ext cx="11311805" cy="4524315"/>
          </a:xfrm>
          <a:prstGeom prst="rect">
            <a:avLst/>
          </a:prstGeom>
          <a:noFill/>
        </p:spPr>
        <p:txBody>
          <a:bodyPr wrap="square" rtlCol="0">
            <a:spAutoFit/>
          </a:bodyPr>
          <a:lstStyle/>
          <a:p>
            <a:pPr marL="285750" indent="-285750">
              <a:buFont typeface="Arial" panose="020B0604020202020204" pitchFamily="34" charset="0"/>
              <a:buChar char="•"/>
            </a:pPr>
            <a:r>
              <a:rPr lang="en-US" sz="1600" dirty="0"/>
              <a:t>The Lift Schedule is determined by engineering to meet engine design requirements.</a:t>
            </a:r>
          </a:p>
          <a:p>
            <a:pPr marL="742950" lvl="1" indent="-285750">
              <a:buFont typeface="Arial" panose="020B0604020202020204" pitchFamily="34" charset="0"/>
              <a:buChar char="•"/>
            </a:pPr>
            <a:r>
              <a:rPr lang="en-US" sz="1600" dirty="0"/>
              <a:t>The amount Taper on the Lobes is controlled through a required Parallelism requirement to adjacent Journals</a:t>
            </a:r>
          </a:p>
          <a:p>
            <a:pPr marL="742950" lvl="1" indent="-285750">
              <a:buFont typeface="Arial" panose="020B0604020202020204" pitchFamily="34" charset="0"/>
              <a:buChar char="•"/>
            </a:pPr>
            <a:r>
              <a:rPr lang="en-US" sz="1600" dirty="0"/>
              <a:t>The amount of error against the Lift Schedule is tightly controlled to 5 microns per degree.</a:t>
            </a:r>
          </a:p>
          <a:p>
            <a:pPr marL="1200150" lvl="2"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total height of the Lobes can vary considerably because the outer base circle</a:t>
            </a:r>
          </a:p>
          <a:p>
            <a:pPr lvl="1"/>
            <a:r>
              <a:rPr lang="en-US" sz="1600" dirty="0"/>
              <a:t>can vary between 19.34 + 0.05 mm and 19.34 – 0.63 mm.</a:t>
            </a:r>
          </a:p>
          <a:p>
            <a:pPr marL="285750" indent="-285750">
              <a:buFont typeface="Arial" panose="020B0604020202020204" pitchFamily="34" charset="0"/>
              <a:buChar char="•"/>
            </a:pPr>
            <a:r>
              <a:rPr lang="en-US" sz="1600" dirty="0"/>
              <a:t>The Lift Schedules are then calculated based on the outer base circle</a:t>
            </a:r>
          </a:p>
          <a:p>
            <a:pPr lvl="1"/>
            <a:r>
              <a:rPr lang="en-US" sz="1600" dirty="0"/>
              <a:t>measurement to ensure the Lobes are machined to create the correct Lift</a:t>
            </a:r>
          </a:p>
          <a:p>
            <a:pPr lvl="1"/>
            <a:endParaRPr lang="en-US" sz="1600" dirty="0"/>
          </a:p>
          <a:p>
            <a:pPr marL="285750" indent="-285750">
              <a:buFont typeface="Arial" panose="020B0604020202020204" pitchFamily="34" charset="0"/>
              <a:buChar char="•"/>
            </a:pPr>
            <a:r>
              <a:rPr lang="en-US" sz="1600" dirty="0"/>
              <a:t>The Lift Schedule indicates 720 data points along the ramp and nose of the Cam</a:t>
            </a:r>
          </a:p>
          <a:p>
            <a:pPr lvl="1"/>
            <a:r>
              <a:rPr lang="en-US" sz="1600" dirty="0"/>
              <a:t>Lobe to ensure the correct lift is obtained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pic>
        <p:nvPicPr>
          <p:cNvPr id="3" name="Picture 2">
            <a:extLst>
              <a:ext uri="{FF2B5EF4-FFF2-40B4-BE49-F238E27FC236}">
                <a16:creationId xmlns:a16="http://schemas.microsoft.com/office/drawing/2014/main" id="{8C46474E-505F-40BC-BB57-D264C0C8F125}"/>
              </a:ext>
            </a:extLst>
          </p:cNvPr>
          <p:cNvPicPr>
            <a:picLocks noChangeAspect="1"/>
          </p:cNvPicPr>
          <p:nvPr/>
        </p:nvPicPr>
        <p:blipFill>
          <a:blip r:embed="rId2"/>
          <a:stretch>
            <a:fillRect/>
          </a:stretch>
        </p:blipFill>
        <p:spPr>
          <a:xfrm>
            <a:off x="1571488" y="2586697"/>
            <a:ext cx="3302352" cy="795010"/>
          </a:xfrm>
          <a:prstGeom prst="rect">
            <a:avLst/>
          </a:prstGeom>
        </p:spPr>
      </p:pic>
      <p:pic>
        <p:nvPicPr>
          <p:cNvPr id="4" name="Picture 3">
            <a:extLst>
              <a:ext uri="{FF2B5EF4-FFF2-40B4-BE49-F238E27FC236}">
                <a16:creationId xmlns:a16="http://schemas.microsoft.com/office/drawing/2014/main" id="{D43CF601-40EC-42EA-B9C6-F2BA613FBF11}"/>
              </a:ext>
            </a:extLst>
          </p:cNvPr>
          <p:cNvPicPr>
            <a:picLocks noChangeAspect="1"/>
          </p:cNvPicPr>
          <p:nvPr/>
        </p:nvPicPr>
        <p:blipFill>
          <a:blip r:embed="rId3"/>
          <a:stretch>
            <a:fillRect/>
          </a:stretch>
        </p:blipFill>
        <p:spPr>
          <a:xfrm>
            <a:off x="4818441" y="2675601"/>
            <a:ext cx="4099056" cy="309596"/>
          </a:xfrm>
          <a:prstGeom prst="rect">
            <a:avLst/>
          </a:prstGeom>
        </p:spPr>
      </p:pic>
      <p:pic>
        <p:nvPicPr>
          <p:cNvPr id="7" name="Picture 6">
            <a:extLst>
              <a:ext uri="{FF2B5EF4-FFF2-40B4-BE49-F238E27FC236}">
                <a16:creationId xmlns:a16="http://schemas.microsoft.com/office/drawing/2014/main" id="{8185E035-5C67-4F39-A5BA-B6F4E2229090}"/>
              </a:ext>
            </a:extLst>
          </p:cNvPr>
          <p:cNvPicPr>
            <a:picLocks noChangeAspect="1"/>
          </p:cNvPicPr>
          <p:nvPr/>
        </p:nvPicPr>
        <p:blipFill>
          <a:blip r:embed="rId4"/>
          <a:stretch>
            <a:fillRect/>
          </a:stretch>
        </p:blipFill>
        <p:spPr>
          <a:xfrm>
            <a:off x="8563008" y="2971923"/>
            <a:ext cx="3179625" cy="1731130"/>
          </a:xfrm>
          <a:prstGeom prst="rect">
            <a:avLst/>
          </a:prstGeom>
        </p:spPr>
      </p:pic>
    </p:spTree>
    <p:extLst>
      <p:ext uri="{BB962C8B-B14F-4D97-AF65-F5344CB8AC3E}">
        <p14:creationId xmlns:p14="http://schemas.microsoft.com/office/powerpoint/2010/main" val="1062472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B9033-40FC-4E8D-8ACA-3DDC2568AD97}"/>
              </a:ext>
            </a:extLst>
          </p:cNvPr>
          <p:cNvSpPr>
            <a:spLocks noGrp="1"/>
          </p:cNvSpPr>
          <p:nvPr>
            <p:ph type="title"/>
          </p:nvPr>
        </p:nvSpPr>
        <p:spPr/>
        <p:txBody>
          <a:bodyPr>
            <a:normAutofit/>
          </a:bodyPr>
          <a:lstStyle/>
          <a:p>
            <a:r>
              <a:rPr lang="en-US" dirty="0"/>
              <a:t>Actions for New Camshaft Batch</a:t>
            </a:r>
          </a:p>
        </p:txBody>
      </p:sp>
      <p:sp>
        <p:nvSpPr>
          <p:cNvPr id="5" name="Text Placeholder 4">
            <a:extLst>
              <a:ext uri="{FF2B5EF4-FFF2-40B4-BE49-F238E27FC236}">
                <a16:creationId xmlns:a16="http://schemas.microsoft.com/office/drawing/2014/main" id="{523B8787-A173-4B4F-A075-424389E37C2D}"/>
              </a:ext>
            </a:extLst>
          </p:cNvPr>
          <p:cNvSpPr>
            <a:spLocks noGrp="1"/>
          </p:cNvSpPr>
          <p:nvPr>
            <p:ph type="body" sz="quarter" idx="13"/>
          </p:nvPr>
        </p:nvSpPr>
        <p:spPr>
          <a:xfrm>
            <a:off x="8453155" y="6583362"/>
            <a:ext cx="1604928" cy="244682"/>
          </a:xfrm>
        </p:spPr>
        <p:txBody>
          <a:bodyPr/>
          <a:lstStyle/>
          <a:p>
            <a:r>
              <a:rPr lang="en-US" dirty="0"/>
              <a:t>Cummins Confidential</a:t>
            </a:r>
          </a:p>
        </p:txBody>
      </p:sp>
      <p:sp>
        <p:nvSpPr>
          <p:cNvPr id="6" name="TextBox 5">
            <a:extLst>
              <a:ext uri="{FF2B5EF4-FFF2-40B4-BE49-F238E27FC236}">
                <a16:creationId xmlns:a16="http://schemas.microsoft.com/office/drawing/2014/main" id="{3F784C64-D325-4226-B464-C5621E282510}"/>
              </a:ext>
            </a:extLst>
          </p:cNvPr>
          <p:cNvSpPr txBox="1"/>
          <p:nvPr/>
        </p:nvSpPr>
        <p:spPr>
          <a:xfrm>
            <a:off x="734786" y="1761208"/>
            <a:ext cx="11311805"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t>Require no pits or dings on the ramp or nose of the cam</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Base Circle Radius spec reductions</a:t>
            </a:r>
          </a:p>
          <a:p>
            <a:pPr marL="742950" lvl="1" indent="-285750">
              <a:buFont typeface="Arial" panose="020B0604020202020204" pitchFamily="34" charset="0"/>
              <a:buChar char="•"/>
            </a:pPr>
            <a:r>
              <a:rPr lang="en-US" sz="1600" dirty="0"/>
              <a:t>Exhaust Lobes – 19.34 mm +- 0.05 mm (was +0.050 mm to -0.63 mm)</a:t>
            </a:r>
          </a:p>
          <a:p>
            <a:pPr marL="742950" lvl="1" indent="-285750">
              <a:buFont typeface="Arial" panose="020B0604020202020204" pitchFamily="34" charset="0"/>
              <a:buChar char="•"/>
            </a:pPr>
            <a:r>
              <a:rPr lang="en-US" sz="1600" dirty="0"/>
              <a:t>Intake Lobes – 20.88 +- 0.05 mm (was +0.05 mm to -0.63 mm)</a:t>
            </a:r>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Require a 3 cut measurement of the Lobes.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Lift Error reduced to 0.015 mm (was 0.050 mm)</a:t>
            </a:r>
          </a:p>
        </p:txBody>
      </p:sp>
      <p:pic>
        <p:nvPicPr>
          <p:cNvPr id="7" name="Picture 6">
            <a:extLst>
              <a:ext uri="{FF2B5EF4-FFF2-40B4-BE49-F238E27FC236}">
                <a16:creationId xmlns:a16="http://schemas.microsoft.com/office/drawing/2014/main" id="{8185E035-5C67-4F39-A5BA-B6F4E2229090}"/>
              </a:ext>
            </a:extLst>
          </p:cNvPr>
          <p:cNvPicPr>
            <a:picLocks noChangeAspect="1"/>
          </p:cNvPicPr>
          <p:nvPr/>
        </p:nvPicPr>
        <p:blipFill>
          <a:blip r:embed="rId2"/>
          <a:stretch>
            <a:fillRect/>
          </a:stretch>
        </p:blipFill>
        <p:spPr>
          <a:xfrm>
            <a:off x="3503310" y="4330454"/>
            <a:ext cx="3179625" cy="1731130"/>
          </a:xfrm>
          <a:prstGeom prst="rect">
            <a:avLst/>
          </a:prstGeom>
        </p:spPr>
      </p:pic>
      <p:pic>
        <p:nvPicPr>
          <p:cNvPr id="8" name="Picture 7">
            <a:extLst>
              <a:ext uri="{FF2B5EF4-FFF2-40B4-BE49-F238E27FC236}">
                <a16:creationId xmlns:a16="http://schemas.microsoft.com/office/drawing/2014/main" id="{FA5FC841-AD1E-4BEE-89BF-73F1C6A3CFEF}"/>
              </a:ext>
            </a:extLst>
          </p:cNvPr>
          <p:cNvPicPr>
            <a:picLocks noChangeAspect="1"/>
          </p:cNvPicPr>
          <p:nvPr/>
        </p:nvPicPr>
        <p:blipFill>
          <a:blip r:embed="rId3"/>
          <a:stretch>
            <a:fillRect/>
          </a:stretch>
        </p:blipFill>
        <p:spPr>
          <a:xfrm>
            <a:off x="852642" y="4398437"/>
            <a:ext cx="2387723" cy="1492327"/>
          </a:xfrm>
          <a:prstGeom prst="rect">
            <a:avLst/>
          </a:prstGeom>
        </p:spPr>
      </p:pic>
      <p:pic>
        <p:nvPicPr>
          <p:cNvPr id="1026" name="Imagen 8" descr="image004">
            <a:extLst>
              <a:ext uri="{FF2B5EF4-FFF2-40B4-BE49-F238E27FC236}">
                <a16:creationId xmlns:a16="http://schemas.microsoft.com/office/drawing/2014/main" id="{BFB6F6B3-8E35-4A94-97BD-9E2DEE1C81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9391" y="4208531"/>
            <a:ext cx="3021788" cy="226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0394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B9033-40FC-4E8D-8ACA-3DDC2568AD97}"/>
              </a:ext>
            </a:extLst>
          </p:cNvPr>
          <p:cNvSpPr>
            <a:spLocks noGrp="1"/>
          </p:cNvSpPr>
          <p:nvPr>
            <p:ph type="title"/>
          </p:nvPr>
        </p:nvSpPr>
        <p:spPr/>
        <p:txBody>
          <a:bodyPr>
            <a:normAutofit/>
          </a:bodyPr>
          <a:lstStyle/>
          <a:p>
            <a:r>
              <a:rPr lang="en-US" dirty="0"/>
              <a:t>AdCole Example Data</a:t>
            </a:r>
          </a:p>
        </p:txBody>
      </p:sp>
      <p:sp>
        <p:nvSpPr>
          <p:cNvPr id="5" name="Text Placeholder 4">
            <a:extLst>
              <a:ext uri="{FF2B5EF4-FFF2-40B4-BE49-F238E27FC236}">
                <a16:creationId xmlns:a16="http://schemas.microsoft.com/office/drawing/2014/main" id="{523B8787-A173-4B4F-A075-424389E37C2D}"/>
              </a:ext>
            </a:extLst>
          </p:cNvPr>
          <p:cNvSpPr>
            <a:spLocks noGrp="1"/>
          </p:cNvSpPr>
          <p:nvPr>
            <p:ph type="body" sz="quarter" idx="13"/>
          </p:nvPr>
        </p:nvSpPr>
        <p:spPr>
          <a:xfrm>
            <a:off x="8453155" y="6583362"/>
            <a:ext cx="1604928" cy="244682"/>
          </a:xfrm>
        </p:spPr>
        <p:txBody>
          <a:bodyPr/>
          <a:lstStyle/>
          <a:p>
            <a:r>
              <a:rPr lang="en-US" dirty="0"/>
              <a:t>Cummins Confidential</a:t>
            </a:r>
          </a:p>
        </p:txBody>
      </p:sp>
      <p:sp>
        <p:nvSpPr>
          <p:cNvPr id="6" name="TextBox 5">
            <a:extLst>
              <a:ext uri="{FF2B5EF4-FFF2-40B4-BE49-F238E27FC236}">
                <a16:creationId xmlns:a16="http://schemas.microsoft.com/office/drawing/2014/main" id="{3F784C64-D325-4226-B464-C5621E282510}"/>
              </a:ext>
            </a:extLst>
          </p:cNvPr>
          <p:cNvSpPr txBox="1"/>
          <p:nvPr/>
        </p:nvSpPr>
        <p:spPr>
          <a:xfrm>
            <a:off x="734786" y="1517362"/>
            <a:ext cx="11311805"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Base Circle Radius spec reductions</a:t>
            </a:r>
          </a:p>
          <a:p>
            <a:pPr marL="742950" lvl="1" indent="-285750">
              <a:buFont typeface="Arial" panose="020B0604020202020204" pitchFamily="34" charset="0"/>
              <a:buChar char="•"/>
            </a:pPr>
            <a:r>
              <a:rPr lang="en-US" sz="1600" dirty="0"/>
              <a:t>Exhaust Lobes – 19.34 mm +- 0.05 mm (was +0.050 mm to -0.63 mm)</a:t>
            </a:r>
          </a:p>
          <a:p>
            <a:pPr marL="742950" lvl="1" indent="-285750">
              <a:buFont typeface="Arial" panose="020B0604020202020204" pitchFamily="34" charset="0"/>
              <a:buChar char="•"/>
            </a:pPr>
            <a:r>
              <a:rPr lang="en-US" sz="1600" dirty="0"/>
              <a:t>Intake Lobes – 20.88 +- 0.05 mm (was +0.05 mm to -0.63 mm)</a:t>
            </a:r>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Parallelism spec remains at 0.006 mm</a:t>
            </a:r>
          </a:p>
        </p:txBody>
      </p:sp>
      <p:pic>
        <p:nvPicPr>
          <p:cNvPr id="7" name="Picture 6">
            <a:extLst>
              <a:ext uri="{FF2B5EF4-FFF2-40B4-BE49-F238E27FC236}">
                <a16:creationId xmlns:a16="http://schemas.microsoft.com/office/drawing/2014/main" id="{E2F7770E-D1EF-4B7C-A7C9-42928252B3A1}"/>
              </a:ext>
            </a:extLst>
          </p:cNvPr>
          <p:cNvPicPr>
            <a:picLocks noChangeAspect="1"/>
          </p:cNvPicPr>
          <p:nvPr/>
        </p:nvPicPr>
        <p:blipFill>
          <a:blip r:embed="rId2"/>
          <a:stretch>
            <a:fillRect/>
          </a:stretch>
        </p:blipFill>
        <p:spPr>
          <a:xfrm>
            <a:off x="2292084" y="2898411"/>
            <a:ext cx="831893" cy="3816546"/>
          </a:xfrm>
          <a:prstGeom prst="rect">
            <a:avLst/>
          </a:prstGeom>
        </p:spPr>
      </p:pic>
      <p:pic>
        <p:nvPicPr>
          <p:cNvPr id="8" name="Picture 7">
            <a:extLst>
              <a:ext uri="{FF2B5EF4-FFF2-40B4-BE49-F238E27FC236}">
                <a16:creationId xmlns:a16="http://schemas.microsoft.com/office/drawing/2014/main" id="{A8804BDE-C44A-426F-9E49-18D86BF5D2F5}"/>
              </a:ext>
            </a:extLst>
          </p:cNvPr>
          <p:cNvPicPr>
            <a:picLocks noChangeAspect="1"/>
          </p:cNvPicPr>
          <p:nvPr/>
        </p:nvPicPr>
        <p:blipFill>
          <a:blip r:embed="rId3"/>
          <a:stretch>
            <a:fillRect/>
          </a:stretch>
        </p:blipFill>
        <p:spPr>
          <a:xfrm>
            <a:off x="3163363" y="2898411"/>
            <a:ext cx="3035456" cy="3816546"/>
          </a:xfrm>
          <a:prstGeom prst="rect">
            <a:avLst/>
          </a:prstGeom>
        </p:spPr>
      </p:pic>
      <p:pic>
        <p:nvPicPr>
          <p:cNvPr id="10" name="Picture 9">
            <a:extLst>
              <a:ext uri="{FF2B5EF4-FFF2-40B4-BE49-F238E27FC236}">
                <a16:creationId xmlns:a16="http://schemas.microsoft.com/office/drawing/2014/main" id="{AFE9FD59-00F9-42EF-85EA-447BE389CCDD}"/>
              </a:ext>
            </a:extLst>
          </p:cNvPr>
          <p:cNvPicPr>
            <a:picLocks noChangeAspect="1"/>
          </p:cNvPicPr>
          <p:nvPr/>
        </p:nvPicPr>
        <p:blipFill>
          <a:blip r:embed="rId4"/>
          <a:stretch>
            <a:fillRect/>
          </a:stretch>
        </p:blipFill>
        <p:spPr>
          <a:xfrm>
            <a:off x="41958" y="2898411"/>
            <a:ext cx="2244841" cy="1171635"/>
          </a:xfrm>
          <a:prstGeom prst="rect">
            <a:avLst/>
          </a:prstGeom>
        </p:spPr>
      </p:pic>
      <p:pic>
        <p:nvPicPr>
          <p:cNvPr id="9" name="Picture 8">
            <a:extLst>
              <a:ext uri="{FF2B5EF4-FFF2-40B4-BE49-F238E27FC236}">
                <a16:creationId xmlns:a16="http://schemas.microsoft.com/office/drawing/2014/main" id="{C8930980-69BB-4789-81AB-22543DED07D3}"/>
              </a:ext>
            </a:extLst>
          </p:cNvPr>
          <p:cNvPicPr>
            <a:picLocks noChangeAspect="1"/>
          </p:cNvPicPr>
          <p:nvPr/>
        </p:nvPicPr>
        <p:blipFill>
          <a:blip r:embed="rId5"/>
          <a:stretch>
            <a:fillRect/>
          </a:stretch>
        </p:blipFill>
        <p:spPr>
          <a:xfrm>
            <a:off x="6217213" y="2462366"/>
            <a:ext cx="2238913" cy="1183498"/>
          </a:xfrm>
          <a:prstGeom prst="rect">
            <a:avLst/>
          </a:prstGeom>
        </p:spPr>
      </p:pic>
      <p:pic>
        <p:nvPicPr>
          <p:cNvPr id="11" name="Picture 10">
            <a:extLst>
              <a:ext uri="{FF2B5EF4-FFF2-40B4-BE49-F238E27FC236}">
                <a16:creationId xmlns:a16="http://schemas.microsoft.com/office/drawing/2014/main" id="{F9E37E91-3312-4EF8-9802-8DAE1AA3821F}"/>
              </a:ext>
            </a:extLst>
          </p:cNvPr>
          <p:cNvPicPr>
            <a:picLocks noChangeAspect="1"/>
          </p:cNvPicPr>
          <p:nvPr/>
        </p:nvPicPr>
        <p:blipFill>
          <a:blip r:embed="rId6"/>
          <a:stretch>
            <a:fillRect/>
          </a:stretch>
        </p:blipFill>
        <p:spPr>
          <a:xfrm>
            <a:off x="8384340" y="2495751"/>
            <a:ext cx="954135" cy="4011702"/>
          </a:xfrm>
          <a:prstGeom prst="rect">
            <a:avLst/>
          </a:prstGeom>
        </p:spPr>
      </p:pic>
      <p:pic>
        <p:nvPicPr>
          <p:cNvPr id="12" name="Picture 11">
            <a:extLst>
              <a:ext uri="{FF2B5EF4-FFF2-40B4-BE49-F238E27FC236}">
                <a16:creationId xmlns:a16="http://schemas.microsoft.com/office/drawing/2014/main" id="{850DA600-2562-4D2B-8A57-98539176304A}"/>
              </a:ext>
            </a:extLst>
          </p:cNvPr>
          <p:cNvPicPr>
            <a:picLocks noChangeAspect="1"/>
          </p:cNvPicPr>
          <p:nvPr/>
        </p:nvPicPr>
        <p:blipFill>
          <a:blip r:embed="rId7"/>
          <a:stretch>
            <a:fillRect/>
          </a:stretch>
        </p:blipFill>
        <p:spPr>
          <a:xfrm>
            <a:off x="8950982" y="2492576"/>
            <a:ext cx="3187678" cy="4022546"/>
          </a:xfrm>
          <a:prstGeom prst="rect">
            <a:avLst/>
          </a:prstGeom>
        </p:spPr>
      </p:pic>
    </p:spTree>
    <p:extLst>
      <p:ext uri="{BB962C8B-B14F-4D97-AF65-F5344CB8AC3E}">
        <p14:creationId xmlns:p14="http://schemas.microsoft.com/office/powerpoint/2010/main" val="4125937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B9033-40FC-4E8D-8ACA-3DDC2568AD97}"/>
              </a:ext>
            </a:extLst>
          </p:cNvPr>
          <p:cNvSpPr>
            <a:spLocks noGrp="1"/>
          </p:cNvSpPr>
          <p:nvPr>
            <p:ph type="title"/>
          </p:nvPr>
        </p:nvSpPr>
        <p:spPr/>
        <p:txBody>
          <a:bodyPr>
            <a:normAutofit/>
          </a:bodyPr>
          <a:lstStyle/>
          <a:p>
            <a:r>
              <a:rPr lang="en-US" dirty="0"/>
              <a:t>AdCole Instrument Information</a:t>
            </a:r>
          </a:p>
        </p:txBody>
      </p:sp>
      <p:sp>
        <p:nvSpPr>
          <p:cNvPr id="5" name="Text Placeholder 4">
            <a:extLst>
              <a:ext uri="{FF2B5EF4-FFF2-40B4-BE49-F238E27FC236}">
                <a16:creationId xmlns:a16="http://schemas.microsoft.com/office/drawing/2014/main" id="{523B8787-A173-4B4F-A075-424389E37C2D}"/>
              </a:ext>
            </a:extLst>
          </p:cNvPr>
          <p:cNvSpPr>
            <a:spLocks noGrp="1"/>
          </p:cNvSpPr>
          <p:nvPr>
            <p:ph type="body" sz="quarter" idx="13"/>
          </p:nvPr>
        </p:nvSpPr>
        <p:spPr>
          <a:xfrm>
            <a:off x="8453155" y="6583362"/>
            <a:ext cx="1604928" cy="244682"/>
          </a:xfrm>
        </p:spPr>
        <p:txBody>
          <a:bodyPr/>
          <a:lstStyle/>
          <a:p>
            <a:r>
              <a:rPr lang="en-US" dirty="0"/>
              <a:t>Cummins Confidential</a:t>
            </a:r>
          </a:p>
        </p:txBody>
      </p:sp>
      <p:sp>
        <p:nvSpPr>
          <p:cNvPr id="6" name="TextBox 5">
            <a:extLst>
              <a:ext uri="{FF2B5EF4-FFF2-40B4-BE49-F238E27FC236}">
                <a16:creationId xmlns:a16="http://schemas.microsoft.com/office/drawing/2014/main" id="{3F784C64-D325-4226-B464-C5621E282510}"/>
              </a:ext>
            </a:extLst>
          </p:cNvPr>
          <p:cNvSpPr txBox="1"/>
          <p:nvPr/>
        </p:nvSpPr>
        <p:spPr>
          <a:xfrm>
            <a:off x="4466526" y="2019875"/>
            <a:ext cx="7046239"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911 Model used by Supplier</a:t>
            </a:r>
          </a:p>
          <a:p>
            <a:pPr marL="285750" indent="-285750">
              <a:buFont typeface="Arial" panose="020B0604020202020204" pitchFamily="34" charset="0"/>
              <a:buChar char="•"/>
            </a:pPr>
            <a:r>
              <a:rPr lang="en-US" sz="1600" dirty="0"/>
              <a:t>Instrument cost ~$500K</a:t>
            </a:r>
          </a:p>
          <a:p>
            <a:pPr marL="285750" indent="-285750">
              <a:buFont typeface="Arial" panose="020B0604020202020204" pitchFamily="34" charset="0"/>
              <a:buChar char="•"/>
            </a:pPr>
            <a:r>
              <a:rPr lang="en-US" sz="1600" dirty="0"/>
              <a:t>Instrument uses a contact gauge - roller or flat follower</a:t>
            </a:r>
          </a:p>
        </p:txBody>
      </p:sp>
      <p:pic>
        <p:nvPicPr>
          <p:cNvPr id="1026" name="Picture 1" descr="image001">
            <a:extLst>
              <a:ext uri="{FF2B5EF4-FFF2-40B4-BE49-F238E27FC236}">
                <a16:creationId xmlns:a16="http://schemas.microsoft.com/office/drawing/2014/main" id="{EE7604B2-737C-465D-9473-9C30EB5E8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95" y="1256917"/>
            <a:ext cx="43815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4305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B9033-40FC-4E8D-8ACA-3DDC2568AD97}"/>
              </a:ext>
            </a:extLst>
          </p:cNvPr>
          <p:cNvSpPr>
            <a:spLocks noGrp="1"/>
          </p:cNvSpPr>
          <p:nvPr>
            <p:ph type="title"/>
          </p:nvPr>
        </p:nvSpPr>
        <p:spPr/>
        <p:txBody>
          <a:bodyPr>
            <a:normAutofit/>
          </a:bodyPr>
          <a:lstStyle/>
          <a:p>
            <a:r>
              <a:rPr lang="en-US" dirty="0"/>
              <a:t>Drawing Revision History</a:t>
            </a:r>
          </a:p>
        </p:txBody>
      </p:sp>
      <p:sp>
        <p:nvSpPr>
          <p:cNvPr id="5" name="Text Placeholder 4">
            <a:extLst>
              <a:ext uri="{FF2B5EF4-FFF2-40B4-BE49-F238E27FC236}">
                <a16:creationId xmlns:a16="http://schemas.microsoft.com/office/drawing/2014/main" id="{523B8787-A173-4B4F-A075-424389E37C2D}"/>
              </a:ext>
            </a:extLst>
          </p:cNvPr>
          <p:cNvSpPr>
            <a:spLocks noGrp="1"/>
          </p:cNvSpPr>
          <p:nvPr>
            <p:ph type="body" sz="quarter" idx="13"/>
          </p:nvPr>
        </p:nvSpPr>
        <p:spPr>
          <a:xfrm>
            <a:off x="8453155" y="6583362"/>
            <a:ext cx="1604928" cy="244682"/>
          </a:xfrm>
        </p:spPr>
        <p:txBody>
          <a:bodyPr/>
          <a:lstStyle/>
          <a:p>
            <a:r>
              <a:rPr lang="en-US" dirty="0"/>
              <a:t>Cummins Confidential</a:t>
            </a:r>
          </a:p>
        </p:txBody>
      </p:sp>
      <p:sp>
        <p:nvSpPr>
          <p:cNvPr id="6" name="TextBox 5">
            <a:extLst>
              <a:ext uri="{FF2B5EF4-FFF2-40B4-BE49-F238E27FC236}">
                <a16:creationId xmlns:a16="http://schemas.microsoft.com/office/drawing/2014/main" id="{3F784C64-D325-4226-B464-C5621E282510}"/>
              </a:ext>
            </a:extLst>
          </p:cNvPr>
          <p:cNvSpPr txBox="1"/>
          <p:nvPr/>
        </p:nvSpPr>
        <p:spPr>
          <a:xfrm>
            <a:off x="734786" y="1538738"/>
            <a:ext cx="11311805" cy="892552"/>
          </a:xfrm>
          <a:prstGeom prst="rect">
            <a:avLst/>
          </a:prstGeom>
          <a:noFill/>
        </p:spPr>
        <p:txBody>
          <a:bodyPr wrap="square" rtlCol="0">
            <a:spAutoFit/>
          </a:bodyPr>
          <a:lstStyle/>
          <a:p>
            <a:pPr marL="285750" indent="-285750">
              <a:buFont typeface="Arial" panose="020B0604020202020204" pitchFamily="34" charset="0"/>
              <a:buChar char="•"/>
            </a:pPr>
            <a:r>
              <a:rPr lang="en-US" dirty="0"/>
              <a:t>The specifications for these key features have remained the same since the release of the original camshaft</a:t>
            </a:r>
          </a:p>
          <a:p>
            <a:pPr marL="285750" indent="-285750">
              <a:buFont typeface="Arial" panose="020B0604020202020204" pitchFamily="34" charset="0"/>
              <a:buChar char="•"/>
            </a:pPr>
            <a:r>
              <a:rPr lang="en-US" sz="1600" dirty="0"/>
              <a:t>We are currently on Revision 16.1</a:t>
            </a:r>
          </a:p>
        </p:txBody>
      </p:sp>
      <p:pic>
        <p:nvPicPr>
          <p:cNvPr id="3" name="Picture 2">
            <a:extLst>
              <a:ext uri="{FF2B5EF4-FFF2-40B4-BE49-F238E27FC236}">
                <a16:creationId xmlns:a16="http://schemas.microsoft.com/office/drawing/2014/main" id="{2810675A-B7BC-46ED-9E79-E4089F1BB39E}"/>
              </a:ext>
            </a:extLst>
          </p:cNvPr>
          <p:cNvPicPr>
            <a:picLocks noChangeAspect="1"/>
          </p:cNvPicPr>
          <p:nvPr/>
        </p:nvPicPr>
        <p:blipFill>
          <a:blip r:embed="rId2"/>
          <a:stretch>
            <a:fillRect/>
          </a:stretch>
        </p:blipFill>
        <p:spPr>
          <a:xfrm>
            <a:off x="860612" y="2889645"/>
            <a:ext cx="2946551" cy="2559182"/>
          </a:xfrm>
          <a:prstGeom prst="rect">
            <a:avLst/>
          </a:prstGeom>
        </p:spPr>
      </p:pic>
      <p:pic>
        <p:nvPicPr>
          <p:cNvPr id="4" name="Picture 3">
            <a:extLst>
              <a:ext uri="{FF2B5EF4-FFF2-40B4-BE49-F238E27FC236}">
                <a16:creationId xmlns:a16="http://schemas.microsoft.com/office/drawing/2014/main" id="{A109B18E-4BAE-4177-9FBB-CC7B88005A5F}"/>
              </a:ext>
            </a:extLst>
          </p:cNvPr>
          <p:cNvPicPr>
            <a:picLocks noChangeAspect="1"/>
          </p:cNvPicPr>
          <p:nvPr/>
        </p:nvPicPr>
        <p:blipFill>
          <a:blip r:embed="rId3"/>
          <a:stretch>
            <a:fillRect/>
          </a:stretch>
        </p:blipFill>
        <p:spPr>
          <a:xfrm>
            <a:off x="4483508" y="2889645"/>
            <a:ext cx="5245370" cy="2559182"/>
          </a:xfrm>
          <a:prstGeom prst="rect">
            <a:avLst/>
          </a:prstGeom>
        </p:spPr>
      </p:pic>
    </p:spTree>
    <p:extLst>
      <p:ext uri="{BB962C8B-B14F-4D97-AF65-F5344CB8AC3E}">
        <p14:creationId xmlns:p14="http://schemas.microsoft.com/office/powerpoint/2010/main" val="3792348532"/>
      </p:ext>
    </p:extLst>
  </p:cSld>
  <p:clrMapOvr>
    <a:masterClrMapping/>
  </p:clrMapOvr>
</p:sld>
</file>

<file path=ppt/theme/theme1.xml><?xml version="1.0" encoding="utf-8"?>
<a:theme xmlns:a="http://schemas.openxmlformats.org/drawingml/2006/main" name="Cummins 2018">
  <a:themeElements>
    <a:clrScheme name="Launch">
      <a:dk1>
        <a:srgbClr val="000000"/>
      </a:dk1>
      <a:lt1>
        <a:srgbClr val="FFFFFF"/>
      </a:lt1>
      <a:dk2>
        <a:srgbClr val="414141"/>
      </a:dk2>
      <a:lt2>
        <a:srgbClr val="E7E6E6"/>
      </a:lt2>
      <a:accent1>
        <a:srgbClr val="424242"/>
      </a:accent1>
      <a:accent2>
        <a:srgbClr val="DA281C"/>
      </a:accent2>
      <a:accent3>
        <a:srgbClr val="00578A"/>
      </a:accent3>
      <a:accent4>
        <a:srgbClr val="738B1F"/>
      </a:accent4>
      <a:accent5>
        <a:srgbClr val="B4B4B3"/>
      </a:accent5>
      <a:accent6>
        <a:srgbClr val="00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BS &amp; Corporate 1" id="{7940DA30-8317-4AE8-9037-244288DED107}" vid="{39E5CBCE-E6B4-4DEB-A761-36C2CD08D5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CBS &amp; Corporate 1</Template>
  <TotalTime>2168</TotalTime>
  <Words>721</Words>
  <Application>Microsoft Office PowerPoint</Application>
  <PresentationFormat>Widescreen</PresentationFormat>
  <Paragraphs>100</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Black</vt:lpstr>
      <vt:lpstr>Calibri</vt:lpstr>
      <vt:lpstr>Courier New</vt:lpstr>
      <vt:lpstr>LucidaGrande</vt:lpstr>
      <vt:lpstr>Wingdings</vt:lpstr>
      <vt:lpstr>Cummins 2018</vt:lpstr>
      <vt:lpstr>ISB 5.9 Camshaft Key Specifications and Measurements</vt:lpstr>
      <vt:lpstr>Problem Statement</vt:lpstr>
      <vt:lpstr>Camshaft Orientation for Counting Journals</vt:lpstr>
      <vt:lpstr>Taper Specs for Intake and Exhaust Lobes</vt:lpstr>
      <vt:lpstr>Lift Schedule for Intake and Exhaust Lobes</vt:lpstr>
      <vt:lpstr>Actions for New Camshaft Batch</vt:lpstr>
      <vt:lpstr>AdCole Example Data</vt:lpstr>
      <vt:lpstr>AdCole Instrument Information</vt:lpstr>
      <vt:lpstr>Drawing Revision History</vt:lpstr>
      <vt:lpstr>Proposal for Certified Camshafts</vt:lpstr>
      <vt:lpstr>PowerPoint Presentation</vt:lpstr>
      <vt:lpstr>Initial Inspection of Batch M Camshafts</vt:lpstr>
      <vt:lpstr>PowerPoint Presentation</vt:lpstr>
    </vt:vector>
  </TitlesOfParts>
  <Company>Cummins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for FluidWatch™</dc:title>
  <dc:creator>James Hone</dc:creator>
  <cp:lastModifiedBy>Phillip E Shelton</cp:lastModifiedBy>
  <cp:revision>107</cp:revision>
  <dcterms:created xsi:type="dcterms:W3CDTF">2020-02-06T18:31:37Z</dcterms:created>
  <dcterms:modified xsi:type="dcterms:W3CDTF">2020-10-13T17:10:34Z</dcterms:modified>
</cp:coreProperties>
</file>