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63" r:id="rId4"/>
    <p:sldMasterId id="2147493498" r:id="rId5"/>
  </p:sldMasterIdLst>
  <p:notesMasterIdLst>
    <p:notesMasterId r:id="rId107"/>
  </p:notesMasterIdLst>
  <p:handoutMasterIdLst>
    <p:handoutMasterId r:id="rId108"/>
  </p:handoutMasterIdLst>
  <p:sldIdLst>
    <p:sldId id="262" r:id="rId6"/>
    <p:sldId id="272" r:id="rId7"/>
    <p:sldId id="827" r:id="rId8"/>
    <p:sldId id="828" r:id="rId9"/>
    <p:sldId id="829" r:id="rId10"/>
    <p:sldId id="830" r:id="rId11"/>
    <p:sldId id="831" r:id="rId12"/>
    <p:sldId id="832" r:id="rId13"/>
    <p:sldId id="833" r:id="rId14"/>
    <p:sldId id="834" r:id="rId15"/>
    <p:sldId id="835" r:id="rId16"/>
    <p:sldId id="1008" r:id="rId17"/>
    <p:sldId id="837" r:id="rId18"/>
    <p:sldId id="838" r:id="rId19"/>
    <p:sldId id="1009" r:id="rId20"/>
    <p:sldId id="741" r:id="rId21"/>
    <p:sldId id="1010" r:id="rId22"/>
    <p:sldId id="1011" r:id="rId23"/>
    <p:sldId id="1012" r:id="rId24"/>
    <p:sldId id="1013" r:id="rId25"/>
    <p:sldId id="1014" r:id="rId26"/>
    <p:sldId id="1015" r:id="rId27"/>
    <p:sldId id="1016" r:id="rId28"/>
    <p:sldId id="1017" r:id="rId29"/>
    <p:sldId id="1018" r:id="rId30"/>
    <p:sldId id="1019" r:id="rId31"/>
    <p:sldId id="1020" r:id="rId32"/>
    <p:sldId id="1021" r:id="rId33"/>
    <p:sldId id="1022" r:id="rId34"/>
    <p:sldId id="1023" r:id="rId35"/>
    <p:sldId id="1024" r:id="rId36"/>
    <p:sldId id="1025" r:id="rId37"/>
    <p:sldId id="1026" r:id="rId38"/>
    <p:sldId id="1027" r:id="rId39"/>
    <p:sldId id="1028" r:id="rId40"/>
    <p:sldId id="1029" r:id="rId41"/>
    <p:sldId id="1030" r:id="rId42"/>
    <p:sldId id="1031" r:id="rId43"/>
    <p:sldId id="1032" r:id="rId44"/>
    <p:sldId id="1033" r:id="rId45"/>
    <p:sldId id="1034" r:id="rId46"/>
    <p:sldId id="1035" r:id="rId47"/>
    <p:sldId id="1036" r:id="rId48"/>
    <p:sldId id="1037" r:id="rId49"/>
    <p:sldId id="1038" r:id="rId50"/>
    <p:sldId id="1039" r:id="rId51"/>
    <p:sldId id="1040" r:id="rId52"/>
    <p:sldId id="1041" r:id="rId53"/>
    <p:sldId id="1042" r:id="rId54"/>
    <p:sldId id="1043" r:id="rId55"/>
    <p:sldId id="1044" r:id="rId56"/>
    <p:sldId id="1045" r:id="rId57"/>
    <p:sldId id="1046" r:id="rId58"/>
    <p:sldId id="1047" r:id="rId59"/>
    <p:sldId id="1048" r:id="rId60"/>
    <p:sldId id="1049" r:id="rId61"/>
    <p:sldId id="1050" r:id="rId62"/>
    <p:sldId id="1051" r:id="rId63"/>
    <p:sldId id="1052" r:id="rId64"/>
    <p:sldId id="1053" r:id="rId65"/>
    <p:sldId id="1054" r:id="rId66"/>
    <p:sldId id="1055" r:id="rId67"/>
    <p:sldId id="1056" r:id="rId68"/>
    <p:sldId id="1057" r:id="rId69"/>
    <p:sldId id="1058" r:id="rId70"/>
    <p:sldId id="1059" r:id="rId71"/>
    <p:sldId id="1060" r:id="rId72"/>
    <p:sldId id="1061" r:id="rId73"/>
    <p:sldId id="1062" r:id="rId74"/>
    <p:sldId id="1063" r:id="rId75"/>
    <p:sldId id="1064" r:id="rId76"/>
    <p:sldId id="1065" r:id="rId77"/>
    <p:sldId id="1066" r:id="rId78"/>
    <p:sldId id="1067" r:id="rId79"/>
    <p:sldId id="1068" r:id="rId80"/>
    <p:sldId id="1069" r:id="rId81"/>
    <p:sldId id="1070" r:id="rId82"/>
    <p:sldId id="1071" r:id="rId83"/>
    <p:sldId id="1072" r:id="rId84"/>
    <p:sldId id="1073" r:id="rId85"/>
    <p:sldId id="1074" r:id="rId86"/>
    <p:sldId id="1075" r:id="rId87"/>
    <p:sldId id="1076" r:id="rId88"/>
    <p:sldId id="1077" r:id="rId89"/>
    <p:sldId id="1078" r:id="rId90"/>
    <p:sldId id="1079" r:id="rId91"/>
    <p:sldId id="1080" r:id="rId92"/>
    <p:sldId id="1081" r:id="rId93"/>
    <p:sldId id="1082" r:id="rId94"/>
    <p:sldId id="1083" r:id="rId95"/>
    <p:sldId id="1084" r:id="rId96"/>
    <p:sldId id="1085" r:id="rId97"/>
    <p:sldId id="1086" r:id="rId98"/>
    <p:sldId id="1087" r:id="rId99"/>
    <p:sldId id="1088" r:id="rId100"/>
    <p:sldId id="1089" r:id="rId101"/>
    <p:sldId id="1090" r:id="rId102"/>
    <p:sldId id="1091" r:id="rId103"/>
    <p:sldId id="1092" r:id="rId104"/>
    <p:sldId id="1093" r:id="rId105"/>
    <p:sldId id="260" r:id="rId10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B9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8" autoAdjust="0"/>
    <p:restoredTop sz="94636" autoAdjust="0"/>
  </p:normalViewPr>
  <p:slideViewPr>
    <p:cSldViewPr snapToObjects="1">
      <p:cViewPr varScale="1">
        <p:scale>
          <a:sx n="82" d="100"/>
          <a:sy n="82" d="100"/>
        </p:scale>
        <p:origin x="14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presProps" Target="presProps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A8B466-91A1-EF4F-BE0A-FC15DE95A41F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10C219-D5C2-2144-898B-A385006470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54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8D51EE-3777-814B-8B91-F03A9C2111BC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F6099D-A6A6-9C4C-B1A7-82DF1E68BC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5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1162-B07F-4024-97D8-BF24DD6127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8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6099D-A6A6-9C4C-B1A7-82DF1E68BC52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2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28600" y="4648200"/>
            <a:ext cx="8686800" cy="579438"/>
          </a:xfrm>
        </p:spPr>
        <p:txBody>
          <a:bodyPr>
            <a:normAutofit/>
          </a:bodyPr>
          <a:lstStyle>
            <a:lvl1pPr algn="ctr">
              <a:defRPr sz="2800" baseline="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242719"/>
            <a:ext cx="8686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5791200"/>
            <a:ext cx="8686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6" name="Picture 5" descr="Lubrizol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50" y="6441631"/>
            <a:ext cx="1124750" cy="340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1000" y="6629400"/>
            <a:ext cx="545308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rgbClr val="6D6E71"/>
                </a:solidFill>
              </a:rPr>
              <a:t>© 2016 The Lubrizol Corporation,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4343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ineOi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92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28600" y="2667000"/>
            <a:ext cx="8686800" cy="579438"/>
          </a:xfrm>
        </p:spPr>
        <p:txBody>
          <a:bodyPr>
            <a:norm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261519"/>
            <a:ext cx="8686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3810000"/>
            <a:ext cx="8686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defTabSz="914400">
              <a:defRPr/>
            </a:pPr>
            <a:fld id="{32A63C11-9072-4260-9831-4AB1F0F081FD}" type="slidenum">
              <a:rPr lang="en-US" sz="1000" smtClean="0">
                <a:solidFill>
                  <a:srgbClr val="6D6E71"/>
                </a:solidFill>
              </a:rPr>
              <a:pPr defTabSz="914400">
                <a:defRPr/>
              </a:pPr>
              <a:t>‹#›</a:t>
            </a:fld>
            <a:endParaRPr lang="en-US" sz="1000" dirty="0">
              <a:solidFill>
                <a:srgbClr val="6D6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8229600" cy="4953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3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847515"/>
            <a:ext cx="9144000" cy="4770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4462" y="5847515"/>
            <a:ext cx="8770938" cy="457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600">
                <a:solidFill>
                  <a:srgbClr val="6D6E71"/>
                </a:solidFill>
              </a:defRPr>
            </a:lvl2pPr>
            <a:lvl3pPr marL="914400" indent="0">
              <a:buNone/>
              <a:defRPr sz="1600">
                <a:solidFill>
                  <a:srgbClr val="6D6E71"/>
                </a:solidFill>
              </a:defRPr>
            </a:lvl3pPr>
            <a:lvl4pPr marL="1371600" indent="0">
              <a:buNone/>
              <a:defRPr sz="1600">
                <a:solidFill>
                  <a:srgbClr val="6D6E71"/>
                </a:solidFill>
              </a:defRPr>
            </a:lvl4pPr>
            <a:lvl5pPr marL="1828800" indent="0">
              <a:buNone/>
              <a:defRPr sz="160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>
          <a:xfrm>
            <a:off x="457200" y="1981200"/>
            <a:ext cx="8229600" cy="358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95400"/>
            <a:ext cx="8229600" cy="6096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620000" cy="76200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32357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847515"/>
            <a:ext cx="9144000" cy="4770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4462" y="5847515"/>
            <a:ext cx="8770938" cy="457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600">
                <a:solidFill>
                  <a:srgbClr val="6D6E71"/>
                </a:solidFill>
              </a:defRPr>
            </a:lvl2pPr>
            <a:lvl3pPr marL="914400" indent="0">
              <a:buNone/>
              <a:defRPr sz="1600">
                <a:solidFill>
                  <a:srgbClr val="6D6E71"/>
                </a:solidFill>
              </a:defRPr>
            </a:lvl3pPr>
            <a:lvl4pPr marL="1371600" indent="0">
              <a:buNone/>
              <a:defRPr sz="1600">
                <a:solidFill>
                  <a:srgbClr val="6D6E71"/>
                </a:solidFill>
              </a:defRPr>
            </a:lvl4pPr>
            <a:lvl5pPr marL="1828800" indent="0">
              <a:buNone/>
              <a:defRPr sz="160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620000" cy="76200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add header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295400"/>
            <a:ext cx="8229600" cy="439971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1687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lastPage_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95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70480" y="3595112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rgbClr val="6D6E71"/>
                </a:solidFill>
              </a:rPr>
              <a:t>Working together, achieving great things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570480" y="4018280"/>
            <a:ext cx="617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>
                <a:solidFill>
                  <a:schemeClr val="tx2"/>
                </a:solidFill>
              </a:rPr>
              <a:t>When your company and ours combine energies, great things can happen. </a:t>
            </a:r>
          </a:p>
          <a:p>
            <a:pPr lvl="0"/>
            <a:r>
              <a:rPr lang="en-US" sz="1300" dirty="0">
                <a:solidFill>
                  <a:schemeClr val="tx2"/>
                </a:solidFill>
              </a:rPr>
              <a:t>You bring ideas, challenges and opportunities. We’ll bring powerful additive and</a:t>
            </a:r>
          </a:p>
          <a:p>
            <a:pPr lvl="0"/>
            <a:r>
              <a:rPr lang="en-US" sz="1300" dirty="0">
                <a:solidFill>
                  <a:schemeClr val="tx2"/>
                </a:solidFill>
              </a:rPr>
              <a:t>market expertise, unmatched testing capabilities, integrated global supply and</a:t>
            </a:r>
          </a:p>
          <a:p>
            <a:pPr lvl="0"/>
            <a:r>
              <a:rPr lang="en-US" sz="1300" dirty="0">
                <a:solidFill>
                  <a:schemeClr val="tx2"/>
                </a:solidFill>
              </a:rPr>
              <a:t>an independent approach to help you differentiate and succeed. </a:t>
            </a:r>
          </a:p>
        </p:txBody>
      </p:sp>
    </p:spTree>
    <p:extLst>
      <p:ext uri="{BB962C8B-B14F-4D97-AF65-F5344CB8AC3E}">
        <p14:creationId xmlns:p14="http://schemas.microsoft.com/office/powerpoint/2010/main" val="3472552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SPIp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2"/>
          <p:cNvSpPr txBox="1">
            <a:spLocks noChangeArrowheads="1"/>
          </p:cNvSpPr>
          <p:nvPr/>
        </p:nvSpPr>
        <p:spPr bwMode="auto">
          <a:xfrm>
            <a:off x="-76199" y="6570134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200" y="1219200"/>
            <a:ext cx="8991600" cy="510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6429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AF87-3EB2-4646-83DB-8D6898F0A05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DDFD-E3F2-4903-A83B-78A4487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9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56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620000" cy="76200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add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295400"/>
            <a:ext cx="8229600" cy="4953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35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620000" cy="76200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97005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981200"/>
            <a:ext cx="8229600" cy="426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95400"/>
            <a:ext cx="8229600" cy="6096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620000" cy="76200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5824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981200"/>
            <a:ext cx="4038600" cy="42672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0" y="1981200"/>
            <a:ext cx="4114800" cy="42672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95400"/>
            <a:ext cx="4038600" cy="6096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1295400"/>
            <a:ext cx="4114800" cy="6096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620000" cy="76200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81519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0" y="1295399"/>
            <a:ext cx="4114800" cy="4976813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95400"/>
            <a:ext cx="4038600" cy="6096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981200"/>
            <a:ext cx="4038600" cy="429101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620000" cy="76200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61346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457200" y="1981200"/>
            <a:ext cx="8229600" cy="42672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 to add chart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95400"/>
            <a:ext cx="8229600" cy="6096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620000" cy="76200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00596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620000" cy="76200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31129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95400"/>
            <a:ext cx="8229600" cy="6096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 hasCustomPrompt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table</a:t>
            </a:r>
          </a:p>
        </p:txBody>
      </p:sp>
      <p:sp>
        <p:nvSpPr>
          <p:cNvPr id="11" name="Rectangle 22"/>
          <p:cNvSpPr txBox="1">
            <a:spLocks noChangeArrowheads="1"/>
          </p:cNvSpPr>
          <p:nvPr userDrawn="1"/>
        </p:nvSpPr>
        <p:spPr bwMode="auto">
          <a:xfrm>
            <a:off x="-76200" y="6570132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63C11-9072-4260-9831-4AB1F0F081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620000" cy="76200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13101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5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81000" y="6629400"/>
            <a:ext cx="545308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rgbClr val="6D6E71"/>
                </a:solidFill>
              </a:rPr>
              <a:t>© 2016 The Lubrizol Corporation, all rights reserved. </a:t>
            </a:r>
          </a:p>
        </p:txBody>
      </p:sp>
      <p:pic>
        <p:nvPicPr>
          <p:cNvPr id="6" name="Picture 5" descr="Lubrizol_CMYK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50" y="6441631"/>
            <a:ext cx="1124750" cy="3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81" r:id="rId2"/>
    <p:sldLayoutId id="2147493486" r:id="rId3"/>
    <p:sldLayoutId id="2147493476" r:id="rId4"/>
    <p:sldLayoutId id="2147493482" r:id="rId5"/>
    <p:sldLayoutId id="2147493483" r:id="rId6"/>
    <p:sldLayoutId id="2147493484" r:id="rId7"/>
    <p:sldLayoutId id="2147493488" r:id="rId8"/>
    <p:sldLayoutId id="2147493485" r:id="rId9"/>
    <p:sldLayoutId id="2147493497" r:id="rId10"/>
    <p:sldLayoutId id="2147493490" r:id="rId11"/>
    <p:sldLayoutId id="2147493491" r:id="rId12"/>
    <p:sldLayoutId id="2147493492" r:id="rId13"/>
    <p:sldLayoutId id="2147493487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1" y="6629401"/>
            <a:ext cx="5453089" cy="16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dirty="0">
                <a:solidFill>
                  <a:srgbClr val="6D6E71"/>
                </a:solidFill>
              </a:rPr>
              <a:t>© 2016 The Lubrizol Corporation, all rights reserved. </a:t>
            </a:r>
          </a:p>
        </p:txBody>
      </p:sp>
      <p:pic>
        <p:nvPicPr>
          <p:cNvPr id="6" name="Picture 5" descr="Lubrizol_CMY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50" y="6441633"/>
            <a:ext cx="1124750" cy="3401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0800"/>
            <a:ext cx="9144000" cy="1193800"/>
          </a:xfrm>
          <a:prstGeom prst="rect">
            <a:avLst/>
          </a:prstGeom>
          <a:solidFill>
            <a:srgbClr val="6D6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53831"/>
          <a:stretch>
            <a:fillRect/>
          </a:stretch>
        </p:blipFill>
        <p:spPr bwMode="auto">
          <a:xfrm>
            <a:off x="8229600" y="144464"/>
            <a:ext cx="685800" cy="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30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9" r:id="rId1"/>
    <p:sldLayoutId id="2147493500" r:id="rId2"/>
    <p:sldLayoutId id="2147493501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127" y="4800600"/>
            <a:ext cx="8991600" cy="838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DD13 Scuffing Test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TEI Data Review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/>
              <a:t>Ring Batch Comparison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10836" y="5867400"/>
            <a:ext cx="8936182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Kevin O’Malley</a:t>
            </a:r>
          </a:p>
          <a:p>
            <a:r>
              <a:rPr lang="en-US" dirty="0"/>
              <a:t>The Lubrizol Corporation</a:t>
            </a:r>
          </a:p>
          <a:p>
            <a:r>
              <a:rPr lang="en-US" dirty="0"/>
              <a:t>December 2016</a:t>
            </a:r>
          </a:p>
        </p:txBody>
      </p:sp>
    </p:spTree>
    <p:extLst>
      <p:ext uri="{BB962C8B-B14F-4D97-AF65-F5344CB8AC3E}">
        <p14:creationId xmlns:p14="http://schemas.microsoft.com/office/powerpoint/2010/main" val="259452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Top Ring Differences</a:t>
            </a:r>
            <a:br>
              <a:rPr lang="en-US" sz="3600" dirty="0"/>
            </a:br>
            <a:r>
              <a:rPr lang="en-US" sz="3600" dirty="0" err="1"/>
              <a:t>Rz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300015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 </a:t>
            </a:r>
            <a:r>
              <a:rPr lang="en-US" dirty="0" err="1"/>
              <a:t>Rz</a:t>
            </a:r>
            <a:r>
              <a:rPr lang="en-US" dirty="0"/>
              <a:t> measurements tend to be on the lower end of what was observed on prior rings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6858000" cy="4746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504" t="88014" r="48947" b="8785"/>
          <a:stretch/>
        </p:blipFill>
        <p:spPr>
          <a:xfrm>
            <a:off x="7162800" y="5715000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53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Tension @ 132 mm(N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289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89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Top Ring Differences</a:t>
            </a:r>
            <a:br>
              <a:rPr lang="en-US" sz="3600" dirty="0"/>
            </a:br>
            <a:r>
              <a:rPr lang="en-US" sz="3600" dirty="0"/>
              <a:t>Back of Ring Width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646" y="2798405"/>
            <a:ext cx="264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Rings generally have lower back of ring width measurements than the prior 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33" y="1566863"/>
            <a:ext cx="6400667" cy="4452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504" t="88014" r="48947" b="8785"/>
          <a:stretch/>
        </p:blipFill>
        <p:spPr>
          <a:xfrm>
            <a:off x="7315200" y="5486400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Top Ring Differences</a:t>
            </a:r>
            <a:br>
              <a:rPr lang="en-US" sz="3600" dirty="0"/>
            </a:br>
            <a:r>
              <a:rPr lang="en-US" sz="3600" dirty="0"/>
              <a:t>Ring Thickness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647" y="2798405"/>
            <a:ext cx="2110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Rings generally have higher 180 degree ring thickness measurements than the prior rings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63" y="1757978"/>
            <a:ext cx="6556937" cy="4481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504" t="88014" r="48947" b="8785"/>
          <a:stretch/>
        </p:blipFill>
        <p:spPr>
          <a:xfrm>
            <a:off x="7239000" y="5715000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9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Second Ring Differences</a:t>
            </a:r>
            <a:br>
              <a:rPr lang="en-US" sz="3600" dirty="0"/>
            </a:br>
            <a:r>
              <a:rPr lang="en-US" sz="3600" dirty="0"/>
              <a:t>Ring Tension @ 132 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08" y="28194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Rings tend to have lower ring tension measurements than the prior rings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05842"/>
            <a:ext cx="6858001" cy="4769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504" t="88014" r="48947" b="8785"/>
          <a:stretch/>
        </p:blipFill>
        <p:spPr>
          <a:xfrm>
            <a:off x="7162800" y="5714998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6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Oil Ring Differences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667000"/>
            <a:ext cx="3006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Rings tend to have lower ring tension &amp; 180° from gap rail height differential measurements compared to the prior rings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812" y="1524000"/>
            <a:ext cx="6097187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504" t="88014" r="48947" b="8785"/>
          <a:stretch/>
        </p:blipFill>
        <p:spPr>
          <a:xfrm>
            <a:off x="7391400" y="5181600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7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Percent Scuffing by Cylinder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1824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 Scuffing tends to be higher when the top ring face peak height to 2.75mm diff is lower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6156805" cy="4226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67" y="2590800"/>
            <a:ext cx="3495063" cy="384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504" t="88014" r="48947" b="8785"/>
          <a:stretch/>
        </p:blipFill>
        <p:spPr>
          <a:xfrm>
            <a:off x="4419600" y="5562599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6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Appendix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TEI Measurements</a:t>
            </a:r>
          </a:p>
        </p:txBody>
      </p:sp>
    </p:spTree>
    <p:extLst>
      <p:ext uri="{BB962C8B-B14F-4D97-AF65-F5344CB8AC3E}">
        <p14:creationId xmlns:p14="http://schemas.microsoft.com/office/powerpoint/2010/main" val="329251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r Avg of Surface Traces at 0, 90, 180, 270 degrees 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2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r Avg of Surface Traces at 0, 90, 180, 270 degrees R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7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r Avg of Surface Traces at 0, 90, 180, 270 degrees Rmr1 (%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Kit measurements from 11 reference oil tests using B Batch Top Rings are compared to the measurements observed in prior reference tests (12 matrix tests + 3 post-matrix)</a:t>
            </a:r>
          </a:p>
          <a:p>
            <a:endParaRPr lang="en-US" dirty="0"/>
          </a:p>
          <a:p>
            <a:r>
              <a:rPr lang="en-US" dirty="0"/>
              <a:t>Largest Differences: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Test using B Batch Top Rings generally have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larger ring gap &amp; face peak height location measurements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smaller face width, </a:t>
            </a:r>
            <a:r>
              <a:rPr lang="en-US" dirty="0" err="1"/>
              <a:t>Rk</a:t>
            </a:r>
            <a:r>
              <a:rPr lang="en-US" dirty="0"/>
              <a:t>, </a:t>
            </a:r>
            <a:r>
              <a:rPr lang="en-US" dirty="0" err="1"/>
              <a:t>Rpk</a:t>
            </a:r>
            <a:r>
              <a:rPr lang="en-US" dirty="0"/>
              <a:t>, and back of ring width measurements</a:t>
            </a:r>
          </a:p>
          <a:p>
            <a:endParaRPr lang="en-US" dirty="0"/>
          </a:p>
          <a:p>
            <a:r>
              <a:rPr lang="en-US" dirty="0"/>
              <a:t>Other Observed Differences:</a:t>
            </a:r>
          </a:p>
          <a:p>
            <a:r>
              <a:rPr lang="en-US" dirty="0"/>
              <a:t>    Top Ring: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Test using B Batch Top Rings generally have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higher 180° ring thickness, and 1” after the gap </a:t>
            </a:r>
            <a:br>
              <a:rPr lang="en-US" dirty="0"/>
            </a:br>
            <a:r>
              <a:rPr lang="en-US" dirty="0"/>
              <a:t>face peak height to 0.2mm diff measurements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smaller Ra and </a:t>
            </a:r>
            <a:r>
              <a:rPr lang="en-US" dirty="0" err="1"/>
              <a:t>Rz</a:t>
            </a:r>
            <a:r>
              <a:rPr lang="en-US" dirty="0"/>
              <a:t> measurements</a:t>
            </a:r>
          </a:p>
          <a:p>
            <a:r>
              <a:rPr lang="en-US" dirty="0"/>
              <a:t>    The tests using B batch Top Rings tend to also have lower 2</a:t>
            </a:r>
            <a:r>
              <a:rPr lang="en-US" baseline="30000" dirty="0"/>
              <a:t>nd</a:t>
            </a:r>
            <a:r>
              <a:rPr lang="en-US" dirty="0"/>
              <a:t> Ring and Oil Ring </a:t>
            </a:r>
            <a:r>
              <a:rPr lang="en-US" dirty="0" err="1"/>
              <a:t>ring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tension as well as lower Oil Ring 180° from gap rail height differential measurements</a:t>
            </a:r>
          </a:p>
          <a:p>
            <a:endParaRPr lang="en-US" dirty="0"/>
          </a:p>
          <a:p>
            <a:r>
              <a:rPr lang="en-US" dirty="0"/>
              <a:t>Percent Scuffing tends to be higher when the top ring </a:t>
            </a:r>
            <a:br>
              <a:rPr lang="en-US" dirty="0"/>
            </a:br>
            <a:r>
              <a:rPr lang="en-US" dirty="0"/>
              <a:t>face peak height to 2.75mm diff is lower.</a:t>
            </a:r>
          </a:p>
        </p:txBody>
      </p:sp>
    </p:spTree>
    <p:extLst>
      <p:ext uri="{BB962C8B-B14F-4D97-AF65-F5344CB8AC3E}">
        <p14:creationId xmlns:p14="http://schemas.microsoft.com/office/powerpoint/2010/main" val="269109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r Avg of Surface Traces at 0, 90, 180, 270 degrees Rmr2 (%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r Avg of Surface Traces at 0, 90, 180, 270 degrees Rp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46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r Avg of Surface Traces at 0, 90, 180, 270 degrees Rv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05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r Avg of Surface Traces at 0, 90, 180, 270 degrees V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80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r Crosshatch Angle (1 location midway down liner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56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- After the gap Bottom Rail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9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- After the gap Gap Between Rails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0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- After the gap Rail Height Differenti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09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- After the gap Ring Width (outside to outside of rails)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0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- After the gap Top Rail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5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Top Ring Differences</a:t>
            </a:r>
            <a:br>
              <a:rPr lang="en-US" sz="3600" dirty="0"/>
            </a:br>
            <a:r>
              <a:rPr lang="en-US" sz="3600" dirty="0"/>
              <a:t>Ring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3446" y="2577351"/>
            <a:ext cx="2233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Rings generally have larger top ring gap measurements than observed on prior rings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0"/>
            <a:ext cx="6865752" cy="4761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504" t="88014" r="48947" b="8785"/>
          <a:stretch/>
        </p:blipFill>
        <p:spPr>
          <a:xfrm>
            <a:off x="7086600" y="5714998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0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- before the gap Bottom Rail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6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- before the gap Gap Between Rails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4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- before the gap Rail Height Differenti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6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- before the gap Ring Width (outside to outside of rails)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50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- before the gap Top Rail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60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80 Degrees from the gap Bottom Rail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30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80 Degrees from the gap Gap Between Rails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73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80 Degrees from the gap Rail Height Differenti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52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80 Degrees from the gap Ring Width (outside to outside of rails)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2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@ 180 Degrees from the gap Top Rail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3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Top Ring Differences</a:t>
            </a:r>
            <a:br>
              <a:rPr lang="en-US" sz="3600" dirty="0"/>
            </a:br>
            <a:r>
              <a:rPr lang="en-US" sz="3600" dirty="0"/>
              <a:t>Face Width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76435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Rings have lower face width measurements than observed on prior rings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1708"/>
            <a:ext cx="7019611" cy="4802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368534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A 120065 180 degree result close to zero is not plotted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5504" t="88014" r="48947" b="8785"/>
          <a:stretch/>
        </p:blipFill>
        <p:spPr>
          <a:xfrm>
            <a:off x="7162800" y="5791199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16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Gap @ 132 mm (N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9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Ring Ring Tension with Expander @ 132 mm (N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20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tube Hole Diamet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4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Ring @ 1- After the Gap Base Angle (degrees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15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Ring @ 1- After the Gap Face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28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Ring @ 1- After the Gap Witness Line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75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Ring @ 1- Before the Gap Base Angle (degrees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27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Ring @ 1- Before the Gap Face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73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Ring @ 1- Before the Gap Witness Line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1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Ring @ 180 degrees from the Gap Base Angle (degrees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6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Top Ring Differences</a:t>
            </a:r>
            <a:br>
              <a:rPr lang="en-US" sz="3600" dirty="0"/>
            </a:br>
            <a:r>
              <a:rPr lang="en-US" sz="3600" dirty="0"/>
              <a:t>Face Peak Height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08" y="2537936"/>
            <a:ext cx="2309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Rings tend to have face peak height location measurements on the upper end of what was observed on prior rings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36" y="1447800"/>
            <a:ext cx="6729064" cy="4662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504" t="88014" r="48947" b="8785"/>
          <a:stretch/>
        </p:blipFill>
        <p:spPr>
          <a:xfrm>
            <a:off x="7239000" y="5562600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8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Ring @ 180 degrees from the Gap Face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3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Ring @ 180 degrees from the Gap Witness Line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539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Ring Gap @ 132 m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Ring Tension @ 132 mm(N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46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Back of Ring Width (top to bottom)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171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Peak Height location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090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Peak Height to 0.2 mm Dif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0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Peak Height to 2.75 mm Dif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56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Peak Heigh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140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9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Top Ring Differences</a:t>
            </a:r>
            <a:br>
              <a:rPr lang="en-US" sz="3600" dirty="0"/>
            </a:br>
            <a:r>
              <a:rPr lang="en-US" sz="3600" dirty="0"/>
              <a:t>Face Peak Height to 0.2mm Diff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723" y="2385536"/>
            <a:ext cx="2526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 1” after the gap face peak height to 0.2 mm diff measurements are on upper end of measurements observed on prior rings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26" y="1524000"/>
            <a:ext cx="6630112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504" t="88014" r="48947" b="8785"/>
          <a:stretch/>
        </p:blipFill>
        <p:spPr>
          <a:xfrm>
            <a:off x="7239000" y="5562600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84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R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75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Rmr1 (%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0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Rmr2 (%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89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Rp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79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Rv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785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R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25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V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04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Face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833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After the Gap Ring tickness (front to rear)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84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Back of Ring Width (top to bottom)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4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Top Ring Differences</a:t>
            </a:r>
            <a:br>
              <a:rPr lang="en-US" sz="3600" dirty="0"/>
            </a:br>
            <a:r>
              <a:rPr lang="en-US" sz="3600" dirty="0"/>
              <a:t>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85" y="23622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 Ra 180 degrees from gap measurements tend to be on the lower end of measurements observed on prior rings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7118498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504" t="88014" r="48947" b="8785"/>
          <a:stretch/>
        </p:blipFill>
        <p:spPr>
          <a:xfrm>
            <a:off x="7086600" y="5714999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761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Peak Height location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975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Peak Height to 0.2 mm Dif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46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Peak Height to 2.75 mm Dif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621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Peak Heigh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05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080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R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882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Rmr1 (%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67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Rmr2 (%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38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Rp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729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Rv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6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Top Ring Differences</a:t>
            </a:r>
            <a:br>
              <a:rPr lang="en-US" sz="3600" dirty="0"/>
            </a:br>
            <a:r>
              <a:rPr lang="en-US" sz="3600" dirty="0" err="1"/>
              <a:t>Rk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2662535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 </a:t>
            </a:r>
            <a:r>
              <a:rPr lang="en-US" dirty="0" err="1"/>
              <a:t>Rk</a:t>
            </a:r>
            <a:r>
              <a:rPr lang="en-US" dirty="0"/>
              <a:t> measurements are generally lower than those observed on prior rings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85" y="1371600"/>
            <a:ext cx="6847815" cy="4767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504" t="88014" r="48947" b="8785"/>
          <a:stretch/>
        </p:blipFill>
        <p:spPr>
          <a:xfrm>
            <a:off x="7162800" y="5562600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668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R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575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V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463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Face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345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- Before the Gap Ring tickness (front to rear)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536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Back of Ring Width (top to bottom)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42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Peak Height location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22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Peak Height to 0.2 mm Dif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35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Peak Height to 2.75 mm Dif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876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Peak Heigh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73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8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/>
              <a:t>Top Ring Differences</a:t>
            </a:r>
            <a:br>
              <a:rPr lang="en-US" sz="3600" dirty="0"/>
            </a:br>
            <a:r>
              <a:rPr lang="en-US" sz="3600" dirty="0" err="1"/>
              <a:t>Rpk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31274"/>
            <a:ext cx="6858000" cy="4684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662535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Ring </a:t>
            </a:r>
            <a:r>
              <a:rPr lang="en-US" dirty="0" err="1"/>
              <a:t>Rpk</a:t>
            </a:r>
            <a:r>
              <a:rPr lang="en-US" dirty="0"/>
              <a:t> measurements are generally lower than those observed on prior rings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504" t="88014" r="48947" b="8785"/>
          <a:stretch/>
        </p:blipFill>
        <p:spPr>
          <a:xfrm>
            <a:off x="7162800" y="5791199"/>
            <a:ext cx="381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43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R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43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Rmr1 (%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70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Rmr2 (%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485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Rp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942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Rv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01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R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841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V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946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Face Width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917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@ 180 degrees from Gap Ring tickness (front to rear) (m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054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ing Gap @ 132 m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71600"/>
            <a:ext cx="76759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75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6D6E71"/>
      </a:dk2>
      <a:lt2>
        <a:srgbClr val="BCBEC0"/>
      </a:lt2>
      <a:accent1>
        <a:srgbClr val="0068AD"/>
      </a:accent1>
      <a:accent2>
        <a:srgbClr val="CEDA00"/>
      </a:accent2>
      <a:accent3>
        <a:srgbClr val="4BACC6"/>
      </a:accent3>
      <a:accent4>
        <a:srgbClr val="EA7125"/>
      </a:accent4>
      <a:accent5>
        <a:srgbClr val="0079C1"/>
      </a:accent5>
      <a:accent6>
        <a:srgbClr val="BCBEC0"/>
      </a:accent6>
      <a:hlink>
        <a:srgbClr val="0085CF"/>
      </a:hlink>
      <a:folHlink>
        <a:srgbClr val="404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lotTheme">
  <a:themeElements>
    <a:clrScheme name="Custom 1">
      <a:dk1>
        <a:sysClr val="windowText" lastClr="000000"/>
      </a:dk1>
      <a:lt1>
        <a:sysClr val="window" lastClr="FFFFFF"/>
      </a:lt1>
      <a:dk2>
        <a:srgbClr val="6D6E71"/>
      </a:dk2>
      <a:lt2>
        <a:srgbClr val="BCBEC0"/>
      </a:lt2>
      <a:accent1>
        <a:srgbClr val="0068AD"/>
      </a:accent1>
      <a:accent2>
        <a:srgbClr val="CEDA00"/>
      </a:accent2>
      <a:accent3>
        <a:srgbClr val="4BACC6"/>
      </a:accent3>
      <a:accent4>
        <a:srgbClr val="EA7125"/>
      </a:accent4>
      <a:accent5>
        <a:srgbClr val="0079C1"/>
      </a:accent5>
      <a:accent6>
        <a:srgbClr val="BCBEC0"/>
      </a:accent6>
      <a:hlink>
        <a:srgbClr val="0085CF"/>
      </a:hlink>
      <a:folHlink>
        <a:srgbClr val="404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otTheme" id="{F704BBBC-547A-4A74-8DC4-78397766A93D}" vid="{DC7C4CFA-BD12-4FD0-A5E8-9A773E75E4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B16888943114FA4A23CB4E9609592" ma:contentTypeVersion="32" ma:contentTypeDescription="Create a new document." ma:contentTypeScope="" ma:versionID="fff02b2188cace1f709816feadd79855">
  <xsd:schema xmlns:xsd="http://www.w3.org/2001/XMLSchema" xmlns:xs="http://www.w3.org/2001/XMLSchema" xmlns:p="http://schemas.microsoft.com/office/2006/metadata/properties" xmlns:ns1="http://schemas.microsoft.com/sharepoint/v3" xmlns:ns2="9e9799da-c1e9-4153-8739-33d50bd36974" xmlns:ns3="635ca35a-b7e4-4b5b-acdf-aa58a6f50b6d" targetNamespace="http://schemas.microsoft.com/office/2006/metadata/properties" ma:root="true" ma:fieldsID="181c3e5a3a9d26ebabd0c9aa7f01ebac" ns1:_="" ns2:_="" ns3:_="">
    <xsd:import namespace="http://schemas.microsoft.com/sharepoint/v3"/>
    <xsd:import namespace="9e9799da-c1e9-4153-8739-33d50bd36974"/>
    <xsd:import namespace="635ca35a-b7e4-4b5b-acdf-aa58a6f50b6d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Author_x0020__x0028_Last_x002c__x0020_First_x0029_"/>
                <xsd:element ref="ns1:EMail"/>
                <xsd:element ref="ns3:Confidential"/>
                <xsd:element ref="ns3:Reasons_x0020_to_x0020_Believe"/>
                <xsd:element ref="ns2:Teaser_x0020_Text"/>
                <xsd:element ref="ns3:Category"/>
                <xsd:element ref="ns3:Geographic_x0020_Region" minOccurs="0"/>
                <xsd:element ref="ns1:Language" minOccurs="0"/>
                <xsd:element ref="ns2:Document_x0020_Date"/>
                <xsd:element ref="ns2:Last_x0020_Reviewed"/>
                <xsd:element ref="ns2:Review_x0020_Period"/>
                <xsd:element ref="ns3:Document_x0020_Review"/>
                <xsd:element ref="ns3:Document_x0020_Status"/>
                <xsd:element ref="ns2:Division" minOccurs="0"/>
                <xsd:element ref="ns2:Segment" minOccurs="0"/>
                <xsd:element ref="ns3:Product" minOccurs="0"/>
                <xsd:element ref="ns3:myLZ_x0020_Publish" minOccurs="0"/>
                <xsd:element ref="ns3:myLZ_x0020_Request_x0020_Date" minOccurs="0"/>
                <xsd:element ref="ns3:myLZPublishApprove" minOccurs="0"/>
                <xsd:element ref="ns3:myLZ_x0020_Publish_x0020_Date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  <xsd:element name="EMail" ma:index="4" ma:displayName="Author EMail" ma:description="EMail address of the author or owner of the associated document. Example: john.smith@lubrizol.com" ma:internalName="EMail" ma:readOnly="false">
      <xsd:simpleType>
        <xsd:restriction base="dms:Text">
          <xsd:maxLength value="255"/>
        </xsd:restriction>
      </xsd:simpleType>
    </xsd:element>
    <xsd:element name="Language" ma:index="11" nillable="true" ma:displayName="Language" ma:default="English" ma:format="Dropdown" ma:internalName="Languag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PublishingStartDate" ma:index="2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799da-c1e9-4153-8739-33d50bd36974" elementFormDefault="qualified">
    <xsd:import namespace="http://schemas.microsoft.com/office/2006/documentManagement/types"/>
    <xsd:import namespace="http://schemas.microsoft.com/office/infopath/2007/PartnerControls"/>
    <xsd:element name="Author_x0020__x0028_Last_x002c__x0020_First_x0029_" ma:index="3" ma:displayName="Author (Last, First)" ma:description="Enter corpinit and select Check Names" ma:list="UserInfo" ma:SharePointGroup="0" ma:internalName="Author_x0020__x0028_Last_x002C__x0020_First_x0029_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ser_x0020_Text" ma:index="7" ma:displayName="Teaser Text" ma:description="This required text needs to capture the reader’s attention and entice them to read the entire article. (Teaser text is limited to 250 characters, which is approximately 50 words)" ma:internalName="Teaser_x0020_Text">
      <xsd:simpleType>
        <xsd:restriction base="dms:Note">
          <xsd:maxLength value="255"/>
        </xsd:restriction>
      </xsd:simpleType>
    </xsd:element>
    <xsd:element name="Document_x0020_Date" ma:index="12" ma:displayName="Document Creation Date" ma:default="[today]" ma:format="DateOnly" ma:internalName="Document_x0020_Date">
      <xsd:simpleType>
        <xsd:restriction base="dms:DateTime"/>
      </xsd:simpleType>
    </xsd:element>
    <xsd:element name="Last_x0020_Reviewed" ma:index="13" ma:displayName="Last Review Date" ma:default="[today]" ma:format="DateOnly" ma:internalName="Last_x0020_Reviewed">
      <xsd:simpleType>
        <xsd:restriction base="dms:DateTime"/>
      </xsd:simpleType>
    </xsd:element>
    <xsd:element name="Review_x0020_Period" ma:index="14" ma:displayName="Review Period (Months)" ma:default="12" ma:format="Dropdown" ma:internalName="Review_x0020_Period">
      <xsd:simpleType>
        <xsd:restriction base="dms:Choice">
          <xsd:enumeration value="1"/>
          <xsd:enumeration value="3"/>
          <xsd:enumeration value="6"/>
          <xsd:enumeration value="12"/>
          <xsd:enumeration value="24"/>
          <xsd:enumeration value="Permanent"/>
          <xsd:enumeration value="Archive"/>
        </xsd:restriction>
      </xsd:simpleType>
    </xsd:element>
    <xsd:element name="Division" ma:index="17" nillable="true" ma:displayName="Business Group" ma:format="Dropdown" ma:internalName="Division">
      <xsd:simpleType>
        <xsd:restriction base="dms:Choice">
          <xsd:enumeration value="N/A"/>
          <xsd:enumeration value="Adex"/>
          <xsd:enumeration value="Amps"/>
          <xsd:enumeration value="Corporate (Bus Mgt)"/>
          <xsd:enumeration value="CMI"/>
          <xsd:enumeration value="CPI"/>
          <xsd:enumeration value="Custom Solutions"/>
          <xsd:enumeration value="Driveline"/>
          <xsd:enumeration value="Engine Oils"/>
          <xsd:enumeration value="Fuel Products"/>
          <xsd:enumeration value="Finance"/>
          <xsd:enumeration value="Global Communications"/>
          <xsd:enumeration value="Health, Safety, Environmental &amp; Security"/>
          <xsd:enumeration value="Human Resources"/>
          <xsd:enumeration value="Industrial Additives"/>
          <xsd:enumeration value="Information Solutions"/>
          <xsd:enumeration value="Legal"/>
          <xsd:enumeration value="LZAM"/>
          <xsd:enumeration value="Marketing"/>
          <xsd:enumeration value="Operations"/>
          <xsd:enumeration value="Research and Development"/>
          <xsd:enumeration value="Sales"/>
          <xsd:enumeration value="Testing"/>
          <xsd:enumeration value="Viscosity Modifiers"/>
          <xsd:enumeration value="Other"/>
        </xsd:restriction>
      </xsd:simpleType>
    </xsd:element>
    <xsd:element name="Segment" ma:index="18" nillable="true" ma:displayName="Segment" ma:internalName="Segmen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 or 4 Cycle Motorcylce (FC/TC)"/>
                    <xsd:enumeration value="2 or 4 Cycle Recreational (FR/TR)"/>
                    <xsd:enumeration value="Aftermarket (ZA-ZY)"/>
                    <xsd:enumeration value="Automatic Transmission (AT)"/>
                    <xsd:enumeration value="Automotive Gear Oil (GO)"/>
                    <xsd:enumeration value="CMI"/>
                    <xsd:enumeration value="CPI (SR)"/>
                    <xsd:enumeration value="Downstream Fuels (DN)"/>
                    <xsd:enumeration value="Fluid Diagnostics (FD)"/>
                    <xsd:enumeration value="Fluid Supply Services (FS)"/>
                    <xsd:enumeration value="Grease (GR)"/>
                    <xsd:enumeration value="Heavy Duty Diesel (HD)"/>
                    <xsd:enumeration value="Hydraulics (AH, IE, RO)"/>
                    <xsd:enumeration value="Industrial Components (CO, IM)"/>
                    <xsd:enumeration value="Industrial Fuels (IF)"/>
                    <xsd:enumeration value="Industrial Gear (GI)"/>
                    <xsd:enumeration value="Inside the Business (IB)"/>
                    <xsd:enumeration value="Marine Diesel (MD)"/>
                    <xsd:enumeration value="Metalworking (MW)"/>
                    <xsd:enumeration value="Off Highway (OH)"/>
                    <xsd:enumeration value="Passenger Car (PC)"/>
                    <xsd:enumeration value="Powertools (PT)"/>
                    <xsd:enumeration value="Railroad (RR)"/>
                    <xsd:enumeration value="Stationary Gas (SG)"/>
                    <xsd:enumeration value="Upstream Fuels (UP)"/>
                    <xsd:enumeration value="Viscosity Modifiers (VI/PD)"/>
                    <xsd:enumeration value="Other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ca35a-b7e4-4b5b-acdf-aa58a6f50b6d" elementFormDefault="qualified">
    <xsd:import namespace="http://schemas.microsoft.com/office/2006/documentManagement/types"/>
    <xsd:import namespace="http://schemas.microsoft.com/office/infopath/2007/PartnerControls"/>
    <xsd:element name="Confidential" ma:index="5" ma:displayName="Confidential" ma:default="Internal Use Only" ma:format="Dropdown" ma:internalName="Confidential">
      <xsd:simpleType>
        <xsd:restriction base="dms:Choice">
          <xsd:enumeration value="Internal/External"/>
          <xsd:enumeration value="Internal Use Only"/>
        </xsd:restriction>
      </xsd:simpleType>
    </xsd:element>
    <xsd:element name="Reasons_x0020_to_x0020_Believe" ma:index="6" ma:displayName="Reasons to Believe" ma:format="Dropdown" ma:internalName="Reasons_x0020_to_x0020_Believe">
      <xsd:simpleType>
        <xsd:restriction base="dms:Choice">
          <xsd:enumeration value="Success Together"/>
          <xsd:enumeration value="Independent Strength"/>
          <xsd:enumeration value="Supply Assurance"/>
          <xsd:enumeration value="Testing Confidence"/>
          <xsd:enumeration value="Trusted Expertise"/>
        </xsd:restriction>
      </xsd:simpleType>
    </xsd:element>
    <xsd:element name="Category" ma:index="8" ma:displayName="Category" ma:format="Dropdown" ma:internalName="Category">
      <xsd:simpleType>
        <xsd:restriction base="dms:Choice">
          <xsd:enumeration value="Advertising"/>
          <xsd:enumeration value="Case Studies"/>
          <xsd:enumeration value="Holding Statements"/>
          <xsd:enumeration value="News Releases"/>
          <xsd:enumeration value="News/Trade Media Articles"/>
          <xsd:enumeration value="Presentations"/>
          <xsd:enumeration value="Supporting Documents"/>
          <xsd:enumeration value="Videos"/>
          <xsd:enumeration value="Other"/>
        </xsd:restriction>
      </xsd:simpleType>
    </xsd:element>
    <xsd:element name="Geographic_x0020_Region" ma:index="10" nillable="true" ma:displayName="Geographic Region" ma:internalName="Geographic_x0020_Reg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urope and Africa"/>
                    <xsd:enumeration value="India and Middle East"/>
                    <xsd:enumeration value="Latin America"/>
                    <xsd:enumeration value="North America"/>
                    <xsd:enumeration value="North Asia"/>
                    <xsd:enumeration value="Southeast Asia"/>
                  </xsd:restriction>
                </xsd:simpleType>
              </xsd:element>
            </xsd:sequence>
          </xsd:extension>
        </xsd:complexContent>
      </xsd:complexType>
    </xsd:element>
    <xsd:element name="Document_x0020_Review" ma:index="15" ma:displayName="Document Review" ma:default="No" ma:description="Indicates if a document requires review for content and accuracy.  Documents are marked as &quot;No&quot; for content review initially.  When a document is within 30 days of expiration the flag changes to &quot;Yes&quot; automatically in accordance with records management rules." ma:format="Dropdown" ma:internalName="Document_x0020_Review">
      <xsd:simpleType>
        <xsd:restriction base="dms:Choice">
          <xsd:enumeration value="Yes"/>
          <xsd:enumeration value="No"/>
        </xsd:restriction>
      </xsd:simpleType>
    </xsd:element>
    <xsd:element name="Document_x0020_Status" ma:index="16" ma:displayName="Document Status" ma:default="Active" ma:description="Indicates whether document is active, expired, archived or permanent for records management purposes." ma:format="Dropdown" ma:internalName="Document_x0020_Status">
      <xsd:simpleType>
        <xsd:restriction base="dms:Choice">
          <xsd:enumeration value="Active"/>
          <xsd:enumeration value="Archived"/>
          <xsd:enumeration value="Expired"/>
          <xsd:enumeration value="Permanent"/>
        </xsd:restriction>
      </xsd:simpleType>
    </xsd:element>
    <xsd:element name="Product" ma:index="19" nillable="true" ma:displayName="Product" ma:description="(PRODUCT tag values should only include product number. Each number entered must include a semi-colon (;) prior to the number and after the number. Ex: Lubrizol 4998 = ;4998;.  Multiple products example: ;4987;4998;4990A;" ma:internalName="Product">
      <xsd:simpleType>
        <xsd:restriction base="dms:Text">
          <xsd:maxLength value="255"/>
        </xsd:restriction>
      </xsd:simpleType>
    </xsd:element>
    <xsd:element name="myLZ_x0020_Publish" ma:index="20" nillable="true" ma:displayName="myLZ Publish" ma:default="0" ma:description="Use this tag to publish a document to myLubrizol.com.  This tag will begin a workflow that evaluates the document for appropriate content and syntax followed by transfer to myLubrizol.com" ma:internalName="myLZ_x0020_Publish">
      <xsd:simpleType>
        <xsd:restriction base="dms:Boolean"/>
      </xsd:simpleType>
    </xsd:element>
    <xsd:element name="myLZ_x0020_Request_x0020_Date" ma:index="21" nillable="true" ma:displayName="myLZ Request Date" ma:description="The date you want the document to publish to myLubrizol.com" ma:format="DateOnly" ma:internalName="myLZ_x0020_Request_x0020_Date">
      <xsd:simpleType>
        <xsd:restriction base="dms:DateTime"/>
      </xsd:simpleType>
    </xsd:element>
    <xsd:element name="myLZPublishApprove" ma:index="22" nillable="true" ma:displayName="myLZPublishApprove" ma:description="The myLZ Publish Approve field is the indicator that is changed when approval is granted to publish a document to myLubrizol.com.  It is used by the publishing workflow process only." ma:format="Dropdown" ma:internalName="myLZPublishApprove">
      <xsd:simpleType>
        <xsd:restriction base="dms:Choice">
          <xsd:enumeration value="Approved"/>
          <xsd:enumeration value="GC Review"/>
        </xsd:restriction>
      </xsd:simpleType>
    </xsd:element>
    <xsd:element name="myLZ_x0020_Publish_x0020_Date" ma:index="24" nillable="true" ma:displayName="myLZ Publish Date" ma:description="DO NOT USE THIS FIELD!!!  The date on which a document was published to myLubrizol.com" ma:format="DateOnly" ma:internalName="myLZ_x0020_Publish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0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Division xmlns="9e9799da-c1e9-4153-8739-33d50bd36974">Global Communications</Division>
    <Geographic_x0020_Region xmlns="635ca35a-b7e4-4b5b-acdf-aa58a6f50b6d">
      <Value>Europe and Africa</Value>
      <Value>India and Middle East</Value>
      <Value>Latin America</Value>
      <Value>North America</Value>
      <Value>North Asia</Value>
      <Value>Southeast Asia</Value>
    </Geographic_x0020_Region>
    <Teaser_x0020_Text xmlns="9e9799da-c1e9-4153-8739-33d50bd36974">This is the 2016 Engine Oil PPT template</Teaser_x0020_Text>
    <Review_x0020_Period xmlns="9e9799da-c1e9-4153-8739-33d50bd36974">12</Review_x0020_Period>
    <Product xmlns="635ca35a-b7e4-4b5b-acdf-aa58a6f50b6d" xsi:nil="true"/>
    <Document_x0020_Status xmlns="635ca35a-b7e4-4b5b-acdf-aa58a6f50b6d">Active</Document_x0020_Status>
    <KpiDescription xmlns="http://schemas.microsoft.com/sharepoint/v3">This is the 2016 Engine Oil PPT template</KpiDescription>
    <Category xmlns="635ca35a-b7e4-4b5b-acdf-aa58a6f50b6d">Presentations</Category>
    <Segment xmlns="9e9799da-c1e9-4153-8739-33d50bd36974">
      <Value>Other</Value>
    </Segment>
    <myLZ_x0020_Request_x0020_Date xmlns="635ca35a-b7e4-4b5b-acdf-aa58a6f50b6d" xsi:nil="true"/>
    <EMail xmlns="http://schemas.microsoft.com/sharepoint/v3">Amy.Tanner@lubrizol.com</EMail>
    <Document_x0020_Review xmlns="635ca35a-b7e4-4b5b-acdf-aa58a6f50b6d">No</Document_x0020_Review>
    <myLZPublishApprove xmlns="635ca35a-b7e4-4b5b-acdf-aa58a6f50b6d" xsi:nil="true"/>
    <Author_x0020__x0028_Last_x002c__x0020_First_x0029_ xmlns="9e9799da-c1e9-4153-8739-33d50bd36974">
      <UserInfo>
        <DisplayName>Tanner, Amy</DisplayName>
        <AccountId>1668</AccountId>
        <AccountType/>
      </UserInfo>
    </Author_x0020__x0028_Last_x002c__x0020_First_x0029_>
    <Reasons_x0020_to_x0020_Believe xmlns="635ca35a-b7e4-4b5b-acdf-aa58a6f50b6d">Success Together</Reasons_x0020_to_x0020_Believe>
    <Document_x0020_Date xmlns="9e9799da-c1e9-4153-8739-33d50bd36974">2016-02-24T05:00:00+00:00</Document_x0020_Date>
    <Last_x0020_Reviewed xmlns="9e9799da-c1e9-4153-8739-33d50bd36974">2016-02-24T05:00:00+00:00</Last_x0020_Reviewed>
    <myLZ_x0020_Publish xmlns="635ca35a-b7e4-4b5b-acdf-aa58a6f50b6d">false</myLZ_x0020_Publish>
    <PublishingExpirationDate xmlns="http://schemas.microsoft.com/sharepoint/v3" xsi:nil="true"/>
    <myLZ_x0020_Publish_x0020_Date xmlns="635ca35a-b7e4-4b5b-acdf-aa58a6f50b6d" xsi:nil="true"/>
    <PublishingStartDate xmlns="http://schemas.microsoft.com/sharepoint/v3" xsi:nil="true"/>
    <Confidential xmlns="635ca35a-b7e4-4b5b-acdf-aa58a6f50b6d">Internal/External</Confidential>
  </documentManagement>
</p:properties>
</file>

<file path=customXml/itemProps1.xml><?xml version="1.0" encoding="utf-8"?>
<ds:datastoreItem xmlns:ds="http://schemas.openxmlformats.org/officeDocument/2006/customXml" ds:itemID="{906E852B-298D-459C-8BB3-AC3B8FE67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9799da-c1e9-4153-8739-33d50bd36974"/>
    <ds:schemaRef ds:uri="635ca35a-b7e4-4b5b-acdf-aa58a6f50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35ca35a-b7e4-4b5b-acdf-aa58a6f50b6d"/>
    <ds:schemaRef ds:uri="http://purl.org/dc/terms/"/>
    <ds:schemaRef ds:uri="9e9799da-c1e9-4153-8739-33d50bd369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5273</TotalTime>
  <Words>379</Words>
  <Application>Microsoft Office PowerPoint</Application>
  <PresentationFormat>On-screen Show (4:3)</PresentationFormat>
  <Paragraphs>51</Paragraphs>
  <Slides>101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Wingdings</vt:lpstr>
      <vt:lpstr>Custom Design</vt:lpstr>
      <vt:lpstr>PlotTheme</vt:lpstr>
      <vt:lpstr>DD13 Scuffing Test TEI Data Review Ring Batch Comparison</vt:lpstr>
      <vt:lpstr>Summary</vt:lpstr>
      <vt:lpstr>Top Ring Differences Ring Gap</vt:lpstr>
      <vt:lpstr>Top Ring Differences Face Width</vt:lpstr>
      <vt:lpstr>Top Ring Differences Face Peak Height Location</vt:lpstr>
      <vt:lpstr>Top Ring Differences Face Peak Height to 0.2mm Diff</vt:lpstr>
      <vt:lpstr>Top Ring Differences Ra</vt:lpstr>
      <vt:lpstr>Top Ring Differences Rk</vt:lpstr>
      <vt:lpstr>Top Ring Differences Rpk</vt:lpstr>
      <vt:lpstr>Top Ring Differences Rz</vt:lpstr>
      <vt:lpstr>Top Ring Differences Back of Ring Width</vt:lpstr>
      <vt:lpstr>Top Ring Differences Ring Thickness</vt:lpstr>
      <vt:lpstr>Second Ring Differences Ring Tension @ 132 mm</vt:lpstr>
      <vt:lpstr>Oil Ring Differences</vt:lpstr>
      <vt:lpstr>Percent Scuffing by Cylinder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Lubrizol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 Oil 2016 Template</dc:title>
  <dc:creator>Creative Operations</dc:creator>
  <cp:keywords>Succes Together; Success Together</cp:keywords>
  <cp:lastModifiedBy>OMalley, Kevin</cp:lastModifiedBy>
  <cp:revision>463</cp:revision>
  <cp:lastPrinted>2016-12-14T14:07:31Z</cp:lastPrinted>
  <dcterms:created xsi:type="dcterms:W3CDTF">2010-04-12T23:12:02Z</dcterms:created>
  <dcterms:modified xsi:type="dcterms:W3CDTF">2016-12-15T13:07:15Z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0x010100D9DB16888943114FA4A23CB4E9609592</vt:lpwstr>
  </property>
</Properties>
</file>