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32" r:id="rId2"/>
    <p:sldId id="333" r:id="rId3"/>
    <p:sldId id="334" r:id="rId4"/>
    <p:sldId id="335" r:id="rId5"/>
    <p:sldId id="336" r:id="rId6"/>
    <p:sldId id="349" r:id="rId7"/>
    <p:sldId id="337" r:id="rId8"/>
    <p:sldId id="338" r:id="rId9"/>
    <p:sldId id="339" r:id="rId10"/>
    <p:sldId id="347" r:id="rId11"/>
    <p:sldId id="348" r:id="rId12"/>
    <p:sldId id="346" r:id="rId13"/>
    <p:sldId id="344" r:id="rId14"/>
    <p:sldId id="340" r:id="rId15"/>
    <p:sldId id="341" r:id="rId16"/>
    <p:sldId id="342" r:id="rId17"/>
    <p:sldId id="343" r:id="rId18"/>
    <p:sldId id="34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5">
          <p15:clr>
            <a:srgbClr val="A4A3A4"/>
          </p15:clr>
        </p15:guide>
        <p15:guide id="2" orient="horz" pos="142">
          <p15:clr>
            <a:srgbClr val="A4A3A4"/>
          </p15:clr>
        </p15:guide>
        <p15:guide id="3" orient="horz" pos="2061">
          <p15:clr>
            <a:srgbClr val="A4A3A4"/>
          </p15:clr>
        </p15:guide>
        <p15:guide id="4" orient="horz" pos="4248">
          <p15:clr>
            <a:srgbClr val="A4A3A4"/>
          </p15:clr>
        </p15:guide>
        <p15:guide id="5" orient="horz" pos="1163">
          <p15:clr>
            <a:srgbClr val="A4A3A4"/>
          </p15:clr>
        </p15:guide>
        <p15:guide id="6" pos="2880">
          <p15:clr>
            <a:srgbClr val="A4A3A4"/>
          </p15:clr>
        </p15:guide>
        <p15:guide id="7" pos="5681">
          <p15:clr>
            <a:srgbClr val="A4A3A4"/>
          </p15:clr>
        </p15:guide>
        <p15:guide id="8" pos="2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6BA"/>
    <a:srgbClr val="055CBB"/>
    <a:srgbClr val="1946BB"/>
    <a:srgbClr val="79B7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65" autoAdjust="0"/>
    <p:restoredTop sz="94601" autoAdjust="0"/>
  </p:normalViewPr>
  <p:slideViewPr>
    <p:cSldViewPr snapToGrid="0" showGuides="1">
      <p:cViewPr varScale="1">
        <p:scale>
          <a:sx n="89" d="100"/>
          <a:sy n="89" d="100"/>
        </p:scale>
        <p:origin x="1718" y="77"/>
      </p:cViewPr>
      <p:guideLst>
        <p:guide orient="horz" pos="4115"/>
        <p:guide orient="horz" pos="142"/>
        <p:guide orient="horz" pos="2061"/>
        <p:guide orient="horz" pos="4248"/>
        <p:guide orient="horz" pos="1163"/>
        <p:guide pos="2880"/>
        <p:guide pos="5681"/>
        <p:guide pos="262"/>
      </p:guideLst>
    </p:cSldViewPr>
  </p:slideViewPr>
  <p:notesTextViewPr>
    <p:cViewPr>
      <p:scale>
        <a:sx n="1" d="1"/>
        <a:sy n="1" d="1"/>
      </p:scale>
      <p:origin x="0" y="0"/>
    </p:cViewPr>
  </p:notesTextViewPr>
  <p:sorterViewPr>
    <p:cViewPr>
      <p:scale>
        <a:sx n="122" d="100"/>
        <a:sy n="122" d="100"/>
      </p:scale>
      <p:origin x="0" y="0"/>
    </p:cViewPr>
  </p:sorterViewPr>
  <p:notesViewPr>
    <p:cSldViewPr snapToGrid="0">
      <p:cViewPr varScale="1">
        <p:scale>
          <a:sx n="81" d="100"/>
          <a:sy n="81" d="100"/>
        </p:scale>
        <p:origin x="-38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08filer\FLRD\ELRD\ELRD%20Shared\Alternative%20Fuel%20Items\Ford%206_7\Fuel%20Comparis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Fuel Parameter Comparison (</a:t>
            </a:r>
            <a:r>
              <a:rPr lang="en-US" dirty="0" smtClean="0"/>
              <a:t>Normalized to Largest Observed Value)</a:t>
            </a:r>
            <a:endParaRPr 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'Sheet1 (3)'!$B$1</c:f>
              <c:strCache>
                <c:ptCount val="1"/>
                <c:pt idx="0">
                  <c:v>PC10 Max (SwRI Database, n=210)</c:v>
                </c:pt>
              </c:strCache>
            </c:strRef>
          </c:tx>
          <c:spPr>
            <a:ln w="28575" cap="rnd">
              <a:solidFill>
                <a:schemeClr val="accent1"/>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(3)'!$B$2:$B$9</c:f>
              <c:numCache>
                <c:formatCode>General</c:formatCode>
                <c:ptCount val="8"/>
                <c:pt idx="0">
                  <c:v>0.91851154027319826</c:v>
                </c:pt>
                <c:pt idx="1">
                  <c:v>0.95603271983640092</c:v>
                </c:pt>
                <c:pt idx="2">
                  <c:v>1</c:v>
                </c:pt>
                <c:pt idx="3">
                  <c:v>1</c:v>
                </c:pt>
                <c:pt idx="4">
                  <c:v>0.78991596638655459</c:v>
                </c:pt>
                <c:pt idx="5">
                  <c:v>1</c:v>
                </c:pt>
                <c:pt idx="6">
                  <c:v>0.83333333333333337</c:v>
                </c:pt>
              </c:numCache>
            </c:numRef>
          </c:val>
        </c:ser>
        <c:ser>
          <c:idx val="1"/>
          <c:order val="1"/>
          <c:tx>
            <c:strRef>
              <c:f>'Sheet1 (3)'!$C$1</c:f>
              <c:strCache>
                <c:ptCount val="1"/>
                <c:pt idx="0">
                  <c:v>PC10 Min (SwRI Database, n=210)</c:v>
                </c:pt>
              </c:strCache>
            </c:strRef>
          </c:tx>
          <c:spPr>
            <a:ln w="28575" cap="rnd">
              <a:solidFill>
                <a:schemeClr val="accent2"/>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(3)'!$C$2:$C$9</c:f>
              <c:numCache>
                <c:formatCode>General</c:formatCode>
                <c:ptCount val="8"/>
                <c:pt idx="0">
                  <c:v>0.80075365049458314</c:v>
                </c:pt>
                <c:pt idx="1">
                  <c:v>0.90184049079754602</c:v>
                </c:pt>
                <c:pt idx="2">
                  <c:v>0.72413793103448276</c:v>
                </c:pt>
                <c:pt idx="3">
                  <c:v>0.47297297297297297</c:v>
                </c:pt>
                <c:pt idx="4">
                  <c:v>0.72268907563025209</c:v>
                </c:pt>
                <c:pt idx="5">
                  <c:v>0.85538461538461541</c:v>
                </c:pt>
                <c:pt idx="6">
                  <c:v>0.41666666666666669</c:v>
                </c:pt>
              </c:numCache>
            </c:numRef>
          </c:val>
        </c:ser>
        <c:ser>
          <c:idx val="2"/>
          <c:order val="2"/>
          <c:tx>
            <c:strRef>
              <c:f>'Sheet1 (3)'!$D$1</c:f>
              <c:strCache>
                <c:ptCount val="1"/>
                <c:pt idx="0">
                  <c:v>PC10 20BPP1001</c:v>
                </c:pt>
              </c:strCache>
            </c:strRef>
          </c:tx>
          <c:spPr>
            <a:ln w="28575" cap="rnd">
              <a:solidFill>
                <a:schemeClr val="accent3"/>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(3)'!$D$2:$D$9</c:f>
              <c:numCache>
                <c:formatCode>General</c:formatCode>
                <c:ptCount val="8"/>
                <c:pt idx="0">
                  <c:v>0.8596325953838907</c:v>
                </c:pt>
                <c:pt idx="1">
                  <c:v>0.99182004089979547</c:v>
                </c:pt>
                <c:pt idx="2">
                  <c:v>0.82758620689655171</c:v>
                </c:pt>
                <c:pt idx="3">
                  <c:v>0.56081081081081086</c:v>
                </c:pt>
                <c:pt idx="4">
                  <c:v>0.77310924369747902</c:v>
                </c:pt>
                <c:pt idx="5">
                  <c:v>0.91076923076923078</c:v>
                </c:pt>
                <c:pt idx="6">
                  <c:v>0.8125</c:v>
                </c:pt>
                <c:pt idx="7">
                  <c:v>0.98430385171693358</c:v>
                </c:pt>
              </c:numCache>
            </c:numRef>
          </c:val>
        </c:ser>
        <c:ser>
          <c:idx val="3"/>
          <c:order val="3"/>
          <c:tx>
            <c:strRef>
              <c:f>'Sheet1 (3)'!$E$1</c:f>
              <c:strCache>
                <c:ptCount val="1"/>
                <c:pt idx="0">
                  <c:v>PC10 19LPP1001</c:v>
                </c:pt>
              </c:strCache>
            </c:strRef>
          </c:tx>
          <c:spPr>
            <a:ln w="28575" cap="rnd">
              <a:solidFill>
                <a:schemeClr val="accent4"/>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(3)'!$E$2:$E$9</c:f>
              <c:numCache>
                <c:formatCode>General</c:formatCode>
                <c:ptCount val="8"/>
                <c:pt idx="0">
                  <c:v>0.85492227979274604</c:v>
                </c:pt>
                <c:pt idx="1">
                  <c:v>0.98343558282208599</c:v>
                </c:pt>
                <c:pt idx="2">
                  <c:v>0.82758620689655171</c:v>
                </c:pt>
                <c:pt idx="3">
                  <c:v>0.63513513513513509</c:v>
                </c:pt>
                <c:pt idx="4">
                  <c:v>0.78151260504201681</c:v>
                </c:pt>
                <c:pt idx="5">
                  <c:v>0.92923076923076919</c:v>
                </c:pt>
                <c:pt idx="6">
                  <c:v>0.8125</c:v>
                </c:pt>
                <c:pt idx="7">
                  <c:v>0.98853591900144644</c:v>
                </c:pt>
              </c:numCache>
            </c:numRef>
          </c:val>
        </c:ser>
        <c:ser>
          <c:idx val="4"/>
          <c:order val="4"/>
          <c:tx>
            <c:strRef>
              <c:f>'Sheet1 (3)'!$F$1</c:f>
              <c:strCache>
                <c:ptCount val="1"/>
                <c:pt idx="0">
                  <c:v>South Texas Summer ULSD</c:v>
                </c:pt>
              </c:strCache>
            </c:strRef>
          </c:tx>
          <c:spPr>
            <a:ln w="28575" cap="rnd">
              <a:solidFill>
                <a:schemeClr val="accent5"/>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(3)'!$F$2:$F$9</c:f>
              <c:numCache>
                <c:formatCode>General</c:formatCode>
                <c:ptCount val="8"/>
                <c:pt idx="0">
                  <c:v>1</c:v>
                </c:pt>
                <c:pt idx="1">
                  <c:v>0.97322085889570542</c:v>
                </c:pt>
                <c:pt idx="2">
                  <c:v>0.77413793103448281</c:v>
                </c:pt>
                <c:pt idx="3">
                  <c:v>0.55675675675675673</c:v>
                </c:pt>
                <c:pt idx="4">
                  <c:v>1</c:v>
                </c:pt>
                <c:pt idx="5">
                  <c:v>0.43692307692307691</c:v>
                </c:pt>
                <c:pt idx="6">
                  <c:v>1</c:v>
                </c:pt>
                <c:pt idx="7">
                  <c:v>1</c:v>
                </c:pt>
              </c:numCache>
            </c:numRef>
          </c:val>
        </c:ser>
        <c:ser>
          <c:idx val="5"/>
          <c:order val="5"/>
          <c:tx>
            <c:strRef>
              <c:f>'Sheet1 (3)'!$G$1</c:f>
              <c:strCache>
                <c:ptCount val="1"/>
                <c:pt idx="0">
                  <c:v>South Texas Winter ULSD</c:v>
                </c:pt>
              </c:strCache>
            </c:strRef>
          </c:tx>
          <c:spPr>
            <a:ln w="28575" cap="rnd">
              <a:solidFill>
                <a:schemeClr val="accent6"/>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(3)'!$G$2:$G$9</c:f>
              <c:numCache>
                <c:formatCode>General</c:formatCode>
                <c:ptCount val="8"/>
                <c:pt idx="0">
                  <c:v>0.95360339142722561</c:v>
                </c:pt>
                <c:pt idx="1">
                  <c:v>0.99693251533742333</c:v>
                </c:pt>
                <c:pt idx="2">
                  <c:v>0.87241379310344824</c:v>
                </c:pt>
                <c:pt idx="3">
                  <c:v>0.65472972972972965</c:v>
                </c:pt>
                <c:pt idx="4">
                  <c:v>0.97478991596638653</c:v>
                </c:pt>
                <c:pt idx="5">
                  <c:v>0.51692307692307693</c:v>
                </c:pt>
                <c:pt idx="6">
                  <c:v>1</c:v>
                </c:pt>
                <c:pt idx="7">
                  <c:v>0.99758932876198636</c:v>
                </c:pt>
              </c:numCache>
            </c:numRef>
          </c:val>
        </c:ser>
        <c:ser>
          <c:idx val="6"/>
          <c:order val="6"/>
          <c:tx>
            <c:strRef>
              <c:f>'Sheet1 (3)'!$H$1</c:f>
              <c:strCache>
                <c:ptCount val="1"/>
                <c:pt idx="0">
                  <c:v>East Cost Sample 1 (Summer 2020)</c:v>
                </c:pt>
              </c:strCache>
            </c:strRef>
          </c:tx>
          <c:spPr>
            <a:ln w="28575" cap="rnd">
              <a:solidFill>
                <a:schemeClr val="accent1">
                  <a:lumMod val="60000"/>
                </a:schemeClr>
              </a:solidFill>
              <a:round/>
            </a:ln>
            <a:effectLst/>
          </c:spPr>
          <c:marker>
            <c:symbol val="none"/>
          </c:marker>
          <c:cat>
            <c:strRef>
              <c:f>'Sheet1 (3)'!$A$2:$A$9</c:f>
              <c:strCache>
                <c:ptCount val="8"/>
                <c:pt idx="0">
                  <c:v>API Gravity</c:v>
                </c:pt>
                <c:pt idx="1">
                  <c:v>Distillation Temperature, °C 90 %, percent volume recovered</c:v>
                </c:pt>
                <c:pt idx="2">
                  <c:v>KV40</c:v>
                </c:pt>
                <c:pt idx="3">
                  <c:v>Sulfur, ppm (μg/g)G max</c:v>
                </c:pt>
                <c:pt idx="4">
                  <c:v>Cetane number, min</c:v>
                </c:pt>
                <c:pt idx="5">
                  <c:v>Aromaticity, percent volume, max</c:v>
                </c:pt>
                <c:pt idx="6">
                  <c:v>Lubricity, HFRR @ 60 °C, micron, max</c:v>
                </c:pt>
                <c:pt idx="7">
                  <c:v>Net Heating Value</c:v>
                </c:pt>
              </c:strCache>
            </c:strRef>
          </c:cat>
          <c:val>
            <c:numRef>
              <c:f>'Sheet1 (3)'!$H$2:$H$9</c:f>
              <c:numCache>
                <c:formatCode>General</c:formatCode>
                <c:ptCount val="8"/>
                <c:pt idx="0">
                  <c:v>0.89024964672633056</c:v>
                </c:pt>
                <c:pt idx="1">
                  <c:v>1</c:v>
                </c:pt>
                <c:pt idx="2">
                  <c:v>0.82586206896551728</c:v>
                </c:pt>
                <c:pt idx="3">
                  <c:v>0.41891891891891891</c:v>
                </c:pt>
                <c:pt idx="4">
                  <c:v>0.79495798319327726</c:v>
                </c:pt>
                <c:pt idx="5">
                  <c:v>0.62461538461538468</c:v>
                </c:pt>
                <c:pt idx="6">
                  <c:v>0.89583333333333337</c:v>
                </c:pt>
                <c:pt idx="7">
                  <c:v>0.98842877805753471</c:v>
                </c:pt>
              </c:numCache>
            </c:numRef>
          </c:val>
        </c:ser>
        <c:dLbls>
          <c:showLegendKey val="0"/>
          <c:showVal val="0"/>
          <c:showCatName val="0"/>
          <c:showSerName val="0"/>
          <c:showPercent val="0"/>
          <c:showBubbleSize val="0"/>
        </c:dLbls>
        <c:axId val="221437080"/>
        <c:axId val="299251208"/>
      </c:radarChart>
      <c:catAx>
        <c:axId val="221437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99251208"/>
        <c:crosses val="autoZero"/>
        <c:auto val="1"/>
        <c:lblAlgn val="ctr"/>
        <c:lblOffset val="100"/>
        <c:noMultiLvlLbl val="0"/>
      </c:catAx>
      <c:valAx>
        <c:axId val="299251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37080"/>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29292E-8E4F-4BF3-8652-746C41F3F2CC}" type="datetimeFigureOut">
              <a:rPr lang="en-US" smtClean="0"/>
              <a:pPr/>
              <a:t>8/4/2020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55482B-E8C4-4515-957A-05DBD119DB90}" type="slidenum">
              <a:rPr lang="en-US" smtClean="0"/>
              <a:pPr/>
              <a:t>‹#›</a:t>
            </a:fld>
            <a:endParaRPr lang="en-US"/>
          </a:p>
        </p:txBody>
      </p:sp>
    </p:spTree>
    <p:extLst>
      <p:ext uri="{BB962C8B-B14F-4D97-AF65-F5344CB8AC3E}">
        <p14:creationId xmlns:p14="http://schemas.microsoft.com/office/powerpoint/2010/main" val="94562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21722D-20BB-409F-8B0B-E44C5CB55357}" type="datetimeFigureOut">
              <a:rPr lang="en-US" smtClean="0"/>
              <a:pPr/>
              <a:t>8/4/2020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02036B-E434-4D9D-AE07-17067B549135}" type="slidenum">
              <a:rPr lang="en-US" smtClean="0"/>
              <a:pPr/>
              <a:t>‹#›</a:t>
            </a:fld>
            <a:endParaRPr lang="en-US"/>
          </a:p>
        </p:txBody>
      </p:sp>
    </p:spTree>
    <p:extLst>
      <p:ext uri="{BB962C8B-B14F-4D97-AF65-F5344CB8AC3E}">
        <p14:creationId xmlns:p14="http://schemas.microsoft.com/office/powerpoint/2010/main" val="7124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829340" y="1550920"/>
            <a:ext cx="7485320" cy="1905000"/>
          </a:xfrm>
        </p:spPr>
        <p:txBody>
          <a:bodyPr>
            <a:normAutofit/>
          </a:bodyPr>
          <a:lstStyle>
            <a:lvl1pPr algn="ctr">
              <a:lnSpc>
                <a:spcPts val="5000"/>
              </a:lnSpc>
              <a:defRPr sz="4800">
                <a:solidFill>
                  <a:srgbClr val="1946BA"/>
                </a:solidFill>
                <a:effectLst/>
              </a:defRPr>
            </a:lvl1pPr>
          </a:lstStyle>
          <a:p>
            <a:r>
              <a:rPr lang="en-US" smtClean="0"/>
              <a:t>Click to edit Master title style</a:t>
            </a:r>
            <a:endParaRPr lang="en-US" dirty="0"/>
          </a:p>
        </p:txBody>
      </p:sp>
      <p:sp>
        <p:nvSpPr>
          <p:cNvPr id="3" name="Subtitle 2"/>
          <p:cNvSpPr>
            <a:spLocks noGrp="1"/>
          </p:cNvSpPr>
          <p:nvPr userDrawn="1">
            <p:ph type="subTitle" idx="1" hasCustomPrompt="1"/>
          </p:nvPr>
        </p:nvSpPr>
        <p:spPr>
          <a:xfrm>
            <a:off x="685800" y="4415508"/>
            <a:ext cx="7772400" cy="886528"/>
          </a:xfrm>
        </p:spPr>
        <p:txBody>
          <a:bodyPr>
            <a:normAutofit/>
          </a:bodyPr>
          <a:lstStyle>
            <a:lvl1pPr marL="0" indent="0" algn="ctr">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Date</a:t>
            </a:r>
            <a:endParaRPr lang="en-US" dirty="0"/>
          </a:p>
        </p:txBody>
      </p:sp>
      <p:sp>
        <p:nvSpPr>
          <p:cNvPr id="17" name="Slide Number Placeholder 5"/>
          <p:cNvSpPr>
            <a:spLocks noGrp="1"/>
          </p:cNvSpPr>
          <p:nvPr>
            <p:ph type="sldNum" sz="quarter" idx="12"/>
          </p:nvPr>
        </p:nvSpPr>
        <p:spPr>
          <a:xfrm>
            <a:off x="8686800" y="6341437"/>
            <a:ext cx="419100" cy="365125"/>
          </a:xfrm>
        </p:spPr>
        <p:txBody>
          <a:bodyPr/>
          <a:lstStyle/>
          <a:p>
            <a:fld id="{511E60E2-5F03-4AD1-8874-AA9ACC93B38D}" type="slidenum">
              <a:rPr lang="en-US" smtClean="0"/>
              <a:pPr/>
              <a:t>‹#›</a:t>
            </a:fld>
            <a:endParaRPr lang="en-US"/>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04775" y="3613035"/>
            <a:ext cx="4534451" cy="228600"/>
          </a:xfrm>
          <a:prstGeom prst="rect">
            <a:avLst/>
          </a:prstGeom>
        </p:spPr>
      </p:pic>
    </p:spTree>
    <p:extLst>
      <p:ext uri="{BB962C8B-B14F-4D97-AF65-F5344CB8AC3E}">
        <p14:creationId xmlns:p14="http://schemas.microsoft.com/office/powerpoint/2010/main" val="14675357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a:t>
            </a:r>
            <a:br>
              <a:rPr lang="en-US" dirty="0" smtClean="0"/>
            </a:br>
            <a:r>
              <a:rPr lang="en-US" dirty="0" smtClean="0"/>
              <a:t>One or Two Lines</a:t>
            </a:r>
            <a:endParaRPr lang="en-US" dirty="0"/>
          </a:p>
        </p:txBody>
      </p:sp>
      <p:sp>
        <p:nvSpPr>
          <p:cNvPr id="5" name="Slide Number Placeholder 4"/>
          <p:cNvSpPr>
            <a:spLocks noGrp="1"/>
          </p:cNvSpPr>
          <p:nvPr>
            <p:ph type="sldNum" sz="quarter" idx="12"/>
          </p:nvPr>
        </p:nvSpPr>
        <p:spPr>
          <a:xfrm>
            <a:off x="8686799" y="6348609"/>
            <a:ext cx="415723"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59859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71138" y="6348609"/>
            <a:ext cx="440437" cy="365125"/>
          </a:xfrm>
        </p:spPr>
        <p:txBody>
          <a:bodyPr/>
          <a:lstStyle/>
          <a:p>
            <a:fld id="{511E60E2-5F03-4AD1-8874-AA9ACC93B38D}" type="slidenum">
              <a:rPr lang="en-US" smtClean="0"/>
              <a:pPr/>
              <a:t>‹#›</a:t>
            </a:fld>
            <a:endParaRPr lang="en-US"/>
          </a:p>
        </p:txBody>
      </p:sp>
      <p:sp>
        <p:nvSpPr>
          <p:cNvPr id="14" name="Subtitle 2"/>
          <p:cNvSpPr>
            <a:spLocks noGrp="1"/>
          </p:cNvSpPr>
          <p:nvPr>
            <p:ph type="subTitle" idx="1" hasCustomPrompt="1"/>
          </p:nvPr>
        </p:nvSpPr>
        <p:spPr>
          <a:xfrm>
            <a:off x="685800" y="3048000"/>
            <a:ext cx="7772400" cy="533400"/>
          </a:xfrm>
        </p:spPr>
        <p:txBody>
          <a:bodyPr>
            <a:normAutofit/>
          </a:bodyPr>
          <a:lstStyle>
            <a:lvl1pPr marL="0" indent="0" algn="ctr">
              <a:buNone/>
              <a:defRPr sz="2000" baseline="0">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Blank Slide</a:t>
            </a:r>
            <a:endParaRPr lang="en-US" dirty="0"/>
          </a:p>
        </p:txBody>
      </p:sp>
    </p:spTree>
    <p:extLst>
      <p:ext uri="{BB962C8B-B14F-4D97-AF65-F5344CB8AC3E}">
        <p14:creationId xmlns:p14="http://schemas.microsoft.com/office/powerpoint/2010/main" val="398880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Line 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982304"/>
            <a:ext cx="8234362" cy="5140029"/>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Tree>
    <p:extLst>
      <p:ext uri="{BB962C8B-B14F-4D97-AF65-F5344CB8AC3E}">
        <p14:creationId xmlns:p14="http://schemas.microsoft.com/office/powerpoint/2010/main" val="68418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 Line Title &amp;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3802" y="27432"/>
            <a:ext cx="8686800" cy="749808"/>
          </a:xfrm>
        </p:spPr>
        <p:txBody>
          <a:bodyPr/>
          <a:lstStyle>
            <a:lvl1pPr>
              <a:defRPr/>
            </a:lvl1pPr>
          </a:lstStyle>
          <a:p>
            <a:r>
              <a:rPr lang="en-US" dirty="0" smtClean="0"/>
              <a:t>Click to Edit Master Title</a:t>
            </a:r>
            <a:endParaRPr lang="en-US" dirty="0"/>
          </a:p>
        </p:txBody>
      </p:sp>
      <p:sp>
        <p:nvSpPr>
          <p:cNvPr id="3" name="Content Placeholder 2"/>
          <p:cNvSpPr>
            <a:spLocks noGrp="1"/>
          </p:cNvSpPr>
          <p:nvPr>
            <p:ph sz="half" idx="1" hasCustomPrompt="1"/>
          </p:nvPr>
        </p:nvSpPr>
        <p:spPr>
          <a:xfrm>
            <a:off x="452438" y="982304"/>
            <a:ext cx="4038600" cy="5140029"/>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52963" y="982304"/>
            <a:ext cx="4038600" cy="5140029"/>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endParaRPr lang="en-US" dirty="0"/>
          </a:p>
        </p:txBody>
      </p:sp>
      <p:sp>
        <p:nvSpPr>
          <p:cNvPr id="7" name="Slide Number Placeholder 6"/>
          <p:cNvSpPr>
            <a:spLocks noGrp="1"/>
          </p:cNvSpPr>
          <p:nvPr>
            <p:ph type="sldNum" sz="quarter" idx="12"/>
          </p:nvPr>
        </p:nvSpPr>
        <p:spPr>
          <a:xfrm>
            <a:off x="8652604" y="6348609"/>
            <a:ext cx="458972"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362813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and 3-Area">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982305"/>
            <a:ext cx="8234362" cy="1970446"/>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
        <p:nvSpPr>
          <p:cNvPr id="5" name="Content Placeholder 2"/>
          <p:cNvSpPr>
            <a:spLocks noGrp="1"/>
          </p:cNvSpPr>
          <p:nvPr>
            <p:ph idx="13" hasCustomPrompt="1"/>
          </p:nvPr>
        </p:nvSpPr>
        <p:spPr>
          <a:xfrm>
            <a:off x="452438" y="3030179"/>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3030179"/>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68418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Line Title and 3-Area Al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4148838"/>
            <a:ext cx="8234362" cy="1970446"/>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
        <p:nvSpPr>
          <p:cNvPr id="5" name="Content Placeholder 2"/>
          <p:cNvSpPr>
            <a:spLocks noGrp="1"/>
          </p:cNvSpPr>
          <p:nvPr>
            <p:ph idx="13" hasCustomPrompt="1"/>
          </p:nvPr>
        </p:nvSpPr>
        <p:spPr>
          <a:xfrm>
            <a:off x="452438" y="990292"/>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990292"/>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6841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 Line 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1489300"/>
            <a:ext cx="8234362" cy="4567468"/>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20621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Line Title &amp;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p:ph sz="half" idx="1" hasCustomPrompt="1"/>
          </p:nvPr>
        </p:nvSpPr>
        <p:spPr>
          <a:xfrm>
            <a:off x="452438" y="1492036"/>
            <a:ext cx="4038600" cy="4688445"/>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52963" y="1492036"/>
            <a:ext cx="4038600" cy="4688445"/>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endParaRPr lang="en-US" dirty="0"/>
          </a:p>
        </p:txBody>
      </p:sp>
      <p:sp>
        <p:nvSpPr>
          <p:cNvPr id="7" name="Slide Number Placeholder 6"/>
          <p:cNvSpPr>
            <a:spLocks noGrp="1"/>
          </p:cNvSpPr>
          <p:nvPr>
            <p:ph type="sldNum" sz="quarter" idx="12"/>
          </p:nvPr>
        </p:nvSpPr>
        <p:spPr>
          <a:xfrm>
            <a:off x="8671138" y="6348609"/>
            <a:ext cx="440437"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210883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Line Title and 3-Area Al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1489300"/>
            <a:ext cx="8234362" cy="1465567"/>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
        <p:nvSpPr>
          <p:cNvPr id="5" name="Content Placeholder 2"/>
          <p:cNvSpPr>
            <a:spLocks noGrp="1"/>
          </p:cNvSpPr>
          <p:nvPr>
            <p:ph idx="13" hasCustomPrompt="1"/>
          </p:nvPr>
        </p:nvSpPr>
        <p:spPr>
          <a:xfrm>
            <a:off x="452438" y="3030179"/>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3030179"/>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206219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Line Title and 3-Area">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4647365"/>
            <a:ext cx="8234362" cy="1465567"/>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
        <p:nvSpPr>
          <p:cNvPr id="5" name="Content Placeholder 2"/>
          <p:cNvSpPr>
            <a:spLocks noGrp="1"/>
          </p:cNvSpPr>
          <p:nvPr>
            <p:ph idx="13" hasCustomPrompt="1"/>
          </p:nvPr>
        </p:nvSpPr>
        <p:spPr>
          <a:xfrm>
            <a:off x="452438" y="1489245"/>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1489245"/>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206219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227879"/>
            <a:ext cx="9144000" cy="640080"/>
          </a:xfrm>
          <a:prstGeom prst="rect">
            <a:avLst/>
          </a:prstGeom>
        </p:spPr>
      </p:pic>
      <p:sp>
        <p:nvSpPr>
          <p:cNvPr id="2" name="Title Placeholder 1"/>
          <p:cNvSpPr>
            <a:spLocks noGrp="1"/>
          </p:cNvSpPr>
          <p:nvPr>
            <p:ph type="title"/>
          </p:nvPr>
        </p:nvSpPr>
        <p:spPr>
          <a:xfrm>
            <a:off x="343802" y="81477"/>
            <a:ext cx="8686800" cy="1143000"/>
          </a:xfrm>
          <a:prstGeom prst="rect">
            <a:avLst/>
          </a:prstGeom>
        </p:spPr>
        <p:txBody>
          <a:bodyPr vert="horz" lIns="91440" tIns="45720" rIns="91440" bIns="45720" rtlCol="0" anchor="ctr">
            <a:normAutofit/>
          </a:bodyPr>
          <a:lstStyle/>
          <a:p>
            <a:r>
              <a:rPr lang="en-US" dirty="0" smtClean="0"/>
              <a:t>Click to Edit Master Title</a:t>
            </a:r>
            <a:br>
              <a:rPr lang="en-US" dirty="0" smtClean="0"/>
            </a:br>
            <a:r>
              <a:rPr lang="en-US" dirty="0" smtClean="0"/>
              <a:t>One or Two Lines</a:t>
            </a:r>
            <a:endParaRPr lang="en-US" dirty="0"/>
          </a:p>
        </p:txBody>
      </p:sp>
      <p:sp>
        <p:nvSpPr>
          <p:cNvPr id="3" name="Text Placeholder 2"/>
          <p:cNvSpPr>
            <a:spLocks noGrp="1"/>
          </p:cNvSpPr>
          <p:nvPr>
            <p:ph type="body" idx="1"/>
          </p:nvPr>
        </p:nvSpPr>
        <p:spPr>
          <a:xfrm>
            <a:off x="452438" y="1427206"/>
            <a:ext cx="8234362" cy="4698958"/>
          </a:xfrm>
          <a:prstGeom prst="rect">
            <a:avLst/>
          </a:prstGeom>
        </p:spPr>
        <p:txBody>
          <a:bodyPr vert="horz" lIns="91440" tIns="45720" rIns="91440" bIns="45720" rtlCol="0">
            <a:normAutofit/>
          </a:body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p:ph type="sldNum" sz="quarter" idx="4"/>
          </p:nvPr>
        </p:nvSpPr>
        <p:spPr>
          <a:xfrm>
            <a:off x="8686799" y="6348609"/>
            <a:ext cx="415723" cy="365125"/>
          </a:xfrm>
          <a:prstGeom prst="rect">
            <a:avLst/>
          </a:prstGeom>
        </p:spPr>
        <p:txBody>
          <a:bodyPr vert="horz" lIns="91440" tIns="45720" rIns="91440" bIns="45720" rtlCol="0" anchor="ctr"/>
          <a:lstStyle>
            <a:lvl1pPr algn="r">
              <a:defRPr sz="1200">
                <a:solidFill>
                  <a:srgbClr val="1946BA"/>
                </a:solidFill>
                <a:latin typeface="Gill Sans Std" pitchFamily="34" charset="0"/>
              </a:defRPr>
            </a:lvl1pPr>
          </a:lstStyle>
          <a:p>
            <a:fld id="{511E60E2-5F03-4AD1-8874-AA9ACC93B38D}" type="slidenum">
              <a:rPr lang="en-US" smtClean="0"/>
              <a:pPr/>
              <a:t>‹#›</a:t>
            </a:fld>
            <a:endParaRPr lang="en-US" dirty="0"/>
          </a:p>
        </p:txBody>
      </p:sp>
    </p:spTree>
    <p:extLst>
      <p:ext uri="{BB962C8B-B14F-4D97-AF65-F5344CB8AC3E}">
        <p14:creationId xmlns:p14="http://schemas.microsoft.com/office/powerpoint/2010/main" val="372488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2" r:id="rId4"/>
    <p:sldLayoutId id="2147483663" r:id="rId5"/>
    <p:sldLayoutId id="2147483656" r:id="rId6"/>
    <p:sldLayoutId id="2147483657" r:id="rId7"/>
    <p:sldLayoutId id="2147483664" r:id="rId8"/>
    <p:sldLayoutId id="2147483665" r:id="rId9"/>
    <p:sldLayoutId id="2147483654" r:id="rId10"/>
    <p:sldLayoutId id="2147483655" r:id="rId11"/>
  </p:sldLayoutIdLst>
  <p:hf hdr="0"/>
  <p:txStyles>
    <p:titleStyle>
      <a:lvl1pPr algn="l" defTabSz="914400" rtl="0" eaLnBrk="1" latinLnBrk="0" hangingPunct="1">
        <a:lnSpc>
          <a:spcPts val="4000"/>
        </a:lnSpc>
        <a:spcBef>
          <a:spcPct val="0"/>
        </a:spcBef>
        <a:buNone/>
        <a:defRPr sz="3600" b="1" i="0" kern="1200" baseline="0">
          <a:solidFill>
            <a:srgbClr val="1946BA"/>
          </a:solidFill>
          <a:effectLst/>
          <a:latin typeface="Gill Sans MT" panose="020B0502020104020203" pitchFamily="34" charset="0"/>
          <a:ea typeface="+mj-ea"/>
          <a:cs typeface="+mj-cs"/>
        </a:defRPr>
      </a:lvl1pPr>
    </p:titleStyle>
    <p:bodyStyle>
      <a:lvl1pPr marL="228600" indent="-228600" algn="l" defTabSz="914400" rtl="0" eaLnBrk="1" latinLnBrk="0" hangingPunct="1">
        <a:lnSpc>
          <a:spcPct val="100000"/>
        </a:lnSpc>
        <a:spcBef>
          <a:spcPct val="20000"/>
        </a:spcBef>
        <a:buFont typeface="Wingdings" panose="05000000000000000000" pitchFamily="2" charset="2"/>
        <a:buChar char="§"/>
        <a:defRPr sz="2400" b="0" kern="1200" baseline="0">
          <a:solidFill>
            <a:schemeClr val="tx1"/>
          </a:solidFill>
          <a:latin typeface="Gill Sans MT" panose="020B0502020104020203" pitchFamily="34" charset="0"/>
          <a:ea typeface="+mn-ea"/>
          <a:cs typeface="+mn-cs"/>
        </a:defRPr>
      </a:lvl1pPr>
      <a:lvl2pPr marL="742950" indent="-285750" algn="l" defTabSz="914400" rtl="0" eaLnBrk="1" latinLnBrk="0" hangingPunct="1">
        <a:lnSpc>
          <a:spcPct val="100000"/>
        </a:lnSpc>
        <a:spcBef>
          <a:spcPct val="20000"/>
        </a:spcBef>
        <a:buFont typeface="Arial" panose="020B0604020202020204" pitchFamily="34" charset="0"/>
        <a:buChar char="–"/>
        <a:defRPr sz="2200" kern="1200" baseline="0">
          <a:solidFill>
            <a:schemeClr val="tx1"/>
          </a:solidFill>
          <a:latin typeface="Gill Sans MT" panose="020B0502020104020203" pitchFamily="34" charset="0"/>
          <a:ea typeface="+mn-ea"/>
          <a:cs typeface="+mn-cs"/>
        </a:defRPr>
      </a:lvl2pPr>
      <a:lvl3pPr marL="1082675" indent="-168275" algn="l" defTabSz="914400" rtl="0" eaLnBrk="1" latinLnBrk="0" hangingPunct="1">
        <a:lnSpc>
          <a:spcPct val="100000"/>
        </a:lnSpc>
        <a:spcBef>
          <a:spcPct val="20000"/>
        </a:spcBef>
        <a:buFont typeface="Arial" panose="020B0604020202020204" pitchFamily="34" charset="0"/>
        <a:buChar char="•"/>
        <a:defRPr sz="2000" kern="1200" baseline="0">
          <a:solidFill>
            <a:schemeClr val="tx1"/>
          </a:solidFill>
          <a:latin typeface="Gill Sans MT" panose="020B050202010402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compass.astm.org/EDIT/html_annot.cgi?D1796-HTML" TargetMode="External"/><Relationship Id="rId13" Type="http://schemas.openxmlformats.org/officeDocument/2006/relationships/hyperlink" Target="https://compass.astm.org/EDIT/html_annot.cgi?D445" TargetMode="External"/><Relationship Id="rId18" Type="http://schemas.openxmlformats.org/officeDocument/2006/relationships/hyperlink" Target="http://compass.astm.org/EDIT/html_annot.cgi?D130-HTML" TargetMode="External"/><Relationship Id="rId26" Type="http://schemas.openxmlformats.org/officeDocument/2006/relationships/hyperlink" Target="#RANGE!tfn00010"/><Relationship Id="rId3" Type="http://schemas.openxmlformats.org/officeDocument/2006/relationships/hyperlink" Target="#RANGE!tfn00004"/><Relationship Id="rId21" Type="http://schemas.openxmlformats.org/officeDocument/2006/relationships/hyperlink" Target="https://compass.astm.org/EDIT/html_annot.cgi?D613" TargetMode="External"/><Relationship Id="rId7" Type="http://schemas.openxmlformats.org/officeDocument/2006/relationships/hyperlink" Target="https://compass.astm.org/EDIT/html_annot.cgi?D2709" TargetMode="External"/><Relationship Id="rId12" Type="http://schemas.openxmlformats.org/officeDocument/2006/relationships/hyperlink" Target="http://compass.astm.org/EDIT/html_annot.cgi?D2887-HTML" TargetMode="External"/><Relationship Id="rId17" Type="http://schemas.openxmlformats.org/officeDocument/2006/relationships/hyperlink" Target="https://compass.astm.org/EDIT/html_annot.cgi?D5453" TargetMode="External"/><Relationship Id="rId25" Type="http://schemas.openxmlformats.org/officeDocument/2006/relationships/hyperlink" Target="https://compass.astm.org/EDIT/html_annot.cgi?D2500" TargetMode="External"/><Relationship Id="rId2" Type="http://schemas.openxmlformats.org/officeDocument/2006/relationships/hyperlink" Target="#RANGE!tfn00002"/><Relationship Id="rId16" Type="http://schemas.openxmlformats.org/officeDocument/2006/relationships/hyperlink" Target="http://compass.astm.org/EDIT/html_annot.cgi?D5453-HTML" TargetMode="External"/><Relationship Id="rId20" Type="http://schemas.openxmlformats.org/officeDocument/2006/relationships/hyperlink" Target="http://compass.astm.org/EDIT/html_annot.cgi?D613-HTML" TargetMode="External"/><Relationship Id="rId29" Type="http://schemas.openxmlformats.org/officeDocument/2006/relationships/hyperlink" Target="http://compass.astm.org/EDIT/html_annot.cgi?D524-HTML" TargetMode="External"/><Relationship Id="rId1" Type="http://schemas.openxmlformats.org/officeDocument/2006/relationships/slideLayout" Target="../slideLayouts/slideLayout2.xml"/><Relationship Id="rId6" Type="http://schemas.openxmlformats.org/officeDocument/2006/relationships/hyperlink" Target="http://compass.astm.org/EDIT/html_annot.cgi?D2709-HTML" TargetMode="External"/><Relationship Id="rId11" Type="http://schemas.openxmlformats.org/officeDocument/2006/relationships/hyperlink" Target="https://compass.astm.org/EDIT/html_annot.cgi?D86" TargetMode="External"/><Relationship Id="rId24" Type="http://schemas.openxmlformats.org/officeDocument/2006/relationships/hyperlink" Target="http://compass.astm.org/EDIT/html_annot.cgi?D2500-HTML" TargetMode="External"/><Relationship Id="rId32" Type="http://schemas.openxmlformats.org/officeDocument/2006/relationships/hyperlink" Target="#RANGE!tfn00999"/><Relationship Id="rId5" Type="http://schemas.openxmlformats.org/officeDocument/2006/relationships/hyperlink" Target="https://compass.astm.org/EDIT/html_annot.cgi?D93" TargetMode="External"/><Relationship Id="rId15" Type="http://schemas.openxmlformats.org/officeDocument/2006/relationships/hyperlink" Target="https://compass.astm.org/EDIT/html_annot.cgi?D482" TargetMode="External"/><Relationship Id="rId23" Type="http://schemas.openxmlformats.org/officeDocument/2006/relationships/hyperlink" Target="http://compass.astm.org/EDIT/html_annot.cgi?D1319-HTML" TargetMode="External"/><Relationship Id="rId28" Type="http://schemas.openxmlformats.org/officeDocument/2006/relationships/hyperlink" Target="http://compass.astm.org/EDIT/html_annot.cgi?D6371-HTML" TargetMode="External"/><Relationship Id="rId10" Type="http://schemas.openxmlformats.org/officeDocument/2006/relationships/hyperlink" Target="http://compass.astm.org/EDIT/html_annot.cgi?D86-HTML" TargetMode="External"/><Relationship Id="rId19" Type="http://schemas.openxmlformats.org/officeDocument/2006/relationships/hyperlink" Target="https://compass.astm.org/EDIT/html_annot.cgi?D130" TargetMode="External"/><Relationship Id="rId31" Type="http://schemas.openxmlformats.org/officeDocument/2006/relationships/hyperlink" Target="http://compass.astm.org/EDIT/html_annot.cgi?D6079-HTML" TargetMode="External"/><Relationship Id="rId4" Type="http://schemas.openxmlformats.org/officeDocument/2006/relationships/hyperlink" Target="http://compass.astm.org/EDIT/html_annot.cgi?D93-HTML" TargetMode="External"/><Relationship Id="rId9" Type="http://schemas.openxmlformats.org/officeDocument/2006/relationships/hyperlink" Target="https://compass.astm.org/EDIT/html_annot.cgi?D1796" TargetMode="External"/><Relationship Id="rId14" Type="http://schemas.openxmlformats.org/officeDocument/2006/relationships/hyperlink" Target="http://compass.astm.org/EDIT/html_annot.cgi?D482-HTML" TargetMode="External"/><Relationship Id="rId22" Type="http://schemas.openxmlformats.org/officeDocument/2006/relationships/hyperlink" Target="#RANGE!tfn00009"/><Relationship Id="rId27" Type="http://schemas.openxmlformats.org/officeDocument/2006/relationships/hyperlink" Target="http://compass.astm.org/EDIT/html_annot.cgi?D4539-HTML" TargetMode="External"/><Relationship Id="rId30" Type="http://schemas.openxmlformats.org/officeDocument/2006/relationships/hyperlink" Target="https://compass.astm.org/EDIT/html_annot.cgi?D52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Ford 6.7L VWT Fuels Task Force</a:t>
            </a:r>
            <a:endParaRPr lang="en-US" dirty="0"/>
          </a:p>
        </p:txBody>
      </p:sp>
      <p:sp>
        <p:nvSpPr>
          <p:cNvPr id="6" name="Subtitle 5"/>
          <p:cNvSpPr>
            <a:spLocks noGrp="1"/>
          </p:cNvSpPr>
          <p:nvPr>
            <p:ph type="subTitle" idx="1"/>
          </p:nvPr>
        </p:nvSpPr>
        <p:spPr/>
        <p:txBody>
          <a:bodyPr/>
          <a:lstStyle/>
          <a:p>
            <a:r>
              <a:rPr lang="en-US" dirty="0" smtClean="0"/>
              <a:t>8/4/2020</a:t>
            </a:r>
            <a:endParaRPr lang="en-US" dirty="0"/>
          </a:p>
        </p:txBody>
      </p:sp>
      <p:sp>
        <p:nvSpPr>
          <p:cNvPr id="2" name="Slide Number Placeholder 1"/>
          <p:cNvSpPr>
            <a:spLocks noGrp="1"/>
          </p:cNvSpPr>
          <p:nvPr>
            <p:ph type="sldNum" sz="quarter" idx="12"/>
          </p:nvPr>
        </p:nvSpPr>
        <p:spPr/>
        <p:txBody>
          <a:bodyPr/>
          <a:lstStyle/>
          <a:p>
            <a:fld id="{511E60E2-5F03-4AD1-8874-AA9ACC93B38D}" type="slidenum">
              <a:rPr lang="en-US" smtClean="0"/>
              <a:pPr/>
              <a:t>1</a:t>
            </a:fld>
            <a:endParaRPr 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 Chadwick Concerns – 8/4/20</a:t>
            </a:r>
            <a:endParaRPr lang="en-US" dirty="0"/>
          </a:p>
        </p:txBody>
      </p:sp>
      <p:sp>
        <p:nvSpPr>
          <p:cNvPr id="3" name="Content Placeholder 2"/>
          <p:cNvSpPr>
            <a:spLocks noGrp="1"/>
          </p:cNvSpPr>
          <p:nvPr>
            <p:ph idx="1"/>
          </p:nvPr>
        </p:nvSpPr>
        <p:spPr/>
        <p:txBody>
          <a:bodyPr>
            <a:normAutofit fontScale="62500" lnSpcReduction="20000"/>
          </a:bodyPr>
          <a:lstStyle/>
          <a:p>
            <a:r>
              <a:rPr lang="en-US" dirty="0"/>
              <a:t>One of the reasons fired lube tests are needed is a lubricants response to fuel dilution and combustion by products can be formulation dependent.  In my experience in the lubricant testing industry there have been many times when changes were introduced that would have little or no impact to the primary engine function have had significant impact to the performance of lubricant tests.</a:t>
            </a:r>
          </a:p>
          <a:p>
            <a:r>
              <a:rPr lang="en-US" dirty="0"/>
              <a:t>Historically a goal of lube testing is to ensure long term consistent results over periods of 5-20+ years.  The use of a fuel specification managed independent of the lube test needs seem contradictory to that goal</a:t>
            </a:r>
            <a:r>
              <a:rPr lang="en-US" dirty="0" smtClean="0"/>
              <a:t>. ASTM </a:t>
            </a:r>
            <a:r>
              <a:rPr lang="en-US" dirty="0"/>
              <a:t>D975 has been modified 2-4 times annually for at least the last 10 years.  The needs of the primary users may not always align with the need to continue to produce consistent lube test results.</a:t>
            </a:r>
          </a:p>
          <a:p>
            <a:r>
              <a:rPr lang="en-US" dirty="0"/>
              <a:t>The “Typical distribution additives at a pipeline terminal or refinery” that are in “commercially available product” covers a very wide mix of proprietary fuel formulations that are often marketed as being different from each other and subject to change significantly over time and differ by region.</a:t>
            </a:r>
          </a:p>
          <a:p>
            <a:r>
              <a:rPr lang="en-US" dirty="0"/>
              <a:t>While adding additional fuel analysis and tracking information might help us identify a shift in test performance if it impacts a significantly broad group of formulations or one of the selected reference oils the likelihood is high that it will not be detected immediately.</a:t>
            </a:r>
          </a:p>
          <a:p>
            <a:r>
              <a:rPr lang="en-US" dirty="0"/>
              <a:t>In my opinion all lubricant engine tests benefit from using a fuel specification that is independent of commercially marketed products.  If we use the opportunity presented by the introduction of a new test to qualify multiple suppliers of the selected lubricant fuel specification, such as PC-10, or specialty test fuel I consider that both prudent and a good testing practice.  If we open lube testing up to the long term variability of the commercial fuel market we are risking the long term reproducibility of a lubricant test and no amount of testing on current fuels will protect us from the risk of future changes in fuel additives or specifications both globally and regionally.</a:t>
            </a:r>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10</a:t>
            </a:fld>
            <a:endParaRPr lang="en-US" dirty="0"/>
          </a:p>
        </p:txBody>
      </p:sp>
    </p:spTree>
    <p:extLst>
      <p:ext uri="{BB962C8B-B14F-4D97-AF65-F5344CB8AC3E}">
        <p14:creationId xmlns:p14="http://schemas.microsoft.com/office/powerpoint/2010/main" val="1728924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ASTM D-975 2006, 2007b, 2012,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3818815"/>
              </p:ext>
            </p:extLst>
          </p:nvPr>
        </p:nvGraphicFramePr>
        <p:xfrm>
          <a:off x="343802" y="700967"/>
          <a:ext cx="8079647" cy="5566883"/>
        </p:xfrm>
        <a:graphic>
          <a:graphicData uri="http://schemas.openxmlformats.org/drawingml/2006/table">
            <a:tbl>
              <a:tblPr/>
              <a:tblGrid>
                <a:gridCol w="3771354"/>
                <a:gridCol w="754271"/>
                <a:gridCol w="562508"/>
                <a:gridCol w="946034"/>
                <a:gridCol w="946034"/>
                <a:gridCol w="549723"/>
                <a:gridCol w="549723"/>
              </a:tblGrid>
              <a:tr h="129806">
                <a:tc rowSpan="4">
                  <a:txBody>
                    <a:bodyPr/>
                    <a:lstStyle/>
                    <a:p>
                      <a:pPr algn="l" fontAlgn="t"/>
                      <a:r>
                        <a:rPr lang="en-US" sz="900" b="1" i="0" u="none" strike="noStrike" dirty="0">
                          <a:solidFill>
                            <a:srgbClr val="383842"/>
                          </a:solidFill>
                          <a:effectLst/>
                          <a:latin typeface="Arial" panose="020B0604020202020204" pitchFamily="34" charset="0"/>
                        </a:rPr>
                        <a:t>Property</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ASTM</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2006</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2007b</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ASTM</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2012</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2020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vMerge="1">
                  <a:txBody>
                    <a:bodyPr/>
                    <a:lstStyle/>
                    <a:p>
                      <a:endParaRPr lang="en-US"/>
                    </a:p>
                  </a:txBody>
                  <a:tcPr/>
                </a:tc>
                <a:tc>
                  <a:txBody>
                    <a:bodyPr/>
                    <a:lstStyle/>
                    <a:p>
                      <a:pPr algn="l" fontAlgn="t"/>
                      <a:r>
                        <a:rPr lang="en-US" sz="900" b="1" i="0" u="none" strike="noStrike">
                          <a:solidFill>
                            <a:srgbClr val="383842"/>
                          </a:solidFill>
                          <a:effectLst/>
                          <a:latin typeface="Arial" panose="020B0604020202020204" pitchFamily="34" charset="0"/>
                        </a:rPr>
                        <a:t>Test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Test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vMerge="1">
                  <a:txBody>
                    <a:bodyPr/>
                    <a:lstStyle/>
                    <a:p>
                      <a:endParaRPr lang="en-US"/>
                    </a:p>
                  </a:txBody>
                  <a:tcPr/>
                </a:tc>
                <a:tc>
                  <a:txBody>
                    <a:bodyPr/>
                    <a:lstStyle/>
                    <a:p>
                      <a:pPr algn="l" fontAlgn="t"/>
                      <a:r>
                        <a:rPr lang="en-US" sz="900" b="1" i="0" u="none" strike="noStrike">
                          <a:solidFill>
                            <a:srgbClr val="383842"/>
                          </a:solidFill>
                          <a:effectLst/>
                          <a:latin typeface="Arial" panose="020B0604020202020204" pitchFamily="34" charset="0"/>
                        </a:rPr>
                        <a:t>Method</a:t>
                      </a:r>
                      <a:r>
                        <a:rPr lang="en-US" sz="800" b="1" i="0" u="none" strike="noStrike">
                          <a:solidFill>
                            <a:srgbClr val="383842"/>
                          </a:solidFill>
                          <a:effectLst/>
                          <a:latin typeface="Arial" panose="020B0604020202020204" pitchFamily="34" charset="0"/>
                        </a:rPr>
                        <a:t>B</a:t>
                      </a:r>
                      <a:endParaRPr lang="en-US" sz="900" b="1"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No. 2-D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No. 2-D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563C1"/>
                          </a:solidFill>
                          <a:effectLst/>
                          <a:latin typeface="Calibri" panose="020F0502020204030204" pitchFamily="34" charset="0"/>
                          <a:hlinkClick r:id="rId2" action="ppaction://hlinkfile"/>
                        </a:rPr>
                        <a:t>MethodC</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No. 2-D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83842"/>
                          </a:solidFill>
                          <a:effectLst/>
                          <a:latin typeface="Arial" panose="020B0604020202020204" pitchFamily="34" charset="0"/>
                        </a:rPr>
                        <a:t>No. 2-D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vMerge="1">
                  <a:txBody>
                    <a:bodyPr/>
                    <a:lstStyle/>
                    <a:p>
                      <a:endParaRPr lang="en-US"/>
                    </a:p>
                  </a:txBody>
                  <a:tcPr/>
                </a:tc>
                <a:tc>
                  <a:txBody>
                    <a:bodyPr/>
                    <a:lstStyle/>
                    <a:p>
                      <a:pPr algn="l" fontAlgn="t"/>
                      <a:r>
                        <a:rPr lang="en-US" sz="900" b="1"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S15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383842"/>
                          </a:solidFill>
                          <a:effectLst/>
                          <a:latin typeface="Arial" panose="020B0604020202020204" pitchFamily="34" charset="0"/>
                        </a:rPr>
                        <a:t>S15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563C1"/>
                          </a:solidFill>
                          <a:effectLst/>
                          <a:latin typeface="Calibri" panose="020F0502020204030204" pitchFamily="34" charset="0"/>
                          <a:hlinkClick r:id="rId3" action="ppaction://hlinkfile"/>
                        </a:rPr>
                        <a:t>S15F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563C1"/>
                          </a:solidFill>
                          <a:effectLst/>
                          <a:latin typeface="Calibri" panose="020F0502020204030204" pitchFamily="34" charset="0"/>
                          <a:hlinkClick r:id="rId3" action="ppaction://hlinkfile"/>
                        </a:rPr>
                        <a:t>S15F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Flash Point, °C, 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4"/>
                        </a:rPr>
                        <a:t>D 93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52</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52</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5"/>
                        </a:rPr>
                        <a:t>D93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3" action="ppaction://hlinkfile"/>
                        </a:rPr>
                        <a:t>52F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3" action="ppaction://hlinkfile"/>
                        </a:rPr>
                        <a:t>52F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Water and Sediment, % vol,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6"/>
                        </a:rPr>
                        <a:t>D 2709</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0.05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0.05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7"/>
                        </a:rPr>
                        <a:t>D2709</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0.05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0.05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8"/>
                        </a:rPr>
                        <a:t>D 1796</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9"/>
                        </a:rPr>
                        <a:t>D1796</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651">
                <a:tc>
                  <a:txBody>
                    <a:bodyPr/>
                    <a:lstStyle/>
                    <a:p>
                      <a:pPr algn="l" fontAlgn="t"/>
                      <a:r>
                        <a:rPr lang="en-US" sz="900" b="0" i="0" u="none" strike="noStrike">
                          <a:solidFill>
                            <a:srgbClr val="383842"/>
                          </a:solidFill>
                          <a:effectLst/>
                          <a:latin typeface="Arial" panose="020B0604020202020204" pitchFamily="34" charset="0"/>
                        </a:rPr>
                        <a:t>Distillation: one of the following requirements shall be met: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1. Physical Distillation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0"/>
                        </a:rPr>
                        <a:t>D 86</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Distillation Temperature, °C 90 % , % vol recovered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1"/>
                        </a:rPr>
                        <a:t>D86</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282</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282</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3" action="ppaction://hlinkfile"/>
                        </a:rPr>
                        <a:t>282F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3" action="ppaction://hlinkfile"/>
                        </a:rPr>
                        <a:t>282F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338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338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338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338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46632">
                <a:tc>
                  <a:txBody>
                    <a:bodyPr/>
                    <a:lstStyle/>
                    <a:p>
                      <a:pPr algn="l" fontAlgn="t"/>
                      <a:r>
                        <a:rPr lang="en-US" sz="900" b="0" i="0" u="none" strike="noStrike">
                          <a:solidFill>
                            <a:srgbClr val="383842"/>
                          </a:solidFill>
                          <a:effectLst/>
                          <a:latin typeface="Arial" panose="020B0604020202020204" pitchFamily="34" charset="0"/>
                        </a:rPr>
                        <a:t>2. Simulated Distillation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2"/>
                        </a:rPr>
                        <a:t>D 2887</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t"/>
                      <a:r>
                        <a:rPr lang="en-US" sz="900" b="0" i="0" u="none" strike="noStrike">
                          <a:solidFill>
                            <a:srgbClr val="383842"/>
                          </a:solidFill>
                          <a:effectLst/>
                          <a:latin typeface="Arial" panose="020B0604020202020204" pitchFamily="34" charset="0"/>
                        </a:rPr>
                        <a:t>D2287 Removed as option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9806">
                <a:tc>
                  <a:txBody>
                    <a:bodyPr/>
                    <a:lstStyle/>
                    <a:p>
                      <a:pPr algn="l" fontAlgn="t"/>
                      <a:r>
                        <a:rPr lang="en-US" sz="900" b="0" i="0" u="none" strike="noStrike">
                          <a:solidFill>
                            <a:srgbClr val="383842"/>
                          </a:solidFill>
                          <a:effectLst/>
                          <a:latin typeface="Arial" panose="020B0604020202020204" pitchFamily="34" charset="0"/>
                        </a:rPr>
                        <a:t>Distillation Temperature, °C 90 %, % vol recovered</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29806">
                <a:tc>
                  <a:txBody>
                    <a:bodyPr/>
                    <a:lstStyle/>
                    <a:p>
                      <a:pPr algn="l" fontAlgn="t"/>
                      <a:r>
                        <a:rPr lang="en-US" sz="900" b="0" i="0" u="none" strike="noStrike">
                          <a:solidFill>
                            <a:srgbClr val="383842"/>
                          </a:solidFill>
                          <a:effectLst/>
                          <a:latin typeface="Arial" panose="020B0604020202020204" pitchFamily="34" charset="0"/>
                        </a:rPr>
                        <a:t>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383842"/>
                          </a:solidFill>
                          <a:effectLst/>
                          <a:latin typeface="Arial" panose="020B0604020202020204" pitchFamily="34" charset="0"/>
                        </a:rPr>
                        <a:t>300</a:t>
                      </a:r>
                      <a:r>
                        <a:rPr lang="en-US" sz="800" b="0" i="0" u="none" strike="noStrike" dirty="0">
                          <a:solidFill>
                            <a:srgbClr val="383842"/>
                          </a:solidFill>
                          <a:effectLst/>
                          <a:latin typeface="Arial" panose="020B0604020202020204" pitchFamily="34" charset="0"/>
                        </a:rPr>
                        <a:t>E</a:t>
                      </a:r>
                      <a:endParaRPr lang="en-US" sz="900" b="0" i="0" u="none" strike="noStrike" dirty="0">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dirty="0">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29806">
                <a:tc>
                  <a:txBody>
                    <a:bodyPr/>
                    <a:lstStyle/>
                    <a:p>
                      <a:pPr algn="l" fontAlgn="t"/>
                      <a:r>
                        <a:rPr lang="en-US" sz="900" b="0" i="0" u="none" strike="noStrike">
                          <a:solidFill>
                            <a:srgbClr val="383842"/>
                          </a:solidFill>
                          <a:effectLst/>
                          <a:latin typeface="Arial" panose="020B0604020202020204" pitchFamily="34" charset="0"/>
                        </a:rPr>
                        <a:t>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383842"/>
                          </a:solidFill>
                          <a:effectLst/>
                          <a:latin typeface="Arial" panose="020B0604020202020204" pitchFamily="34" charset="0"/>
                        </a:rPr>
                        <a:t>356</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t"/>
                      <a:r>
                        <a:rPr lang="en-US" sz="900" b="0" i="0" u="none" strike="noStrike" dirty="0">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29806">
                <a:tc>
                  <a:txBody>
                    <a:bodyPr/>
                    <a:lstStyle/>
                    <a:p>
                      <a:pPr algn="l" fontAlgn="t"/>
                      <a:r>
                        <a:rPr lang="en-US" sz="900" b="0" i="0" u="none" strike="noStrike">
                          <a:solidFill>
                            <a:srgbClr val="383842"/>
                          </a:solidFill>
                          <a:effectLst/>
                          <a:latin typeface="Arial" panose="020B0604020202020204" pitchFamily="34" charset="0"/>
                        </a:rPr>
                        <a:t>Kinematic Viscosity, mm</a:t>
                      </a:r>
                      <a:r>
                        <a:rPr lang="en-US" sz="800" b="0" i="0" u="none" strike="noStrike">
                          <a:solidFill>
                            <a:srgbClr val="383842"/>
                          </a:solidFill>
                          <a:effectLst/>
                          <a:latin typeface="Arial" panose="020B0604020202020204" pitchFamily="34" charset="0"/>
                        </a:rPr>
                        <a:t>2</a:t>
                      </a:r>
                      <a:r>
                        <a:rPr lang="en-US" sz="900" b="0" i="0" u="none" strike="noStrike">
                          <a:solidFill>
                            <a:srgbClr val="383842"/>
                          </a:solidFill>
                          <a:effectLst/>
                          <a:latin typeface="Arial" panose="020B0604020202020204" pitchFamily="34" charset="0"/>
                        </a:rPr>
                        <a:t>/S at 40°C</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rPr>
                        <a:t>D 445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3"/>
                        </a:rPr>
                        <a:t>D445</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dirty="0">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1.9</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1.9</a:t>
                      </a:r>
                      <a:r>
                        <a:rPr lang="en-US" sz="800" b="0" i="0" u="none" strike="noStrike">
                          <a:solidFill>
                            <a:srgbClr val="383842"/>
                          </a:solidFill>
                          <a:effectLst/>
                          <a:latin typeface="Arial" panose="020B0604020202020204" pitchFamily="34" charset="0"/>
                        </a:rPr>
                        <a:t>E</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3" action="ppaction://hlinkfile"/>
                        </a:rPr>
                        <a:t>1.9F</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dirty="0">
                          <a:solidFill>
                            <a:srgbClr val="0563C1"/>
                          </a:solidFill>
                          <a:effectLst/>
                          <a:latin typeface="Calibri" panose="020F0502020204030204" pitchFamily="34" charset="0"/>
                          <a:hlinkClick r:id="rId3" action="ppaction://hlinkfile"/>
                        </a:rPr>
                        <a:t>1.9F</a:t>
                      </a:r>
                      <a:endParaRPr lang="en-US" sz="900" b="0" i="0" u="sng" strike="noStrike" dirty="0">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4.1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4.1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4.1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4.1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Ash % mass,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4"/>
                        </a:rPr>
                        <a:t>D 482</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0.01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0.01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15"/>
                        </a:rPr>
                        <a:t>D482</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0.01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0.01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Sulfur, ppm (</a:t>
                      </a:r>
                      <a:r>
                        <a:rPr lang="el-GR" sz="900" b="0" i="0" u="none" strike="noStrike">
                          <a:solidFill>
                            <a:srgbClr val="383842"/>
                          </a:solidFill>
                          <a:effectLst/>
                          <a:latin typeface="Arial" panose="020B0604020202020204" pitchFamily="34" charset="0"/>
                        </a:rPr>
                        <a:t>μ</a:t>
                      </a:r>
                      <a:r>
                        <a:rPr lang="en-US" sz="900" b="0" i="0" u="none" strike="noStrike">
                          <a:solidFill>
                            <a:srgbClr val="383842"/>
                          </a:solidFill>
                          <a:effectLst/>
                          <a:latin typeface="Arial" panose="020B0604020202020204" pitchFamily="34" charset="0"/>
                        </a:rPr>
                        <a:t>g/g)</a:t>
                      </a:r>
                      <a:r>
                        <a:rPr lang="en-US" sz="800" b="0" i="0" u="none" strike="noStrike">
                          <a:solidFill>
                            <a:srgbClr val="383842"/>
                          </a:solidFill>
                          <a:effectLst/>
                          <a:latin typeface="Arial" panose="020B0604020202020204" pitchFamily="34" charset="0"/>
                        </a:rPr>
                        <a:t>F</a:t>
                      </a:r>
                      <a:r>
                        <a:rPr lang="en-US" sz="900" b="0" i="0" u="none" strike="noStrike">
                          <a:solidFill>
                            <a:srgbClr val="383842"/>
                          </a:solidFill>
                          <a:effectLst/>
                          <a:latin typeface="Arial" panose="020B0604020202020204" pitchFamily="34" charset="0"/>
                        </a:rPr>
                        <a:t>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16"/>
                        </a:rPr>
                        <a:t>D 5453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17"/>
                        </a:rPr>
                        <a:t>D5453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15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Copper strip corrosion rating max 3 h</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sng" strike="noStrike">
                          <a:solidFill>
                            <a:srgbClr val="0563C1"/>
                          </a:solidFill>
                          <a:effectLst/>
                          <a:latin typeface="Calibri" panose="020F0502020204030204" pitchFamily="34" charset="0"/>
                          <a:hlinkClick r:id="rId18"/>
                        </a:rPr>
                        <a:t>D 130</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No. 3</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t"/>
                      <a:r>
                        <a:rPr lang="en-US" sz="900" b="0" i="0" u="none" strike="noStrike" dirty="0">
                          <a:solidFill>
                            <a:srgbClr val="383842"/>
                          </a:solidFill>
                          <a:effectLst/>
                          <a:latin typeface="Arial" panose="020B0604020202020204" pitchFamily="34" charset="0"/>
                        </a:rPr>
                        <a:t>No. 3</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19"/>
                        </a:rPr>
                        <a:t>D130</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No. 3</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No. 3</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at 50°C</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t"/>
                      <a:r>
                        <a:rPr lang="en-US" sz="900" b="0" i="0" u="sng" strike="noStrike">
                          <a:solidFill>
                            <a:srgbClr val="0563C1"/>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Cetane number, min</a:t>
                      </a:r>
                      <a:r>
                        <a:rPr lang="en-US" sz="800" b="0" i="0" u="none" strike="noStrike">
                          <a:solidFill>
                            <a:srgbClr val="383842"/>
                          </a:solidFill>
                          <a:effectLst/>
                          <a:latin typeface="Arial" panose="020B0604020202020204" pitchFamily="34" charset="0"/>
                        </a:rPr>
                        <a:t>H</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0"/>
                        </a:rPr>
                        <a:t>D 613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40</a:t>
                      </a:r>
                      <a:r>
                        <a:rPr lang="en-US" sz="800" b="0" i="0" u="none" strike="noStrike">
                          <a:solidFill>
                            <a:srgbClr val="383842"/>
                          </a:solidFill>
                          <a:effectLst/>
                          <a:latin typeface="Arial" panose="020B0604020202020204" pitchFamily="34" charset="0"/>
                        </a:rPr>
                        <a:t>I</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40</a:t>
                      </a:r>
                      <a:r>
                        <a:rPr lang="en-US" sz="800" b="0" i="0" u="none" strike="noStrike" dirty="0">
                          <a:solidFill>
                            <a:srgbClr val="383842"/>
                          </a:solidFill>
                          <a:effectLst/>
                          <a:latin typeface="Arial" panose="020B0604020202020204" pitchFamily="34" charset="0"/>
                        </a:rPr>
                        <a:t>I</a:t>
                      </a:r>
                      <a:endParaRPr lang="en-US" sz="900" b="0" i="0" u="none" strike="noStrike" dirty="0">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21"/>
                        </a:rPr>
                        <a:t>D613</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2" action="ppaction://hlinkfile"/>
                        </a:rPr>
                        <a:t>40.J</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dirty="0">
                          <a:solidFill>
                            <a:srgbClr val="0563C1"/>
                          </a:solidFill>
                          <a:effectLst/>
                          <a:latin typeface="Calibri" panose="020F0502020204030204" pitchFamily="34" charset="0"/>
                          <a:hlinkClick r:id="rId22" action="ppaction://hlinkfile"/>
                        </a:rPr>
                        <a:t>40.J</a:t>
                      </a:r>
                      <a:endParaRPr lang="en-US" sz="900" b="0" i="0" u="sng" strike="noStrike" dirty="0">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One of the following properties must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be met:</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(1) Cetane index, 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D 976–80</a:t>
                      </a:r>
                      <a:r>
                        <a:rPr lang="en-US" sz="800" b="0" i="0" u="none" strike="noStrike">
                          <a:solidFill>
                            <a:srgbClr val="383842"/>
                          </a:solidFill>
                          <a:effectLst/>
                          <a:latin typeface="Arial" panose="020B0604020202020204" pitchFamily="34" charset="0"/>
                        </a:rPr>
                        <a:t>G</a:t>
                      </a:r>
                      <a:endParaRPr lang="en-US" sz="900" b="0" i="0" u="none" strike="noStrike">
                        <a:solidFill>
                          <a:srgbClr val="383842"/>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40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40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088CC"/>
                          </a:solidFill>
                          <a:effectLst/>
                          <a:latin typeface="Arial" panose="020B0604020202020204" pitchFamily="34" charset="0"/>
                        </a:rPr>
                        <a:t>D976</a:t>
                      </a:r>
                      <a:r>
                        <a:rPr lang="en-US" sz="900" b="0" i="0" u="none" strike="noStrike">
                          <a:solidFill>
                            <a:srgbClr val="383842"/>
                          </a:solidFill>
                          <a:effectLst/>
                          <a:latin typeface="Arial" panose="020B0604020202020204" pitchFamily="34" charset="0"/>
                        </a:rPr>
                        <a:t>—80</a:t>
                      </a:r>
                      <a:r>
                        <a:rPr lang="en-US" sz="800" b="0" i="0" u="sng" strike="noStrike">
                          <a:solidFill>
                            <a:srgbClr val="0088CC"/>
                          </a:solidFill>
                          <a:effectLst/>
                          <a:latin typeface="Arial" panose="020B0604020202020204" pitchFamily="34" charset="0"/>
                        </a:rPr>
                        <a:t>H</a:t>
                      </a:r>
                      <a:endParaRPr lang="en-US" sz="900" b="0" i="0" u="sng" strike="noStrike">
                        <a:solidFill>
                          <a:srgbClr val="0088CC"/>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40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a:solidFill>
                            <a:srgbClr val="383842"/>
                          </a:solidFill>
                          <a:effectLst/>
                          <a:latin typeface="Arial" panose="020B0604020202020204" pitchFamily="34" charset="0"/>
                        </a:rPr>
                        <a:t>40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(2) Aromaticity, % vol,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3"/>
                        </a:rPr>
                        <a:t>D 1319G</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088CC"/>
                          </a:solidFill>
                          <a:effectLst/>
                          <a:latin typeface="Arial" panose="020B0604020202020204" pitchFamily="34" charset="0"/>
                        </a:rPr>
                        <a:t>D1319</a:t>
                      </a:r>
                      <a:r>
                        <a:rPr lang="en-US" sz="800" b="0" i="0" u="sng" strike="noStrike">
                          <a:solidFill>
                            <a:srgbClr val="0088CC"/>
                          </a:solidFill>
                          <a:effectLst/>
                          <a:latin typeface="Arial" panose="020B0604020202020204" pitchFamily="34" charset="0"/>
                        </a:rPr>
                        <a:t>H, K</a:t>
                      </a:r>
                      <a:endParaRPr lang="en-US" sz="900" b="0" i="0" u="sng" strike="noStrike">
                        <a:solidFill>
                          <a:srgbClr val="0088CC"/>
                        </a:solidFill>
                        <a:effectLst/>
                        <a:latin typeface="Arial" panose="020B060402020202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Operability Requirements</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Cloud point, °C,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sng" strike="noStrike">
                          <a:solidFill>
                            <a:srgbClr val="0563C1"/>
                          </a:solidFill>
                          <a:effectLst/>
                          <a:latin typeface="Calibri" panose="020F0502020204030204" pitchFamily="34" charset="0"/>
                          <a:hlinkClick r:id="rId24"/>
                        </a:rPr>
                        <a:t>D 2500</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800" b="0" i="0" u="none" strike="noStrike">
                          <a:solidFill>
                            <a:srgbClr val="383842"/>
                          </a:solidFill>
                          <a:effectLst/>
                          <a:latin typeface="Arial" panose="020B0604020202020204" pitchFamily="34" charset="0"/>
                        </a:rPr>
                        <a:t>J</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800" b="0" i="0" u="none" strike="noStrike">
                          <a:solidFill>
                            <a:srgbClr val="383842"/>
                          </a:solidFill>
                          <a:effectLst/>
                          <a:latin typeface="Arial" panose="020B0604020202020204" pitchFamily="34" charset="0"/>
                        </a:rPr>
                        <a:t>J</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5"/>
                        </a:rPr>
                        <a:t>D2500</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6" action="ppaction://hlinkfile"/>
                        </a:rPr>
                        <a:t>K</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6" action="ppaction://hlinkfile"/>
                        </a:rPr>
                        <a:t>L</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or</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t"/>
                      <a:r>
                        <a:rPr lang="en-US" sz="900" b="0" i="0" u="sng" strike="noStrike">
                          <a:solidFill>
                            <a:srgbClr val="0563C1"/>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rowSpan="2">
                  <a:txBody>
                    <a:bodyPr/>
                    <a:lstStyle/>
                    <a:p>
                      <a:pPr algn="l" fontAlgn="t"/>
                      <a:r>
                        <a:rPr lang="en-US" sz="900" b="0" i="0" u="none" strike="noStrike">
                          <a:solidFill>
                            <a:srgbClr val="383842"/>
                          </a:solidFill>
                          <a:effectLst/>
                          <a:latin typeface="Arial" panose="020B0604020202020204" pitchFamily="34" charset="0"/>
                        </a:rPr>
                        <a:t>LTFT/CFPP, °C,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27"/>
                        </a:rPr>
                        <a:t>D 4539/</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088CC"/>
                          </a:solidFill>
                          <a:effectLst/>
                          <a:latin typeface="Arial" panose="020B0604020202020204" pitchFamily="34" charset="0"/>
                        </a:rPr>
                        <a:t>D4539</a:t>
                      </a:r>
                      <a:r>
                        <a:rPr lang="en-US" sz="900" b="0" i="0" u="none" strike="noStrike">
                          <a:solidFill>
                            <a:srgbClr val="383842"/>
                          </a:solidFill>
                          <a:effectLst/>
                          <a:latin typeface="Arial" panose="020B0604020202020204" pitchFamily="34" charset="0"/>
                        </a:rPr>
                        <a:t>/</a:t>
                      </a:r>
                      <a:r>
                        <a:rPr lang="en-US" sz="900" b="0" i="0" u="sng" strike="noStrike">
                          <a:solidFill>
                            <a:srgbClr val="0088CC"/>
                          </a:solidFill>
                          <a:effectLst/>
                          <a:latin typeface="Arial" panose="020B0604020202020204" pitchFamily="34" charset="0"/>
                        </a:rPr>
                        <a:t>D6371</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vMerge="1">
                  <a:txBody>
                    <a:bodyPr/>
                    <a:lstStyle/>
                    <a:p>
                      <a:endParaRPr lang="en-US"/>
                    </a:p>
                  </a:txBody>
                  <a:tcPr/>
                </a:tc>
                <a:tc>
                  <a:txBody>
                    <a:bodyPr/>
                    <a:lstStyle/>
                    <a:p>
                      <a:pPr algn="ctr" fontAlgn="t"/>
                      <a:r>
                        <a:rPr lang="en-US" sz="900" b="0" i="0" u="sng" strike="noStrike">
                          <a:solidFill>
                            <a:srgbClr val="0563C1"/>
                          </a:solidFill>
                          <a:effectLst/>
                          <a:latin typeface="Calibri" panose="020F0502020204030204" pitchFamily="34" charset="0"/>
                          <a:hlinkClick r:id="rId28"/>
                        </a:rPr>
                        <a:t>D 6371</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Ramsbottom carbon residue on 10 %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sng" strike="noStrike">
                          <a:solidFill>
                            <a:srgbClr val="0563C1"/>
                          </a:solidFill>
                          <a:effectLst/>
                          <a:latin typeface="Calibri" panose="020F0502020204030204" pitchFamily="34" charset="0"/>
                          <a:hlinkClick r:id="rId29"/>
                        </a:rPr>
                        <a:t>D 524</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en-US" sz="900" b="0" i="0" u="none" strike="noStrike">
                          <a:solidFill>
                            <a:srgbClr val="383842"/>
                          </a:solidFill>
                          <a:effectLst/>
                          <a:latin typeface="Arial" panose="020B0604020202020204" pitchFamily="34" charset="0"/>
                        </a:rPr>
                        <a:t>0.35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t"/>
                      <a:r>
                        <a:rPr lang="en-US" sz="900" b="0" i="0" u="none" strike="noStrike">
                          <a:solidFill>
                            <a:srgbClr val="383842"/>
                          </a:solidFill>
                          <a:effectLst/>
                          <a:latin typeface="Arial" panose="020B0604020202020204" pitchFamily="34" charset="0"/>
                        </a:rPr>
                        <a:t>0.35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563C1"/>
                          </a:solidFill>
                          <a:effectLst/>
                          <a:latin typeface="Calibri" panose="020F0502020204030204" pitchFamily="34" charset="0"/>
                          <a:hlinkClick r:id="rId30"/>
                        </a:rPr>
                        <a:t>D524</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0.35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0.35</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29806">
                <a:tc>
                  <a:txBody>
                    <a:bodyPr/>
                    <a:lstStyle/>
                    <a:p>
                      <a:pPr algn="l" fontAlgn="t"/>
                      <a:r>
                        <a:rPr lang="en-US" sz="900" b="0" i="0" u="none" strike="noStrike">
                          <a:solidFill>
                            <a:srgbClr val="383842"/>
                          </a:solidFill>
                          <a:effectLst/>
                          <a:latin typeface="Arial" panose="020B0604020202020204" pitchFamily="34" charset="0"/>
                        </a:rPr>
                        <a:t>distillation residue, % mass,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t"/>
                      <a:r>
                        <a:rPr lang="en-US" sz="900" b="0" i="0" u="sng" strike="noStrike">
                          <a:solidFill>
                            <a:srgbClr val="0563C1"/>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806">
                <a:tc>
                  <a:txBody>
                    <a:bodyPr/>
                    <a:lstStyle/>
                    <a:p>
                      <a:pPr algn="l" fontAlgn="t"/>
                      <a:r>
                        <a:rPr lang="en-US" sz="900" b="0" i="0" u="none" strike="noStrike">
                          <a:solidFill>
                            <a:srgbClr val="383842"/>
                          </a:solidFill>
                          <a:effectLst/>
                          <a:latin typeface="Arial" panose="020B0604020202020204" pitchFamily="34" charset="0"/>
                        </a:rPr>
                        <a:t>Lubricity, HFRR @ 60°C, micron, max</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31"/>
                        </a:rPr>
                        <a:t>D 6079</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520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520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sng" strike="noStrike">
                          <a:solidFill>
                            <a:srgbClr val="0088CC"/>
                          </a:solidFill>
                          <a:effectLst/>
                          <a:latin typeface="Arial" panose="020B0604020202020204" pitchFamily="34" charset="0"/>
                        </a:rPr>
                        <a:t>D6079</a:t>
                      </a:r>
                      <a:r>
                        <a:rPr lang="en-US" sz="900" b="0" i="0" u="none" strike="noStrike">
                          <a:solidFill>
                            <a:srgbClr val="383842"/>
                          </a:solidFill>
                          <a:effectLst/>
                          <a:latin typeface="Arial" panose="020B0604020202020204" pitchFamily="34" charset="0"/>
                        </a:rPr>
                        <a:t>/</a:t>
                      </a:r>
                      <a:r>
                        <a:rPr lang="en-US" sz="900" b="0" i="0" u="sng" strike="noStrike">
                          <a:solidFill>
                            <a:srgbClr val="0088CC"/>
                          </a:solidFill>
                          <a:effectLst/>
                          <a:latin typeface="Arial" panose="020B0604020202020204" pitchFamily="34" charset="0"/>
                        </a:rPr>
                        <a:t>D7688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383842"/>
                          </a:solidFill>
                          <a:effectLst/>
                          <a:latin typeface="Arial" panose="020B0604020202020204" pitchFamily="34" charset="0"/>
                        </a:rPr>
                        <a:t>520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900" b="0" i="0" u="none" strike="noStrike" dirty="0">
                          <a:solidFill>
                            <a:srgbClr val="383842"/>
                          </a:solidFill>
                          <a:effectLst/>
                          <a:latin typeface="Arial" panose="020B0604020202020204" pitchFamily="34" charset="0"/>
                        </a:rPr>
                        <a:t>520</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46632">
                <a:tc>
                  <a:txBody>
                    <a:bodyPr/>
                    <a:lstStyle/>
                    <a:p>
                      <a:pPr algn="l" fontAlgn="t"/>
                      <a:r>
                        <a:rPr lang="en-US" sz="900" b="0" i="0" u="none" strike="noStrike">
                          <a:solidFill>
                            <a:srgbClr val="383842"/>
                          </a:solidFill>
                          <a:effectLst/>
                          <a:latin typeface="Arial" panose="020B0604020202020204" pitchFamily="34" charset="0"/>
                        </a:rPr>
                        <a:t>Conductivity, pS/m or Conductivity Units (C.U.), min</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088CC"/>
                          </a:solidFill>
                          <a:effectLst/>
                          <a:latin typeface="Arial" panose="020B0604020202020204" pitchFamily="34" charset="0"/>
                        </a:rPr>
                        <a:t>D2624</a:t>
                      </a:r>
                      <a:r>
                        <a:rPr lang="en-US" sz="900" b="0" i="0" u="none" strike="noStrike">
                          <a:solidFill>
                            <a:srgbClr val="383842"/>
                          </a:solidFill>
                          <a:effectLst/>
                          <a:latin typeface="Arial" panose="020B0604020202020204" pitchFamily="34" charset="0"/>
                        </a:rPr>
                        <a:t>/</a:t>
                      </a:r>
                      <a:r>
                        <a:rPr lang="en-US" sz="900" b="0" i="0" u="sng" strike="noStrike">
                          <a:solidFill>
                            <a:srgbClr val="0088CC"/>
                          </a:solidFill>
                          <a:effectLst/>
                          <a:latin typeface="Arial" panose="020B0604020202020204" pitchFamily="34" charset="0"/>
                        </a:rPr>
                        <a:t>D4308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900" b="0" i="0" u="none" strike="noStrike">
                          <a:solidFill>
                            <a:srgbClr val="000000"/>
                          </a:solidFill>
                          <a:effectLst/>
                          <a:latin typeface="Calibri" panose="020F0502020204030204" pitchFamily="34" charset="0"/>
                        </a:rPr>
                        <a:t> </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900" b="0" i="0" u="sng" strike="noStrike">
                          <a:solidFill>
                            <a:srgbClr val="0088CC"/>
                          </a:solidFill>
                          <a:effectLst/>
                          <a:latin typeface="Arial" panose="020B0604020202020204" pitchFamily="34" charset="0"/>
                        </a:rPr>
                        <a:t>D2624</a:t>
                      </a:r>
                      <a:r>
                        <a:rPr lang="en-US" sz="900" b="0" i="0" u="none" strike="noStrike">
                          <a:solidFill>
                            <a:srgbClr val="383842"/>
                          </a:solidFill>
                          <a:effectLst/>
                          <a:latin typeface="Arial" panose="020B0604020202020204" pitchFamily="34" charset="0"/>
                        </a:rPr>
                        <a:t>/</a:t>
                      </a:r>
                      <a:r>
                        <a:rPr lang="en-US" sz="900" b="0" i="0" u="sng" strike="noStrike">
                          <a:solidFill>
                            <a:srgbClr val="0088CC"/>
                          </a:solidFill>
                          <a:effectLst/>
                          <a:latin typeface="Arial" panose="020B0604020202020204" pitchFamily="34" charset="0"/>
                        </a:rPr>
                        <a:t>D4308</a:t>
                      </a: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0" i="0" u="sng" strike="noStrike">
                          <a:solidFill>
                            <a:srgbClr val="0563C1"/>
                          </a:solidFill>
                          <a:effectLst/>
                          <a:latin typeface="Calibri" panose="020F0502020204030204" pitchFamily="34" charset="0"/>
                          <a:hlinkClick r:id="rId32" action="ppaction://hlinkfile"/>
                        </a:rPr>
                        <a:t>25L</a:t>
                      </a:r>
                      <a:endParaRPr lang="en-US" sz="900" b="0" i="0" u="sng" strike="noStrike">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900" b="0" i="0" u="sng" strike="noStrike" dirty="0">
                          <a:solidFill>
                            <a:srgbClr val="0563C1"/>
                          </a:solidFill>
                          <a:effectLst/>
                          <a:latin typeface="Calibri" panose="020F0502020204030204" pitchFamily="34" charset="0"/>
                          <a:hlinkClick r:id="rId32" action="ppaction://hlinkfile"/>
                        </a:rPr>
                        <a:t>25M</a:t>
                      </a:r>
                      <a:endParaRPr lang="en-US" sz="900" b="0" i="0" u="sng" strike="noStrike" dirty="0">
                        <a:solidFill>
                          <a:srgbClr val="0563C1"/>
                        </a:solidFill>
                        <a:effectLst/>
                        <a:latin typeface="Calibri" panose="020F0502020204030204" pitchFamily="34" charset="0"/>
                      </a:endParaRPr>
                    </a:p>
                  </a:txBody>
                  <a:tcPr marL="5192" marR="5192" marT="51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4" name="Slide Number Placeholder 3"/>
          <p:cNvSpPr>
            <a:spLocks noGrp="1"/>
          </p:cNvSpPr>
          <p:nvPr>
            <p:ph type="sldNum" sz="quarter" idx="12"/>
          </p:nvPr>
        </p:nvSpPr>
        <p:spPr/>
        <p:txBody>
          <a:bodyPr/>
          <a:lstStyle/>
          <a:p>
            <a:fld id="{511E60E2-5F03-4AD1-8874-AA9ACC93B38D}" type="slidenum">
              <a:rPr lang="en-US" smtClean="0"/>
              <a:pPr/>
              <a:t>11</a:t>
            </a:fld>
            <a:endParaRPr lang="en-US" dirty="0"/>
          </a:p>
        </p:txBody>
      </p:sp>
    </p:spTree>
    <p:extLst>
      <p:ext uri="{BB962C8B-B14F-4D97-AF65-F5344CB8AC3E}">
        <p14:creationId xmlns:p14="http://schemas.microsoft.com/office/powerpoint/2010/main" val="61987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 Matrix</a:t>
            </a:r>
            <a:endParaRPr lang="en-US" dirty="0"/>
          </a:p>
        </p:txBody>
      </p:sp>
      <p:sp>
        <p:nvSpPr>
          <p:cNvPr id="3" name="Content Placeholder 2"/>
          <p:cNvSpPr>
            <a:spLocks noGrp="1"/>
          </p:cNvSpPr>
          <p:nvPr>
            <p:ph idx="1"/>
          </p:nvPr>
        </p:nvSpPr>
        <p:spPr>
          <a:xfrm>
            <a:off x="452438" y="982304"/>
            <a:ext cx="8234362" cy="2914989"/>
          </a:xfrm>
        </p:spPr>
        <p:txBody>
          <a:bodyPr>
            <a:normAutofit fontScale="62500" lnSpcReduction="20000"/>
          </a:bodyPr>
          <a:lstStyle/>
          <a:p>
            <a:r>
              <a:rPr lang="en-US" dirty="0" smtClean="0"/>
              <a:t>Not designed to test specific fuel parameters or approve a specific source, but determine if the test is as fuel insensitive as prove out runs indicate</a:t>
            </a:r>
          </a:p>
          <a:p>
            <a:r>
              <a:rPr lang="en-US" dirty="0" smtClean="0"/>
              <a:t>Determined through mean and standard deviation of Fuel B as a whole</a:t>
            </a:r>
          </a:p>
          <a:p>
            <a:r>
              <a:rPr lang="en-US" dirty="0" smtClean="0"/>
              <a:t>10 tests PC-10, 10 tests ASTM D975</a:t>
            </a:r>
          </a:p>
          <a:p>
            <a:r>
              <a:rPr lang="en-US" dirty="0" smtClean="0"/>
              <a:t>How many fuel sources should we use as “Fuel B”?</a:t>
            </a:r>
          </a:p>
          <a:p>
            <a:pPr lvl="1"/>
            <a:r>
              <a:rPr lang="en-US" dirty="0" smtClean="0"/>
              <a:t>~4,500 gallons per test, not quite a full tanker</a:t>
            </a:r>
          </a:p>
          <a:p>
            <a:pPr lvl="1"/>
            <a:r>
              <a:rPr lang="en-US" dirty="0" smtClean="0"/>
              <a:t>If 3 tests: ~13,500 or about 2 tanker trucks</a:t>
            </a:r>
          </a:p>
          <a:p>
            <a:r>
              <a:rPr lang="en-US" dirty="0" smtClean="0"/>
              <a:t>Review all data as its generated for results that seem odd within the context of the matrix. May take until row 3 is done to preform meaningful statistical analysis</a:t>
            </a:r>
            <a:r>
              <a:rPr lang="en-US" dirty="0" smtClean="0"/>
              <a:t>.</a:t>
            </a:r>
          </a:p>
          <a:p>
            <a:r>
              <a:rPr lang="en-US" dirty="0" smtClean="0">
                <a:solidFill>
                  <a:srgbClr val="FF0000"/>
                </a:solidFill>
              </a:rPr>
              <a:t>Target: 3 “Fuel B” sources. One common between the labs. </a:t>
            </a:r>
          </a:p>
          <a:p>
            <a:r>
              <a:rPr lang="en-US" dirty="0" smtClean="0">
                <a:solidFill>
                  <a:srgbClr val="FF0000"/>
                </a:solidFill>
              </a:rPr>
              <a:t>Looking for fuels regionally located near labs</a:t>
            </a:r>
          </a:p>
          <a:p>
            <a:r>
              <a:rPr lang="en-US" dirty="0" smtClean="0">
                <a:solidFill>
                  <a:srgbClr val="FF0000"/>
                </a:solidFill>
              </a:rPr>
              <a:t>Stats group to review what fuels are run in what order as “Fuel B”</a:t>
            </a:r>
          </a:p>
          <a:p>
            <a:pPr lvl="1"/>
            <a:r>
              <a:rPr lang="en-US" dirty="0" smtClean="0">
                <a:solidFill>
                  <a:srgbClr val="FF0000"/>
                </a:solidFill>
              </a:rPr>
              <a:t>Considerations must be made for tank logistics and how many fuels can be at each lab</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511E60E2-5F03-4AD1-8874-AA9ACC93B38D}"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15772127"/>
              </p:ext>
            </p:extLst>
          </p:nvPr>
        </p:nvGraphicFramePr>
        <p:xfrm>
          <a:off x="1538871" y="3992179"/>
          <a:ext cx="6096000" cy="22250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sz="1200" dirty="0" smtClean="0"/>
                        <a:t>Stand A-1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A-2</a:t>
                      </a:r>
                    </a:p>
                  </a:txBody>
                  <a:tcPr anchor="ctr"/>
                </a:tc>
                <a:tc>
                  <a:txBody>
                    <a:bodyPr/>
                    <a:lstStyle/>
                    <a:p>
                      <a:pPr algn="ctr"/>
                      <a:r>
                        <a:rPr lang="en-US" sz="1200" dirty="0" smtClean="0"/>
                        <a:t>Stand G-1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G-2</a:t>
                      </a: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HWO, Fuel A</a:t>
                      </a: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a:t>
                      </a:r>
                      <a:r>
                        <a:rPr lang="en-US" sz="1200" baseline="0" dirty="0" smtClean="0">
                          <a:solidFill>
                            <a:schemeClr val="tx1"/>
                          </a:solidFill>
                        </a:rPr>
                        <a:t>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r>
            </a:tbl>
          </a:graphicData>
        </a:graphic>
      </p:graphicFrame>
    </p:spTree>
    <p:extLst>
      <p:ext uri="{BB962C8B-B14F-4D97-AF65-F5344CB8AC3E}">
        <p14:creationId xmlns:p14="http://schemas.microsoft.com/office/powerpoint/2010/main" val="600303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Wording (Presented 7/28)</a:t>
            </a:r>
          </a:p>
        </p:txBody>
      </p:sp>
      <p:sp>
        <p:nvSpPr>
          <p:cNvPr id="3" name="Content Placeholder 2"/>
          <p:cNvSpPr>
            <a:spLocks noGrp="1"/>
          </p:cNvSpPr>
          <p:nvPr>
            <p:ph idx="1"/>
          </p:nvPr>
        </p:nvSpPr>
        <p:spPr/>
        <p:txBody>
          <a:bodyPr/>
          <a:lstStyle/>
          <a:p>
            <a:r>
              <a:rPr lang="en-US" dirty="0" smtClean="0"/>
              <a:t>Need text to define items noted in Goals and Outcomes</a:t>
            </a:r>
          </a:p>
          <a:p>
            <a:pPr lvl="1"/>
            <a:r>
              <a:rPr lang="en-US" dirty="0" smtClean="0"/>
              <a:t>Draft wording in following slides</a:t>
            </a:r>
            <a:endParaRPr lang="en-US" dirty="0"/>
          </a:p>
          <a:p>
            <a:r>
              <a:rPr lang="en-US" dirty="0"/>
              <a:t>LTMS Assumptions</a:t>
            </a:r>
          </a:p>
          <a:p>
            <a:pPr lvl="1"/>
            <a:r>
              <a:rPr lang="en-US" dirty="0"/>
              <a:t>The above criteria assumes the following;</a:t>
            </a:r>
          </a:p>
          <a:p>
            <a:pPr lvl="1"/>
            <a:r>
              <a:rPr lang="en-US" dirty="0"/>
              <a:t>Stand-based LTMS system</a:t>
            </a:r>
          </a:p>
          <a:p>
            <a:pPr lvl="1"/>
            <a:r>
              <a:rPr lang="en-US" dirty="0" err="1"/>
              <a:t>Ei</a:t>
            </a:r>
            <a:r>
              <a:rPr lang="en-US" dirty="0"/>
              <a:t> values used in LTMS</a:t>
            </a:r>
          </a:p>
          <a:p>
            <a:pPr lvl="1"/>
            <a:r>
              <a:rPr lang="en-US" dirty="0"/>
              <a:t>A new stand criteria in the LTMS requires at a minimum 2 tests for a new lab.</a:t>
            </a:r>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13</a:t>
            </a:fld>
            <a:endParaRPr lang="en-US" dirty="0"/>
          </a:p>
        </p:txBody>
      </p:sp>
    </p:spTree>
    <p:extLst>
      <p:ext uri="{BB962C8B-B14F-4D97-AF65-F5344CB8AC3E}">
        <p14:creationId xmlns:p14="http://schemas.microsoft.com/office/powerpoint/2010/main" val="38110371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Wording (Presented 7/28)</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Ford </a:t>
            </a:r>
            <a:r>
              <a:rPr lang="en-US" b="1" dirty="0"/>
              <a:t>6.7L Fuel Requirements</a:t>
            </a:r>
            <a:endParaRPr lang="en-US" dirty="0"/>
          </a:p>
          <a:p>
            <a:pPr marL="0" indent="0">
              <a:buNone/>
            </a:pPr>
            <a:r>
              <a:rPr lang="en-US" dirty="0"/>
              <a:t>A Ford 6.7L Valvetrain Wear Test may be conducted on a fuel that meets the criteria set out for a Grade No. 2-D S15 (ULSD) product in ASTM D975 with the following additional requirements;</a:t>
            </a:r>
          </a:p>
          <a:p>
            <a:pPr lvl="0"/>
            <a:r>
              <a:rPr lang="en-US" dirty="0"/>
              <a:t>Must be a publically available fuel source</a:t>
            </a:r>
          </a:p>
          <a:p>
            <a:pPr lvl="1"/>
            <a:r>
              <a:rPr lang="en-US" sz="2400" dirty="0"/>
              <a:t>A company shall not blend or manufacture their own fuel on-site</a:t>
            </a:r>
          </a:p>
          <a:p>
            <a:pPr lvl="0"/>
            <a:r>
              <a:rPr lang="en-US" dirty="0"/>
              <a:t>Biodiesel content by D7371 (or equivalent) at &lt;0.5%</a:t>
            </a:r>
          </a:p>
          <a:p>
            <a:pPr lvl="0"/>
            <a:r>
              <a:rPr lang="en-US" dirty="0"/>
              <a:t>The test lab may not add any additives or other compounds to the fuel once on-site	</a:t>
            </a:r>
          </a:p>
          <a:p>
            <a:pPr lvl="1"/>
            <a:r>
              <a:rPr lang="en-US" sz="2400" dirty="0"/>
              <a:t>Typical distribution additives at a pipeline terminal or refinery are permissible</a:t>
            </a:r>
          </a:p>
          <a:p>
            <a:pPr lvl="1"/>
            <a:r>
              <a:rPr lang="en-US" sz="2400" dirty="0"/>
              <a:t>The intent is for a lab to use a commercially available product that has not been specifically modified in any way for testing </a:t>
            </a:r>
            <a:r>
              <a:rPr lang="en-US" sz="2400" dirty="0" smtClean="0"/>
              <a:t>use</a:t>
            </a:r>
          </a:p>
          <a:p>
            <a:pPr lvl="1"/>
            <a:r>
              <a:rPr lang="en-US" sz="2400" dirty="0" smtClean="0"/>
              <a:t>If a branded product is used, the same branded product should be used until a different fuel is brought into use through the methods noted below.</a:t>
            </a:r>
            <a:endParaRPr lang="en-US" sz="2400" dirty="0"/>
          </a:p>
          <a:p>
            <a:pPr marL="0" indent="0">
              <a:buNone/>
            </a:pPr>
            <a:r>
              <a:rPr lang="en-US" dirty="0"/>
              <a:t>At the start and end of each test a sample should be taken at the test stand. Measure sulfur content and density (D4052 or equivalent).</a:t>
            </a:r>
          </a:p>
          <a:p>
            <a:pPr marL="0" indent="0">
              <a:buNone/>
            </a:pPr>
            <a:r>
              <a:rPr lang="en-US" dirty="0"/>
              <a:t>On the start of test sample also measure net heating value (D240 or equivalent) and distillation (ASTM D86), </a:t>
            </a:r>
            <a:r>
              <a:rPr lang="en-US" dirty="0" err="1"/>
              <a:t>cetane</a:t>
            </a:r>
            <a:r>
              <a:rPr lang="en-US" dirty="0"/>
              <a:t> number (D613 or equivalent), and biodiesel content by an appropriate ASTM test method. For tests run using PC-10, the COA values may be used for reporting purposes.</a:t>
            </a:r>
          </a:p>
          <a:p>
            <a:pPr marL="0" indent="0">
              <a:buNone/>
            </a:pP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14</a:t>
            </a:fld>
            <a:endParaRPr lang="en-US" dirty="0"/>
          </a:p>
        </p:txBody>
      </p:sp>
    </p:spTree>
    <p:extLst>
      <p:ext uri="{BB962C8B-B14F-4D97-AF65-F5344CB8AC3E}">
        <p14:creationId xmlns:p14="http://schemas.microsoft.com/office/powerpoint/2010/main" val="2861316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Wording (Presented 7/28)</a:t>
            </a:r>
          </a:p>
        </p:txBody>
      </p:sp>
      <p:sp>
        <p:nvSpPr>
          <p:cNvPr id="3" name="Content Placeholder 2"/>
          <p:cNvSpPr>
            <a:spLocks noGrp="1"/>
          </p:cNvSpPr>
          <p:nvPr>
            <p:ph idx="1"/>
          </p:nvPr>
        </p:nvSpPr>
        <p:spPr/>
        <p:txBody>
          <a:bodyPr>
            <a:normAutofit fontScale="92500"/>
          </a:bodyPr>
          <a:lstStyle/>
          <a:p>
            <a:pPr marL="0" indent="0">
              <a:buNone/>
            </a:pPr>
            <a:r>
              <a:rPr lang="en-US" b="1" dirty="0"/>
              <a:t>Introduction of a New Fuel Source or Transition between Fuels</a:t>
            </a:r>
            <a:endParaRPr lang="en-US" dirty="0"/>
          </a:p>
          <a:p>
            <a:pPr marL="0" indent="0">
              <a:buNone/>
            </a:pPr>
            <a:r>
              <a:rPr lang="en-US" dirty="0"/>
              <a:t>A “New Fuel Source” shall be considered any change in the refinery or terminal the fuel is being sourced from. Changes in logistic </a:t>
            </a:r>
            <a:r>
              <a:rPr lang="en-US" dirty="0" smtClean="0"/>
              <a:t>details such </a:t>
            </a:r>
            <a:r>
              <a:rPr lang="en-US" dirty="0"/>
              <a:t>as shipping method or Transport Company are not considered a New Fuel Source. </a:t>
            </a:r>
          </a:p>
          <a:p>
            <a:pPr lvl="0"/>
            <a:r>
              <a:rPr lang="en-US" dirty="0"/>
              <a:t>Fuel Usage</a:t>
            </a:r>
          </a:p>
          <a:p>
            <a:pPr lvl="1"/>
            <a:r>
              <a:rPr lang="en-US" sz="2400" dirty="0"/>
              <a:t>A candidate test on a calibrated stand must use fuel from the same source as the successful calibration test on that stand</a:t>
            </a:r>
          </a:p>
          <a:p>
            <a:pPr lvl="2"/>
            <a:r>
              <a:rPr lang="en-US" dirty="0"/>
              <a:t>A “source” is considered a refinery, terminal, storage facility, or other single point that bulk quantities of fuel are obtainable from.</a:t>
            </a:r>
          </a:p>
          <a:p>
            <a:pPr lvl="1"/>
            <a:r>
              <a:rPr lang="en-US" sz="2400" dirty="0"/>
              <a:t>Each test stand may utilize a different fuel, provided each stand and fuel pair have meet the calibration criteria noted below</a:t>
            </a:r>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15</a:t>
            </a:fld>
            <a:endParaRPr lang="en-US" dirty="0"/>
          </a:p>
        </p:txBody>
      </p:sp>
    </p:spTree>
    <p:extLst>
      <p:ext uri="{BB962C8B-B14F-4D97-AF65-F5344CB8AC3E}">
        <p14:creationId xmlns:p14="http://schemas.microsoft.com/office/powerpoint/2010/main" val="306280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Wording </a:t>
            </a:r>
            <a:r>
              <a:rPr lang="en-US" dirty="0" smtClean="0"/>
              <a:t>(</a:t>
            </a:r>
            <a:r>
              <a:rPr lang="en-US" dirty="0" smtClean="0">
                <a:solidFill>
                  <a:srgbClr val="FF0000"/>
                </a:solidFill>
              </a:rPr>
              <a:t>Mostly</a:t>
            </a:r>
            <a:r>
              <a:rPr lang="en-US" dirty="0" smtClean="0"/>
              <a:t> Presented </a:t>
            </a:r>
            <a:r>
              <a:rPr lang="en-US" dirty="0"/>
              <a:t>7/28)</a:t>
            </a:r>
          </a:p>
        </p:txBody>
      </p:sp>
      <p:sp>
        <p:nvSpPr>
          <p:cNvPr id="3" name="Content Placeholder 2"/>
          <p:cNvSpPr>
            <a:spLocks noGrp="1"/>
          </p:cNvSpPr>
          <p:nvPr>
            <p:ph idx="1"/>
          </p:nvPr>
        </p:nvSpPr>
        <p:spPr/>
        <p:txBody>
          <a:bodyPr>
            <a:normAutofit fontScale="77500" lnSpcReduction="20000"/>
          </a:bodyPr>
          <a:lstStyle/>
          <a:p>
            <a:pPr lvl="0"/>
            <a:r>
              <a:rPr lang="en-US" dirty="0"/>
              <a:t>New Fuel Introduction Process</a:t>
            </a:r>
          </a:p>
          <a:p>
            <a:pPr lvl="1"/>
            <a:r>
              <a:rPr lang="en-US" sz="2400" dirty="0"/>
              <a:t>First Stand in a Laboratory</a:t>
            </a:r>
          </a:p>
          <a:p>
            <a:pPr lvl="2"/>
            <a:r>
              <a:rPr lang="en-US" dirty="0"/>
              <a:t>A lab may introduce a fuel as part of a new stand introduction, or as a separate event.</a:t>
            </a:r>
          </a:p>
          <a:p>
            <a:pPr lvl="3"/>
            <a:r>
              <a:rPr lang="en-US" dirty="0"/>
              <a:t>Notify the TMC that a New Fuel will be utilized</a:t>
            </a:r>
          </a:p>
          <a:p>
            <a:pPr lvl="3"/>
            <a:r>
              <a:rPr lang="en-US" dirty="0"/>
              <a:t>A minimum of two (2) operationally valid calibration tests with no Level 3 </a:t>
            </a:r>
            <a:r>
              <a:rPr lang="en-US" dirty="0" err="1"/>
              <a:t>e</a:t>
            </a:r>
            <a:r>
              <a:rPr lang="en-US" baseline="-25000" dirty="0" err="1"/>
              <a:t>i</a:t>
            </a:r>
            <a:r>
              <a:rPr lang="en-US" dirty="0"/>
              <a:t> alarms must be conducted on the New Fuel using TMC assigned reference oils</a:t>
            </a:r>
          </a:p>
          <a:p>
            <a:pPr lvl="3"/>
            <a:r>
              <a:rPr lang="en-US" dirty="0"/>
              <a:t>Calibration Tests should be run sequentially with no other testing activity in between</a:t>
            </a:r>
          </a:p>
          <a:p>
            <a:pPr lvl="3"/>
            <a:r>
              <a:rPr lang="en-US" dirty="0"/>
              <a:t>Stands run as part of the initial industry matrix, which may run an intermixed order of fuels based on statistical matrix design, are excluded from the sequential running criteria to introduce a fuel. These will be reviewed and granted acceptance at the discretion of the Surveillance Panel</a:t>
            </a:r>
            <a:r>
              <a:rPr lang="en-US" dirty="0" smtClean="0"/>
              <a:t>. </a:t>
            </a:r>
            <a:r>
              <a:rPr lang="en-US" dirty="0" smtClean="0">
                <a:solidFill>
                  <a:srgbClr val="FF0000"/>
                </a:solidFill>
              </a:rPr>
              <a:t>At the end of the precision matrix, the lab may select the fuel to be used for each stand that participated.</a:t>
            </a:r>
          </a:p>
          <a:p>
            <a:pPr lvl="1"/>
            <a:r>
              <a:rPr lang="en-US" sz="2600" dirty="0" smtClean="0"/>
              <a:t>Subsequent </a:t>
            </a:r>
            <a:r>
              <a:rPr lang="en-US" sz="2600" dirty="0"/>
              <a:t>Stands in a Laboratory</a:t>
            </a:r>
          </a:p>
          <a:p>
            <a:pPr lvl="2"/>
            <a:r>
              <a:rPr lang="en-US" dirty="0"/>
              <a:t>If a laboratory has already introduced a particular fuel in one stand via the methods noted above, a second stand may utilize the fuel based on normal calibration criteria</a:t>
            </a:r>
          </a:p>
          <a:p>
            <a:pPr lvl="2"/>
            <a:r>
              <a:rPr lang="en-US" dirty="0"/>
              <a:t>If the second stand is a New Stand, all other new stand calibration criteria still apply relating to </a:t>
            </a:r>
            <a:r>
              <a:rPr lang="en-US" dirty="0" err="1"/>
              <a:t>e</a:t>
            </a:r>
            <a:r>
              <a:rPr lang="en-US" baseline="-25000" dirty="0" err="1"/>
              <a:t>i</a:t>
            </a:r>
            <a:r>
              <a:rPr lang="en-US" dirty="0"/>
              <a:t> limits and number of calibration tests required</a:t>
            </a:r>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16</a:t>
            </a:fld>
            <a:endParaRPr lang="en-US" dirty="0"/>
          </a:p>
        </p:txBody>
      </p:sp>
    </p:spTree>
    <p:extLst>
      <p:ext uri="{BB962C8B-B14F-4D97-AF65-F5344CB8AC3E}">
        <p14:creationId xmlns:p14="http://schemas.microsoft.com/office/powerpoint/2010/main" val="258748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Wording (Presented 7/28)</a:t>
            </a:r>
          </a:p>
        </p:txBody>
      </p:sp>
      <p:sp>
        <p:nvSpPr>
          <p:cNvPr id="3" name="Content Placeholder 2"/>
          <p:cNvSpPr>
            <a:spLocks noGrp="1"/>
          </p:cNvSpPr>
          <p:nvPr>
            <p:ph idx="1"/>
          </p:nvPr>
        </p:nvSpPr>
        <p:spPr/>
        <p:txBody>
          <a:bodyPr>
            <a:normAutofit fontScale="92500" lnSpcReduction="10000"/>
          </a:bodyPr>
          <a:lstStyle/>
          <a:p>
            <a:pPr lvl="0"/>
            <a:r>
              <a:rPr lang="en-US" dirty="0"/>
              <a:t>Transition Between Approved Fuels</a:t>
            </a:r>
          </a:p>
          <a:p>
            <a:pPr lvl="1"/>
            <a:r>
              <a:rPr lang="en-US" sz="2400" dirty="0"/>
              <a:t>If a laboratory desires to switch between two previously approved fuels, this must occur as part of the calibration process for a particular stand.</a:t>
            </a:r>
          </a:p>
          <a:p>
            <a:pPr lvl="1"/>
            <a:r>
              <a:rPr lang="en-US" sz="2400" dirty="0"/>
              <a:t>A fuel that has been approved for testing at one laboratory does not automatically gain acceptance at a second. Each laboratory must consider the fuel to be a New Fuel and follow the appropriate introduction process</a:t>
            </a:r>
          </a:p>
          <a:p>
            <a:pPr lvl="1"/>
            <a:r>
              <a:rPr lang="en-US" sz="2400" dirty="0"/>
              <a:t>The source tank must be addressed in one of two ways;</a:t>
            </a:r>
          </a:p>
          <a:p>
            <a:pPr lvl="2"/>
            <a:r>
              <a:rPr lang="en-US" dirty="0"/>
              <a:t>Fully drained and cleaned if the tank’s previous contents were not an approved fuel for the test</a:t>
            </a:r>
          </a:p>
          <a:p>
            <a:pPr lvl="2"/>
            <a:r>
              <a:rPr lang="en-US" dirty="0"/>
              <a:t>At 5% or less of overall capacity of an approved fuel prior to refilling with the new fuel that is to be used for the calibration test</a:t>
            </a:r>
          </a:p>
          <a:p>
            <a:pPr lvl="1"/>
            <a:r>
              <a:rPr lang="en-US" sz="2400" dirty="0"/>
              <a:t>A previously approved and utilized fuel may be brought back into use for a stand with a single calibration test based on normal calibration criteria</a:t>
            </a:r>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17</a:t>
            </a:fld>
            <a:endParaRPr lang="en-US" dirty="0"/>
          </a:p>
        </p:txBody>
      </p:sp>
    </p:spTree>
    <p:extLst>
      <p:ext uri="{BB962C8B-B14F-4D97-AF65-F5344CB8AC3E}">
        <p14:creationId xmlns:p14="http://schemas.microsoft.com/office/powerpoint/2010/main" val="262342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Open Items?</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511E60E2-5F03-4AD1-8874-AA9ACC93B38D}" type="slidenum">
              <a:rPr lang="en-US" smtClean="0"/>
              <a:pPr/>
              <a:t>18</a:t>
            </a:fld>
            <a:endParaRPr lang="en-US" dirty="0"/>
          </a:p>
        </p:txBody>
      </p:sp>
    </p:spTree>
    <p:extLst>
      <p:ext uri="{BB962C8B-B14F-4D97-AF65-F5344CB8AC3E}">
        <p14:creationId xmlns:p14="http://schemas.microsoft.com/office/powerpoint/2010/main" val="2417337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Goals and Outcomes</a:t>
            </a:r>
          </a:p>
          <a:p>
            <a:r>
              <a:rPr lang="en-US" dirty="0" smtClean="0"/>
              <a:t>Historic Industry Requirements</a:t>
            </a:r>
          </a:p>
          <a:p>
            <a:r>
              <a:rPr lang="en-US" dirty="0"/>
              <a:t>What has been run so </a:t>
            </a:r>
            <a:r>
              <a:rPr lang="en-US" dirty="0" smtClean="0"/>
              <a:t>far</a:t>
            </a:r>
          </a:p>
          <a:p>
            <a:r>
              <a:rPr lang="en-US" dirty="0" smtClean="0"/>
              <a:t>Precision Matrix</a:t>
            </a:r>
          </a:p>
          <a:p>
            <a:r>
              <a:rPr lang="en-US" dirty="0" smtClean="0"/>
              <a:t>Initial Draft Wording for Fuel Spec, Introduction, and Transitions</a:t>
            </a:r>
          </a:p>
          <a:p>
            <a:endParaRPr lang="en-US" dirty="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2</a:t>
            </a:fld>
            <a:endParaRPr lang="en-US" dirty="0"/>
          </a:p>
        </p:txBody>
      </p:sp>
    </p:spTree>
    <p:extLst>
      <p:ext uri="{BB962C8B-B14F-4D97-AF65-F5344CB8AC3E}">
        <p14:creationId xmlns:p14="http://schemas.microsoft.com/office/powerpoint/2010/main" val="591349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Outcomes</a:t>
            </a:r>
            <a:endParaRPr lang="en-US" dirty="0"/>
          </a:p>
        </p:txBody>
      </p:sp>
      <p:sp>
        <p:nvSpPr>
          <p:cNvPr id="3" name="Content Placeholder 2"/>
          <p:cNvSpPr>
            <a:spLocks noGrp="1"/>
          </p:cNvSpPr>
          <p:nvPr>
            <p:ph idx="1"/>
          </p:nvPr>
        </p:nvSpPr>
        <p:spPr/>
        <p:txBody>
          <a:bodyPr/>
          <a:lstStyle/>
          <a:p>
            <a:r>
              <a:rPr lang="en-US" dirty="0" smtClean="0"/>
              <a:t>Goal: Identify what requirements should apply to a fuel used for the Ford 6.7L Test and how to introduce it</a:t>
            </a:r>
          </a:p>
          <a:p>
            <a:r>
              <a:rPr lang="en-US" dirty="0" smtClean="0"/>
              <a:t>Outcomes</a:t>
            </a:r>
          </a:p>
          <a:p>
            <a:pPr lvl="1"/>
            <a:r>
              <a:rPr lang="en-US" dirty="0" smtClean="0"/>
              <a:t>Fuel Spec or requirements</a:t>
            </a:r>
          </a:p>
          <a:p>
            <a:pPr lvl="2"/>
            <a:r>
              <a:rPr lang="en-US" dirty="0" smtClean="0"/>
              <a:t>Where does this information live?</a:t>
            </a:r>
          </a:p>
          <a:p>
            <a:pPr lvl="1"/>
            <a:r>
              <a:rPr lang="en-US" dirty="0" smtClean="0"/>
              <a:t>New Fuel Implementation process</a:t>
            </a:r>
          </a:p>
          <a:p>
            <a:pPr lvl="2"/>
            <a:r>
              <a:rPr lang="en-US" dirty="0" smtClean="0"/>
              <a:t>Part of matrix</a:t>
            </a:r>
          </a:p>
          <a:p>
            <a:pPr lvl="2"/>
            <a:r>
              <a:rPr lang="en-US" dirty="0" smtClean="0"/>
              <a:t>Post-matrix</a:t>
            </a:r>
          </a:p>
          <a:p>
            <a:pPr lvl="1"/>
            <a:r>
              <a:rPr lang="en-US" dirty="0" smtClean="0"/>
              <a:t>Fuel Transition Process</a:t>
            </a:r>
          </a:p>
          <a:p>
            <a:pPr lvl="1"/>
            <a:r>
              <a:rPr lang="en-US" dirty="0" smtClean="0"/>
              <a:t>Tracking Requirements</a:t>
            </a:r>
          </a:p>
          <a:p>
            <a:pPr lvl="1"/>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3</a:t>
            </a:fld>
            <a:endParaRPr lang="en-US" dirty="0"/>
          </a:p>
        </p:txBody>
      </p:sp>
    </p:spTree>
    <p:extLst>
      <p:ext uri="{BB962C8B-B14F-4D97-AF65-F5344CB8AC3E}">
        <p14:creationId xmlns:p14="http://schemas.microsoft.com/office/powerpoint/2010/main" val="2787799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Requirements</a:t>
            </a:r>
            <a:endParaRPr lang="en-US" dirty="0"/>
          </a:p>
        </p:txBody>
      </p:sp>
      <p:sp>
        <p:nvSpPr>
          <p:cNvPr id="3" name="Content Placeholder 2"/>
          <p:cNvSpPr>
            <a:spLocks noGrp="1"/>
          </p:cNvSpPr>
          <p:nvPr>
            <p:ph idx="1"/>
          </p:nvPr>
        </p:nvSpPr>
        <p:spPr/>
        <p:txBody>
          <a:bodyPr/>
          <a:lstStyle/>
          <a:p>
            <a:r>
              <a:rPr lang="en-US" dirty="0"/>
              <a:t>ASTM D975</a:t>
            </a:r>
          </a:p>
          <a:p>
            <a:pPr lvl="1"/>
            <a:r>
              <a:rPr lang="en-US" dirty="0"/>
              <a:t>Standard Specification for Diesel Fuel</a:t>
            </a:r>
          </a:p>
          <a:p>
            <a:pPr lvl="2"/>
            <a:r>
              <a:rPr lang="en-US" dirty="0"/>
              <a:t>No.1-D through No.4-D</a:t>
            </a:r>
          </a:p>
          <a:p>
            <a:pPr lvl="2"/>
            <a:r>
              <a:rPr lang="en-US" dirty="0"/>
              <a:t>Sulfur at 15, 500, 5000 ppm</a:t>
            </a:r>
          </a:p>
          <a:p>
            <a:pPr lvl="2"/>
            <a:r>
              <a:rPr lang="en-US" dirty="0"/>
              <a:t>Fuel of interest is No.2-D S15</a:t>
            </a:r>
          </a:p>
          <a:p>
            <a:r>
              <a:rPr lang="en-US" dirty="0" smtClean="0"/>
              <a:t>PC-10</a:t>
            </a:r>
          </a:p>
          <a:p>
            <a:pPr lvl="1"/>
            <a:r>
              <a:rPr lang="en-US" dirty="0" smtClean="0"/>
              <a:t>“Snapshot” of a typical ULSD as US Market transitioned to 15ppm sulfur,  mid-2000s timeframe</a:t>
            </a:r>
          </a:p>
          <a:p>
            <a:pPr lvl="1"/>
            <a:r>
              <a:rPr lang="en-US" dirty="0" smtClean="0"/>
              <a:t>Subset of D975</a:t>
            </a:r>
          </a:p>
          <a:p>
            <a:pPr lvl="1"/>
            <a:r>
              <a:rPr lang="en-US" dirty="0" smtClean="0"/>
              <a:t>Spec contained in each test procedure, didn’t always agree</a:t>
            </a:r>
          </a:p>
          <a:p>
            <a:pPr lvl="1"/>
            <a:r>
              <a:rPr lang="en-US" dirty="0" smtClean="0"/>
              <a:t>Recently moved to TMC website </a:t>
            </a:r>
          </a:p>
        </p:txBody>
      </p:sp>
      <p:sp>
        <p:nvSpPr>
          <p:cNvPr id="4" name="Slide Number Placeholder 3"/>
          <p:cNvSpPr>
            <a:spLocks noGrp="1"/>
          </p:cNvSpPr>
          <p:nvPr>
            <p:ph type="sldNum" sz="quarter" idx="12"/>
          </p:nvPr>
        </p:nvSpPr>
        <p:spPr/>
        <p:txBody>
          <a:bodyPr/>
          <a:lstStyle/>
          <a:p>
            <a:fld id="{511E60E2-5F03-4AD1-8874-AA9ACC93B38D}" type="slidenum">
              <a:rPr lang="en-US" smtClean="0"/>
              <a:pPr/>
              <a:t>4</a:t>
            </a:fld>
            <a:endParaRPr lang="en-US" dirty="0"/>
          </a:p>
        </p:txBody>
      </p:sp>
    </p:spTree>
    <p:extLst>
      <p:ext uri="{BB962C8B-B14F-4D97-AF65-F5344CB8AC3E}">
        <p14:creationId xmlns:p14="http://schemas.microsoft.com/office/powerpoint/2010/main" val="1715366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Requirements</a:t>
            </a: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5</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89081039"/>
              </p:ext>
            </p:extLst>
          </p:nvPr>
        </p:nvGraphicFramePr>
        <p:xfrm>
          <a:off x="1036857" y="778601"/>
          <a:ext cx="6517240" cy="4949611"/>
        </p:xfrm>
        <a:graphic>
          <a:graphicData uri="http://schemas.openxmlformats.org/drawingml/2006/table">
            <a:tbl>
              <a:tblPr>
                <a:tableStyleId>{5C22544A-7EE6-4342-B048-85BDC9FD1C3A}</a:tableStyleId>
              </a:tblPr>
              <a:tblGrid>
                <a:gridCol w="4121196"/>
                <a:gridCol w="1191176"/>
                <a:gridCol w="1204868"/>
              </a:tblGrid>
              <a:tr h="390519">
                <a:tc>
                  <a:txBody>
                    <a:bodyPr/>
                    <a:lstStyle/>
                    <a:p>
                      <a:pPr algn="l" fontAlgn="ctr"/>
                      <a:r>
                        <a:rPr lang="en-US" sz="1700" u="none" strike="noStrike" dirty="0">
                          <a:effectLst/>
                        </a:rPr>
                        <a:t> </a:t>
                      </a:r>
                      <a:endParaRPr lang="en-US" sz="1700" b="0" i="0" u="none" strike="noStrike" dirty="0">
                        <a:solidFill>
                          <a:srgbClr val="000000"/>
                        </a:solidFill>
                        <a:effectLst/>
                        <a:latin typeface="Arial" panose="020B0604020202020204" pitchFamily="34" charset="0"/>
                      </a:endParaRPr>
                    </a:p>
                  </a:txBody>
                  <a:tcPr marL="9082" marR="9082" marT="9082" marB="0" anchor="ctr"/>
                </a:tc>
                <a:tc>
                  <a:txBody>
                    <a:bodyPr/>
                    <a:lstStyle/>
                    <a:p>
                      <a:pPr algn="ctr" rtl="0" fontAlgn="b"/>
                      <a:r>
                        <a:rPr lang="en-US" sz="1000" u="none" strike="noStrike">
                          <a:effectLst/>
                        </a:rPr>
                        <a:t>ASTM D975 ULSD Requirement</a:t>
                      </a:r>
                      <a:endParaRPr lang="en-US" sz="1000" b="0" i="0" u="none" strike="noStrike">
                        <a:solidFill>
                          <a:srgbClr val="000000"/>
                        </a:solidFill>
                        <a:effectLst/>
                        <a:latin typeface="Calibri" panose="020F0502020204030204" pitchFamily="34" charset="0"/>
                      </a:endParaRPr>
                    </a:p>
                  </a:txBody>
                  <a:tcPr marL="9082" marR="9082" marT="9082" marB="0" anchor="b"/>
                </a:tc>
                <a:tc>
                  <a:txBody>
                    <a:bodyPr/>
                    <a:lstStyle/>
                    <a:p>
                      <a:pPr algn="ctr" rtl="0" fontAlgn="b"/>
                      <a:r>
                        <a:rPr lang="en-US" sz="1000" u="none" strike="noStrike">
                          <a:effectLst/>
                        </a:rPr>
                        <a:t>PC10 Requirement</a:t>
                      </a:r>
                      <a:endParaRPr lang="en-US" sz="1000" b="0" i="0" u="none" strike="noStrike">
                        <a:solidFill>
                          <a:srgbClr val="000000"/>
                        </a:solidFill>
                        <a:effectLst/>
                        <a:latin typeface="Calibri" panose="020F0502020204030204" pitchFamily="34" charset="0"/>
                      </a:endParaRPr>
                    </a:p>
                  </a:txBody>
                  <a:tcPr marL="9082" marR="9082" marT="9082" marB="0" anchor="b"/>
                </a:tc>
              </a:tr>
              <a:tr h="190719">
                <a:tc>
                  <a:txBody>
                    <a:bodyPr/>
                    <a:lstStyle/>
                    <a:p>
                      <a:pPr algn="l" rtl="0" fontAlgn="ctr"/>
                      <a:r>
                        <a:rPr lang="en-US" sz="1000" u="none" strike="noStrike">
                          <a:effectLst/>
                        </a:rPr>
                        <a:t>Flash Point, °C, min.</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9082" marR="9082" marT="9082" marB="0" anchor="b"/>
                </a:tc>
                <a:tc>
                  <a:txBody>
                    <a:bodyPr/>
                    <a:lstStyle/>
                    <a:p>
                      <a:pPr algn="ctr" rtl="0" fontAlgn="b"/>
                      <a:r>
                        <a:rPr lang="en-US" sz="1000" u="none" strike="noStrike">
                          <a:effectLst/>
                        </a:rPr>
                        <a:t>54</a:t>
                      </a:r>
                      <a:endParaRPr lang="en-US" sz="1000" b="0" i="0" u="none" strike="noStrike">
                        <a:solidFill>
                          <a:srgbClr val="000000"/>
                        </a:solidFill>
                        <a:effectLst/>
                        <a:latin typeface="Calibri" panose="020F0502020204030204" pitchFamily="34" charset="0"/>
                      </a:endParaRPr>
                    </a:p>
                  </a:txBody>
                  <a:tcPr marL="9082" marR="9082" marT="9082" marB="0" anchor="b"/>
                </a:tc>
              </a:tr>
              <a:tr h="190719">
                <a:tc>
                  <a:txBody>
                    <a:bodyPr/>
                    <a:lstStyle/>
                    <a:p>
                      <a:pPr algn="l" rtl="0" fontAlgn="ctr"/>
                      <a:r>
                        <a:rPr lang="en-US" sz="1000" u="none" strike="noStrike">
                          <a:effectLst/>
                        </a:rPr>
                        <a:t>API Gravity</a:t>
                      </a:r>
                      <a:endParaRPr lang="en-US" sz="1000" b="1"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b"/>
                </a:tc>
                <a:tc>
                  <a:txBody>
                    <a:bodyPr/>
                    <a:lstStyle/>
                    <a:p>
                      <a:pPr algn="ctr" rtl="0" fontAlgn="b"/>
                      <a:r>
                        <a:rPr lang="en-US" sz="1000" u="none" strike="noStrike" dirty="0">
                          <a:effectLst/>
                        </a:rPr>
                        <a:t>34-37</a:t>
                      </a:r>
                      <a:endParaRPr lang="en-US" sz="1000" b="0" i="0" u="none" strike="noStrike" dirty="0">
                        <a:solidFill>
                          <a:srgbClr val="000000"/>
                        </a:solidFill>
                        <a:effectLst/>
                        <a:latin typeface="Calibri" panose="020F0502020204030204" pitchFamily="34" charset="0"/>
                      </a:endParaRPr>
                    </a:p>
                  </a:txBody>
                  <a:tcPr marL="9082" marR="9082" marT="9082" marB="0" anchor="b"/>
                </a:tc>
              </a:tr>
              <a:tr h="190719">
                <a:tc>
                  <a:txBody>
                    <a:bodyPr/>
                    <a:lstStyle/>
                    <a:p>
                      <a:pPr algn="l" rtl="0" fontAlgn="ctr"/>
                      <a:r>
                        <a:rPr lang="en-US" sz="1000" u="none" strike="noStrike">
                          <a:effectLst/>
                        </a:rPr>
                        <a:t>Water and Sediment, percent volume,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Distillation Temperature, °C 90 %, percent volume recovered</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 min</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282</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293</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338</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332</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Kinematic Viscosity, mm</a:t>
                      </a:r>
                      <a:r>
                        <a:rPr lang="en-US" sz="900" u="none" strike="noStrike">
                          <a:effectLst/>
                        </a:rPr>
                        <a:t>2</a:t>
                      </a:r>
                      <a:r>
                        <a:rPr lang="en-US" sz="1000" u="none" strike="noStrike">
                          <a:effectLst/>
                        </a:rPr>
                        <a:t>/S at 40 °C</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 min</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1.9</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4.1</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Ash percent mass,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0.01</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0.005</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b"/>
                      <a:r>
                        <a:rPr lang="en-US" sz="1000" u="none" strike="noStrike">
                          <a:effectLst/>
                        </a:rPr>
                        <a:t>Sulfur, ppm (</a:t>
                      </a:r>
                      <a:r>
                        <a:rPr lang="el-GR" sz="1000" u="none" strike="noStrike">
                          <a:effectLst/>
                        </a:rPr>
                        <a:t>μ</a:t>
                      </a:r>
                      <a:r>
                        <a:rPr lang="en-US" sz="1000" u="none" strike="noStrike">
                          <a:effectLst/>
                        </a:rPr>
                        <a:t>g/g)G max</a:t>
                      </a:r>
                      <a:endParaRPr lang="en-US" sz="1000" b="1" i="0" u="none" strike="noStrike">
                        <a:solidFill>
                          <a:srgbClr val="000000"/>
                        </a:solidFill>
                        <a:effectLst/>
                        <a:latin typeface="Calibri" panose="020F0502020204030204" pitchFamily="34" charset="0"/>
                      </a:endParaRPr>
                    </a:p>
                  </a:txBody>
                  <a:tcPr marL="9082" marR="9082" marT="9082" marB="0" anchor="b"/>
                </a:tc>
                <a:tc>
                  <a:txBody>
                    <a:bodyPr/>
                    <a:lstStyle/>
                    <a:p>
                      <a:pPr algn="ctr" rtl="0" fontAlgn="ctr"/>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7 to 15</a:t>
                      </a:r>
                      <a:endParaRPr lang="en-US" sz="1000" b="0" i="0" u="none" strike="noStrike">
                        <a:solidFill>
                          <a:srgbClr val="000000"/>
                        </a:solidFill>
                        <a:effectLst/>
                        <a:latin typeface="Calibri" panose="020F0502020204030204" pitchFamily="34" charset="0"/>
                      </a:endParaRPr>
                    </a:p>
                  </a:txBody>
                  <a:tcPr marL="9082" marR="9082" marT="9082" marB="0" anchor="ctr"/>
                </a:tc>
              </a:tr>
              <a:tr h="372356">
                <a:tc>
                  <a:txBody>
                    <a:bodyPr/>
                    <a:lstStyle/>
                    <a:p>
                      <a:pPr algn="l" rtl="0" fontAlgn="ctr"/>
                      <a:r>
                        <a:rPr lang="en-US" sz="1000" u="none" strike="noStrike">
                          <a:effectLst/>
                        </a:rPr>
                        <a:t>Copper strip corrosion rating,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No. 3</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1 (1A in older specs)</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dirty="0" err="1">
                          <a:effectLst/>
                        </a:rPr>
                        <a:t>Cetane</a:t>
                      </a:r>
                      <a:r>
                        <a:rPr lang="en-US" sz="1000" u="none" strike="noStrike" dirty="0">
                          <a:effectLst/>
                        </a:rPr>
                        <a:t> number, </a:t>
                      </a:r>
                      <a:r>
                        <a:rPr lang="en-US" sz="1000" u="none" strike="noStrike" dirty="0" smtClean="0">
                          <a:effectLst/>
                        </a:rPr>
                        <a:t>min</a:t>
                      </a:r>
                      <a:endParaRPr lang="en-US" sz="1000" b="1" i="0" u="none" strike="noStrike" dirty="0">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40</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dirty="0">
                          <a:effectLst/>
                        </a:rPr>
                        <a:t>43-47</a:t>
                      </a:r>
                      <a:endParaRPr lang="en-US" sz="1000" b="0" i="0" u="none" strike="noStrike" dirty="0">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dirty="0" err="1">
                          <a:effectLst/>
                        </a:rPr>
                        <a:t>Cetane</a:t>
                      </a:r>
                      <a:r>
                        <a:rPr lang="en-US" sz="1000" u="none" strike="noStrike" dirty="0">
                          <a:effectLst/>
                        </a:rPr>
                        <a:t> index, min</a:t>
                      </a:r>
                      <a:r>
                        <a:rPr lang="en-US" sz="1000" u="none" strike="noStrike" dirty="0" smtClean="0">
                          <a:effectLst/>
                        </a:rPr>
                        <a:t>. </a:t>
                      </a:r>
                      <a:r>
                        <a:rPr lang="en-US" sz="1000" u="none" strike="noStrike" dirty="0" smtClean="0">
                          <a:solidFill>
                            <a:srgbClr val="FF0000"/>
                          </a:solidFill>
                          <a:effectLst/>
                        </a:rPr>
                        <a:t>(either this or Aromaticity)</a:t>
                      </a:r>
                      <a:endParaRPr lang="en-US" sz="1000" b="0" i="0" u="none" strike="noStrike" dirty="0">
                        <a:solidFill>
                          <a:srgbClr val="FF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40</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dirty="0">
                          <a:effectLst/>
                        </a:rPr>
                        <a:t>Aromaticity, percent volume, </a:t>
                      </a:r>
                      <a:r>
                        <a:rPr lang="en-US" sz="1000" u="none" strike="noStrike" dirty="0" smtClean="0">
                          <a:effectLst/>
                        </a:rPr>
                        <a:t>max </a:t>
                      </a:r>
                      <a:r>
                        <a:rPr lang="en-US" sz="1000" u="none" strike="noStrike" dirty="0" smtClean="0">
                          <a:solidFill>
                            <a:srgbClr val="FF0000"/>
                          </a:solidFill>
                          <a:effectLst/>
                        </a:rPr>
                        <a:t>(either this or </a:t>
                      </a:r>
                      <a:r>
                        <a:rPr lang="en-US" sz="1000" u="none" strike="noStrike" dirty="0" err="1" smtClean="0">
                          <a:solidFill>
                            <a:srgbClr val="FF0000"/>
                          </a:solidFill>
                          <a:effectLst/>
                        </a:rPr>
                        <a:t>Cetane</a:t>
                      </a:r>
                      <a:r>
                        <a:rPr lang="en-US" sz="1000" u="none" strike="noStrike" dirty="0" smtClean="0">
                          <a:solidFill>
                            <a:srgbClr val="FF0000"/>
                          </a:solidFill>
                          <a:effectLst/>
                        </a:rPr>
                        <a:t> Index)</a:t>
                      </a:r>
                      <a:endParaRPr lang="en-US" sz="1000" b="1" i="0" u="none" strike="noStrike" dirty="0">
                        <a:solidFill>
                          <a:srgbClr val="FF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35</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dirty="0">
                          <a:effectLst/>
                        </a:rPr>
                        <a:t>26 to 31.5</a:t>
                      </a:r>
                      <a:endParaRPr lang="en-US" sz="1000" b="0" i="0" u="none" strike="noStrike" dirty="0">
                        <a:solidFill>
                          <a:srgbClr val="000000"/>
                        </a:solidFill>
                        <a:effectLst/>
                        <a:latin typeface="Calibri" panose="020F0502020204030204" pitchFamily="34" charset="0"/>
                      </a:endParaRPr>
                    </a:p>
                  </a:txBody>
                  <a:tcPr marL="9082" marR="9082" marT="9082" marB="0" anchor="ctr"/>
                </a:tc>
              </a:tr>
              <a:tr h="372356">
                <a:tc>
                  <a:txBody>
                    <a:bodyPr/>
                    <a:lstStyle/>
                    <a:p>
                      <a:pPr algn="l" rtl="0" fontAlgn="ctr"/>
                      <a:r>
                        <a:rPr lang="en-US" sz="1000" u="none" strike="noStrike">
                          <a:effectLst/>
                        </a:rPr>
                        <a:t>Ramsbottom carbon residue on 10 % distillation residue, percent  mass,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dirty="0" smtClean="0">
                          <a:effectLst/>
                        </a:rPr>
                        <a:t>0.35</a:t>
                      </a:r>
                    </a:p>
                  </a:txBody>
                  <a:tcPr marL="9082" marR="9082" marT="9082" marB="0" anchor="ctr"/>
                </a:tc>
                <a:tc>
                  <a:txBody>
                    <a:bodyPr/>
                    <a:lstStyle/>
                    <a:p>
                      <a:pPr algn="ctr" rtl="0" fontAlgn="ctr"/>
                      <a:r>
                        <a:rPr lang="en-US" sz="1000" u="none" strike="noStrike" dirty="0" smtClean="0">
                          <a:effectLst/>
                        </a:rPr>
                        <a:t>0.35</a:t>
                      </a:r>
                      <a:endParaRPr lang="en-US" sz="1000" b="0" i="0" u="none" strike="noStrike" dirty="0">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Lubricity, HFRR @ 60 °C, micron, max</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520</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460</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Total Acid Number</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0.05</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a:effectLst/>
                        </a:rPr>
                        <a:t>Accelerated Stability</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fr-FR" sz="1000" u="none" strike="noStrike">
                          <a:effectLst/>
                        </a:rPr>
                        <a:t>Pour Point, Deg C Max</a:t>
                      </a:r>
                      <a:endParaRPr lang="fr-FR"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-18</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dirty="0">
                          <a:effectLst/>
                        </a:rPr>
                        <a:t>Conductivity, </a:t>
                      </a:r>
                      <a:r>
                        <a:rPr lang="en-US" sz="1000" u="none" strike="noStrike" dirty="0" err="1">
                          <a:effectLst/>
                        </a:rPr>
                        <a:t>pS</a:t>
                      </a:r>
                      <a:r>
                        <a:rPr lang="en-US" sz="1000" u="none" strike="noStrike" dirty="0">
                          <a:effectLst/>
                        </a:rPr>
                        <a:t>/m or Conductivity Units (C.U.), min</a:t>
                      </a:r>
                      <a:endParaRPr lang="en-US" sz="1000" b="0" i="0" u="none" strike="noStrike" dirty="0">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25</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r>
              <a:tr h="190719">
                <a:tc>
                  <a:txBody>
                    <a:bodyPr/>
                    <a:lstStyle/>
                    <a:p>
                      <a:pPr algn="l" rtl="0" fontAlgn="ctr"/>
                      <a:r>
                        <a:rPr lang="en-US" sz="1000" u="none" strike="noStrike" dirty="0">
                          <a:effectLst/>
                        </a:rPr>
                        <a:t>Bio Fuel </a:t>
                      </a:r>
                      <a:r>
                        <a:rPr lang="en-US" sz="1000" u="none" strike="noStrike" dirty="0" smtClean="0">
                          <a:effectLst/>
                        </a:rPr>
                        <a:t>Content (Recently</a:t>
                      </a:r>
                      <a:r>
                        <a:rPr lang="en-US" sz="1000" u="none" strike="noStrike" baseline="0" dirty="0" smtClean="0">
                          <a:effectLst/>
                        </a:rPr>
                        <a:t> Added)</a:t>
                      </a:r>
                      <a:endParaRPr lang="en-US" sz="1000" b="0" i="0" u="none" strike="noStrike" dirty="0">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9082" marR="9082" marT="9082" marB="0" anchor="ctr"/>
                </a:tc>
                <a:tc>
                  <a:txBody>
                    <a:bodyPr/>
                    <a:lstStyle/>
                    <a:p>
                      <a:pPr algn="ctr" rtl="0" fontAlgn="ctr"/>
                      <a:r>
                        <a:rPr lang="en-US" sz="1000" u="none" strike="noStrike" dirty="0">
                          <a:effectLst/>
                        </a:rPr>
                        <a:t>0.005</a:t>
                      </a:r>
                      <a:endParaRPr lang="en-US" sz="1000" b="0" i="0" u="none" strike="noStrike" dirty="0">
                        <a:solidFill>
                          <a:srgbClr val="000000"/>
                        </a:solidFill>
                        <a:effectLst/>
                        <a:latin typeface="Calibri" panose="020F0502020204030204" pitchFamily="34" charset="0"/>
                      </a:endParaRPr>
                    </a:p>
                  </a:txBody>
                  <a:tcPr marL="9082" marR="9082" marT="9082" marB="0" anchor="ctr"/>
                </a:tc>
              </a:tr>
            </a:tbl>
          </a:graphicData>
        </a:graphic>
      </p:graphicFrame>
    </p:spTree>
    <p:extLst>
      <p:ext uri="{BB962C8B-B14F-4D97-AF65-F5344CB8AC3E}">
        <p14:creationId xmlns:p14="http://schemas.microsoft.com/office/powerpoint/2010/main" val="3772853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200-hr Testing to Date</a:t>
            </a:r>
            <a:endParaRPr lang="en-US" dirty="0"/>
          </a:p>
        </p:txBody>
      </p:sp>
      <p:pic>
        <p:nvPicPr>
          <p:cNvPr id="5" name="Content Placeholder 4"/>
          <p:cNvPicPr>
            <a:picLocks noGrp="1" noChangeAspect="1"/>
          </p:cNvPicPr>
          <p:nvPr>
            <p:ph idx="1"/>
          </p:nvPr>
        </p:nvPicPr>
        <p:blipFill>
          <a:blip r:embed="rId2"/>
          <a:stretch>
            <a:fillRect/>
          </a:stretch>
        </p:blipFill>
        <p:spPr>
          <a:xfrm>
            <a:off x="2310060" y="982663"/>
            <a:ext cx="4519117" cy="5140325"/>
          </a:xfrm>
          <a:prstGeom prst="rect">
            <a:avLst/>
          </a:prstGeom>
        </p:spPr>
      </p:pic>
      <p:sp>
        <p:nvSpPr>
          <p:cNvPr id="4" name="Slide Number Placeholder 3"/>
          <p:cNvSpPr>
            <a:spLocks noGrp="1"/>
          </p:cNvSpPr>
          <p:nvPr>
            <p:ph type="sldNum" sz="quarter" idx="12"/>
          </p:nvPr>
        </p:nvSpPr>
        <p:spPr/>
        <p:txBody>
          <a:bodyPr/>
          <a:lstStyle/>
          <a:p>
            <a:fld id="{511E60E2-5F03-4AD1-8874-AA9ACC93B38D}" type="slidenum">
              <a:rPr lang="en-US" smtClean="0"/>
              <a:pPr/>
              <a:t>6</a:t>
            </a:fld>
            <a:endParaRPr lang="en-US" dirty="0"/>
          </a:p>
        </p:txBody>
      </p:sp>
    </p:spTree>
    <p:extLst>
      <p:ext uri="{BB962C8B-B14F-4D97-AF65-F5344CB8AC3E}">
        <p14:creationId xmlns:p14="http://schemas.microsoft.com/office/powerpoint/2010/main" val="46415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Fuels</a:t>
            </a: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7</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8332049"/>
              </p:ext>
            </p:extLst>
          </p:nvPr>
        </p:nvGraphicFramePr>
        <p:xfrm>
          <a:off x="263610" y="813209"/>
          <a:ext cx="8592067" cy="2423160"/>
        </p:xfrm>
        <a:graphic>
          <a:graphicData uri="http://schemas.openxmlformats.org/drawingml/2006/table">
            <a:tbl>
              <a:tblPr>
                <a:tableStyleId>{5C22544A-7EE6-4342-B048-85BDC9FD1C3A}</a:tableStyleId>
              </a:tblPr>
              <a:tblGrid>
                <a:gridCol w="1903768"/>
                <a:gridCol w="946525"/>
                <a:gridCol w="897924"/>
                <a:gridCol w="1123438"/>
                <a:gridCol w="930103"/>
                <a:gridCol w="961508"/>
                <a:gridCol w="898698"/>
                <a:gridCol w="930103"/>
              </a:tblGrid>
              <a:tr h="399646">
                <a:tc>
                  <a:txBody>
                    <a:bodyPr/>
                    <a:lstStyle/>
                    <a:p>
                      <a:pPr algn="l" fontAlgn="ctr"/>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pt-BR" sz="1100" u="none" strike="noStrike" dirty="0">
                          <a:effectLst/>
                        </a:rPr>
                        <a:t>PC10 Max (SwRI Database, n=210)</a:t>
                      </a:r>
                      <a:endParaRPr lang="pt-BR"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100" u="none" strike="noStrike" dirty="0">
                          <a:effectLst/>
                        </a:rPr>
                        <a:t>PC10 Min (</a:t>
                      </a:r>
                      <a:r>
                        <a:rPr lang="en-US" sz="1100" u="none" strike="noStrike" dirty="0" err="1">
                          <a:effectLst/>
                        </a:rPr>
                        <a:t>SwRI</a:t>
                      </a:r>
                      <a:r>
                        <a:rPr lang="en-US" sz="1100" u="none" strike="noStrike" dirty="0">
                          <a:effectLst/>
                        </a:rPr>
                        <a:t> Database, n=210)</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100" u="none" strike="noStrike" dirty="0">
                          <a:effectLst/>
                        </a:rPr>
                        <a:t>PC10 </a:t>
                      </a:r>
                      <a:r>
                        <a:rPr lang="en-US" sz="1100" u="none" strike="noStrike" dirty="0" smtClean="0">
                          <a:effectLst/>
                        </a:rPr>
                        <a:t>20BPP1001 (Recent Batch</a:t>
                      </a:r>
                      <a:r>
                        <a:rPr lang="en-US" sz="1100" u="none" strike="noStrike" baseline="0" dirty="0" smtClean="0">
                          <a:effectLst/>
                        </a:rPr>
                        <a:t> COA)</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100" u="none" strike="noStrike" dirty="0">
                          <a:effectLst/>
                        </a:rPr>
                        <a:t>PC10 19LPP1001 (IAR 6.7L Test)</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South Texas Summer ULSD (</a:t>
                      </a:r>
                      <a:r>
                        <a:rPr lang="en-US" sz="1100" u="none" strike="noStrike" dirty="0" err="1">
                          <a:effectLst/>
                        </a:rPr>
                        <a:t>SwRI</a:t>
                      </a:r>
                      <a:r>
                        <a:rPr lang="en-US" sz="1100" u="none" strike="noStrike" dirty="0">
                          <a:effectLst/>
                        </a:rPr>
                        <a:t> 6.7L Tests)</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a:effectLst/>
                        </a:rPr>
                        <a:t>South Texas Winter ULSD</a:t>
                      </a:r>
                      <a:endParaRPr lang="en-US" sz="1100" b="0"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
                      <a:r>
                        <a:rPr lang="en-US" sz="1100" u="none" strike="noStrike" dirty="0">
                          <a:effectLst/>
                        </a:rPr>
                        <a:t>East Cost Sample 1 (Summer 2020)</a:t>
                      </a:r>
                      <a:endParaRPr lang="en-US" sz="110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dirty="0">
                          <a:effectLst/>
                        </a:rPr>
                        <a:t>Flash Point, °C, min.</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70</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56</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67</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fontAlgn="b"/>
                      <a:r>
                        <a:rPr lang="en-US" sz="1050" u="none" strike="noStrike" dirty="0">
                          <a:effectLst/>
                        </a:rPr>
                        <a:t>60</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a:effectLst/>
                        </a:rPr>
                        <a:t>API Gravity</a:t>
                      </a:r>
                      <a:endParaRPr lang="en-US" sz="1050" b="1"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39</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34</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36.5</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u="none" strike="noStrike" dirty="0">
                          <a:effectLst/>
                        </a:rPr>
                        <a:t>36.3</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42.46</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u="none" strike="noStrike" dirty="0">
                          <a:effectLst/>
                        </a:rPr>
                        <a:t>40.49</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37.8</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6023">
                <a:tc>
                  <a:txBody>
                    <a:bodyPr/>
                    <a:lstStyle/>
                    <a:p>
                      <a:pPr algn="l" rtl="0" fontAlgn="ctr"/>
                      <a:r>
                        <a:rPr lang="en-US" sz="1050" u="none" strike="noStrike">
                          <a:effectLst/>
                        </a:rPr>
                        <a:t>Distillation Temperature, °C 90 %, percent volume recovered</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311.7</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294</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323.3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320.6</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317.27</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325</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326</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dirty="0" smtClean="0">
                          <a:effectLst/>
                        </a:rPr>
                        <a:t>KV40, </a:t>
                      </a:r>
                      <a:r>
                        <a:rPr lang="en-US" sz="1050" u="none" strike="noStrike" dirty="0" err="1" smtClean="0">
                          <a:effectLst/>
                        </a:rPr>
                        <a:t>cSt</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2.9</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2.1</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2.4</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2.4</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2.245</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2.53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2.395</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939">
                <a:tc>
                  <a:txBody>
                    <a:bodyPr/>
                    <a:lstStyle/>
                    <a:p>
                      <a:pPr algn="l" rtl="0" fontAlgn="b"/>
                      <a:r>
                        <a:rPr lang="en-US" sz="1050" u="none" strike="noStrike">
                          <a:effectLst/>
                        </a:rPr>
                        <a:t>Sulfur, ppm (</a:t>
                      </a:r>
                      <a:r>
                        <a:rPr lang="el-GR" sz="1050" u="none" strike="noStrike">
                          <a:effectLst/>
                        </a:rPr>
                        <a:t>μ</a:t>
                      </a:r>
                      <a:r>
                        <a:rPr lang="en-US" sz="1050" u="none" strike="noStrike">
                          <a:effectLst/>
                        </a:rPr>
                        <a:t>g/g)G max</a:t>
                      </a:r>
                      <a:endParaRPr lang="en-US" sz="105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14.8</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8.3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9.4</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8.24</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9.69</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6.2</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a:effectLst/>
                        </a:rPr>
                        <a:t>Cetane number, min</a:t>
                      </a:r>
                      <a:endParaRPr lang="en-US" sz="1050" b="1"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47</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43</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46</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46.5</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59.5</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u="none" strike="noStrike" dirty="0">
                          <a:effectLst/>
                        </a:rPr>
                        <a:t>58</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47.3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dirty="0">
                          <a:effectLst/>
                        </a:rPr>
                        <a:t>Aromaticity, percent volume, max</a:t>
                      </a:r>
                      <a:endParaRPr lang="en-US" sz="105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32.5</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27.8</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29.6</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30.2</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14.2</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050" u="none" strike="noStrike" dirty="0">
                          <a:effectLst/>
                        </a:rPr>
                        <a:t>16.8</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20.3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a:effectLst/>
                        </a:rPr>
                        <a:t>Lubricity, HFRR @ 60 °C, micron, max</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400</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200</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a:effectLst/>
                        </a:rPr>
                        <a:t>390</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390</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480</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480</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430</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dirty="0">
                          <a:effectLst/>
                        </a:rPr>
                        <a:t>Net Heating </a:t>
                      </a:r>
                      <a:r>
                        <a:rPr lang="en-US" sz="1050" u="none" strike="noStrike" dirty="0" smtClean="0">
                          <a:effectLst/>
                        </a:rPr>
                        <a:t>Value, </a:t>
                      </a:r>
                      <a:r>
                        <a:rPr lang="en-US" sz="1050" u="none" strike="noStrike" dirty="0" err="1" smtClean="0">
                          <a:effectLst/>
                        </a:rPr>
                        <a:t>btu</a:t>
                      </a:r>
                      <a:r>
                        <a:rPr lang="en-US" sz="1050" u="none" strike="noStrike" dirty="0" smtClean="0">
                          <a:effectLst/>
                        </a:rPr>
                        <a:t>/</a:t>
                      </a:r>
                      <a:r>
                        <a:rPr lang="en-US" sz="1050" u="none" strike="noStrike" dirty="0" err="1" smtClean="0">
                          <a:effectLst/>
                        </a:rPr>
                        <a:t>lb</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ctr"/>
                      <a:r>
                        <a:rPr lang="en-US" sz="1050" u="none" strike="noStrike">
                          <a:effectLst/>
                        </a:rPr>
                        <a:t>18374</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18453</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a:effectLst/>
                        </a:rPr>
                        <a:t>18667</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18622</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50" u="none" strike="noStrike" dirty="0">
                          <a:effectLst/>
                        </a:rPr>
                        <a:t>18451</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1134">
                <a:tc>
                  <a:txBody>
                    <a:bodyPr/>
                    <a:lstStyle/>
                    <a:p>
                      <a:pPr algn="l" rtl="0" fontAlgn="ctr"/>
                      <a:r>
                        <a:rPr lang="en-US" sz="1050" u="none" strike="noStrike">
                          <a:effectLst/>
                        </a:rPr>
                        <a:t>Bio Fuel Content</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ct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rtl="0" fontAlgn="ctr"/>
                      <a:r>
                        <a:rPr lang="en-US" sz="1050" b="0" i="0" u="none" strike="noStrike" dirty="0" smtClean="0">
                          <a:solidFill>
                            <a:srgbClr val="000000"/>
                          </a:solidFill>
                          <a:effectLst/>
                          <a:latin typeface="Calibri" panose="020F0502020204030204" pitchFamily="34" charset="0"/>
                        </a:rPr>
                        <a:t>0.0</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50" u="none" strike="noStrike" dirty="0">
                          <a:effectLst/>
                        </a:rPr>
                        <a:t> </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fontAlgn="ctr"/>
                      <a:r>
                        <a:rPr lang="en-US" sz="1050" u="none" strike="noStrike">
                          <a:effectLst/>
                        </a:rPr>
                        <a:t>&lt;1%</a:t>
                      </a:r>
                      <a:endParaRPr lang="en-US" sz="1050" b="0" i="0" u="none" strike="noStrike">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50" u="none" strike="noStrike" dirty="0">
                          <a:effectLst/>
                        </a:rPr>
                        <a:t>&lt;</a:t>
                      </a:r>
                      <a:r>
                        <a:rPr lang="en-US" sz="1050" u="none" strike="noStrike" dirty="0" smtClean="0">
                          <a:effectLst/>
                        </a:rPr>
                        <a:t>1%</a:t>
                      </a:r>
                      <a:endParaRPr lang="en-US" sz="105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50" u="none" strike="noStrike" dirty="0">
                          <a:effectLst/>
                        </a:rPr>
                        <a:t>&lt;1%</a:t>
                      </a:r>
                      <a:endParaRPr lang="en-US" sz="1050" b="0"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1174871205"/>
              </p:ext>
            </p:extLst>
          </p:nvPr>
        </p:nvGraphicFramePr>
        <p:xfrm>
          <a:off x="656297" y="3315179"/>
          <a:ext cx="8061810" cy="29043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3510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Comparison</a:t>
            </a: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8</a:t>
            </a:fld>
            <a:endParaRPr lang="en-US" dirty="0"/>
          </a:p>
        </p:txBody>
      </p:sp>
      <p:sp>
        <p:nvSpPr>
          <p:cNvPr id="9" name="Content Placeholder 8"/>
          <p:cNvSpPr>
            <a:spLocks noGrp="1"/>
          </p:cNvSpPr>
          <p:nvPr>
            <p:ph idx="1"/>
          </p:nvPr>
        </p:nvSpPr>
        <p:spPr/>
        <p:txBody>
          <a:bodyPr/>
          <a:lstStyle/>
          <a:p>
            <a:endParaRPr lang="en-US"/>
          </a:p>
        </p:txBody>
      </p:sp>
      <p:pic>
        <p:nvPicPr>
          <p:cNvPr id="10" name="Picture 9"/>
          <p:cNvPicPr>
            <a:picLocks noChangeAspect="1"/>
          </p:cNvPicPr>
          <p:nvPr/>
        </p:nvPicPr>
        <p:blipFill>
          <a:blip r:embed="rId2"/>
          <a:stretch>
            <a:fillRect/>
          </a:stretch>
        </p:blipFill>
        <p:spPr>
          <a:xfrm>
            <a:off x="0" y="575335"/>
            <a:ext cx="9144000" cy="5707329"/>
          </a:xfrm>
          <a:prstGeom prst="rect">
            <a:avLst/>
          </a:prstGeom>
        </p:spPr>
      </p:pic>
    </p:spTree>
    <p:extLst>
      <p:ext uri="{BB962C8B-B14F-4D97-AF65-F5344CB8AC3E}">
        <p14:creationId xmlns:p14="http://schemas.microsoft.com/office/powerpoint/2010/main" val="1211714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Comparison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9</a:t>
            </a:fld>
            <a:endParaRPr lang="en-US" dirty="0"/>
          </a:p>
        </p:txBody>
      </p:sp>
      <p:pic>
        <p:nvPicPr>
          <p:cNvPr id="5" name="Picture 4"/>
          <p:cNvPicPr>
            <a:picLocks noChangeAspect="1"/>
          </p:cNvPicPr>
          <p:nvPr/>
        </p:nvPicPr>
        <p:blipFill>
          <a:blip r:embed="rId2"/>
          <a:stretch>
            <a:fillRect/>
          </a:stretch>
        </p:blipFill>
        <p:spPr>
          <a:xfrm>
            <a:off x="0" y="554111"/>
            <a:ext cx="9144000" cy="5749777"/>
          </a:xfrm>
          <a:prstGeom prst="rect">
            <a:avLst/>
          </a:prstGeom>
        </p:spPr>
      </p:pic>
    </p:spTree>
    <p:extLst>
      <p:ext uri="{BB962C8B-B14F-4D97-AF65-F5344CB8AC3E}">
        <p14:creationId xmlns:p14="http://schemas.microsoft.com/office/powerpoint/2010/main" val="544064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Alternate V1 - DR_Slides">
  <a:themeElements>
    <a:clrScheme name="SwRI Corporate Pallett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Alternate V1 - DR_Slides</Template>
  <TotalTime>1906</TotalTime>
  <Words>1802</Words>
  <Application>Microsoft Office PowerPoint</Application>
  <PresentationFormat>On-screen Show (4:3)</PresentationFormat>
  <Paragraphs>537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Gill Sans MT</vt:lpstr>
      <vt:lpstr>Gill Sans Std</vt:lpstr>
      <vt:lpstr>Wingdings</vt:lpstr>
      <vt:lpstr>Alternate V1 - DR_Slides</vt:lpstr>
      <vt:lpstr>Ford 6.7L VWT Fuels Task Force</vt:lpstr>
      <vt:lpstr>Agenda</vt:lpstr>
      <vt:lpstr>Goals and Outcomes</vt:lpstr>
      <vt:lpstr>Historic Requirements</vt:lpstr>
      <vt:lpstr>Historic Requirements</vt:lpstr>
      <vt:lpstr>200-hr Testing to Date</vt:lpstr>
      <vt:lpstr>Current Fuels</vt:lpstr>
      <vt:lpstr>Market Comparison</vt:lpstr>
      <vt:lpstr>Market Comparison</vt:lpstr>
      <vt:lpstr>M. Chadwick Concerns – 8/4/20</vt:lpstr>
      <vt:lpstr>ASTM D-975 2006, 2007b, 2012, 2020</vt:lpstr>
      <vt:lpstr>Precision Matrix</vt:lpstr>
      <vt:lpstr>Draft Wording (Presented 7/28)</vt:lpstr>
      <vt:lpstr>Draft Wording (Presented 7/28)</vt:lpstr>
      <vt:lpstr>Draft Wording (Presented 7/28)</vt:lpstr>
      <vt:lpstr>Draft Wording (Mostly Presented 7/28)</vt:lpstr>
      <vt:lpstr>Draft Wording (Presented 7/28)</vt:lpstr>
      <vt:lpstr>Open Items?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SwRI Corporate PPT Template v1</dc:title>
  <dc:creator>Frank Tapia, Jessica Vidal Tim Martin</dc:creator>
  <cp:lastModifiedBy>Laptop</cp:lastModifiedBy>
  <cp:revision>42</cp:revision>
  <dcterms:created xsi:type="dcterms:W3CDTF">2015-08-25T13:48:16Z</dcterms:created>
  <dcterms:modified xsi:type="dcterms:W3CDTF">2020-08-04T20:07:31Z</dcterms:modified>
</cp:coreProperties>
</file>