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67" r:id="rId4"/>
    <p:sldId id="260" r:id="rId5"/>
    <p:sldId id="264" r:id="rId6"/>
    <p:sldId id="261" r:id="rId7"/>
    <p:sldId id="265" r:id="rId8"/>
    <p:sldId id="273" r:id="rId9"/>
    <p:sldId id="274" r:id="rId10"/>
    <p:sldId id="272" r:id="rId11"/>
    <p:sldId id="275" r:id="rId12"/>
    <p:sldId id="276" r:id="rId13"/>
    <p:sldId id="279" r:id="rId14"/>
    <p:sldId id="280" r:id="rId15"/>
    <p:sldId id="281" r:id="rId16"/>
    <p:sldId id="28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350" y="1651000"/>
            <a:ext cx="9137650" cy="87313"/>
          </a:xfrm>
          <a:prstGeom prst="rect">
            <a:avLst/>
          </a:prstGeom>
          <a:solidFill>
            <a:srgbClr val="009DD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5" name="Picture 5" descr="OroniteWhiteBoxTag4c"/>
          <p:cNvPicPr>
            <a:picLocks noChangeAspect="1" noChangeArrowheads="1"/>
          </p:cNvPicPr>
          <p:nvPr/>
        </p:nvPicPr>
        <p:blipFill>
          <a:blip r:embed="rId2"/>
          <a:srcRect l="33295" t="42264" r="8606" b="8604"/>
          <a:stretch>
            <a:fillRect/>
          </a:stretch>
        </p:blipFill>
        <p:spPr bwMode="auto">
          <a:xfrm>
            <a:off x="392113" y="295275"/>
            <a:ext cx="2949575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TaglineBlackR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6475" y="6502400"/>
            <a:ext cx="292417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black">
          <a:xfrm>
            <a:off x="477838" y="6588125"/>
            <a:ext cx="26574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>
                <a:latin typeface="Palatino"/>
              </a:rPr>
              <a:t>© 2009 Chevron Oronite Companies. All rights reserved.</a:t>
            </a:r>
            <a:endParaRPr lang="en-US" sz="600">
              <a:latin typeface="+mn-lt"/>
            </a:endParaRPr>
          </a:p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solidFill>
                <a:srgbClr val="666767"/>
              </a:solidFill>
              <a:latin typeface="+mn-lt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0638" y="1828800"/>
            <a:ext cx="4572000" cy="1828800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0638" y="3841750"/>
            <a:ext cx="7086600" cy="2447925"/>
          </a:xfrm>
        </p:spPr>
        <p:txBody>
          <a:bodyPr/>
          <a:lstStyle>
            <a:lvl1pPr>
              <a:lnSpc>
                <a:spcPct val="100000"/>
              </a:lnSpc>
              <a:spcAft>
                <a:spcPct val="0"/>
              </a:spcAft>
              <a:defRPr sz="20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98425"/>
            <a:ext cx="2106612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6725" y="98425"/>
            <a:ext cx="6170613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003300"/>
            <a:ext cx="4138613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003300"/>
            <a:ext cx="4138612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98425"/>
            <a:ext cx="8429625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003300"/>
            <a:ext cx="8429625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581025" y="901700"/>
            <a:ext cx="8315325" cy="0"/>
          </a:xfrm>
          <a:prstGeom prst="line">
            <a:avLst/>
          </a:prstGeom>
          <a:noFill/>
          <a:ln w="25400">
            <a:solidFill>
              <a:srgbClr val="0050AA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029" name="Picture 5" descr="OroniteWhiteBoxTag4c"/>
          <p:cNvPicPr>
            <a:picLocks noChangeAspect="1" noChangeArrowheads="1"/>
          </p:cNvPicPr>
          <p:nvPr/>
        </p:nvPicPr>
        <p:blipFill>
          <a:blip r:embed="rId13"/>
          <a:srcRect l="33757" t="45284" r="11551" b="9811"/>
          <a:stretch>
            <a:fillRect/>
          </a:stretch>
        </p:blipFill>
        <p:spPr bwMode="auto">
          <a:xfrm>
            <a:off x="7288213" y="6137275"/>
            <a:ext cx="17637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733675" y="6273800"/>
            <a:ext cx="4330700" cy="95250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6513513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84" tIns="47892" rIns="95784" bIns="47892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fld id="{3E211457-C417-4088-B60D-B8F9E54C5C85}" type="slidenum">
              <a:rPr lang="en-US" sz="800">
                <a:latin typeface="+mn-lt"/>
              </a:rPr>
              <a:pPr algn="ctr" defTabSz="957263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800">
              <a:latin typeface="+mn-lt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6270625"/>
            <a:ext cx="427038" cy="87313"/>
          </a:xfrm>
          <a:prstGeom prst="rect">
            <a:avLst/>
          </a:prstGeom>
          <a:solidFill>
            <a:srgbClr val="0050AA">
              <a:alpha val="60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033" name="Picture 9" descr="TaglineBlackR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57200" y="6243638"/>
            <a:ext cx="2254250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4" name="Text Box 10"/>
          <p:cNvSpPr txBox="1">
            <a:spLocks noChangeArrowheads="1"/>
          </p:cNvSpPr>
          <p:nvPr/>
        </p:nvSpPr>
        <p:spPr bwMode="black">
          <a:xfrm>
            <a:off x="477838" y="6588125"/>
            <a:ext cx="26574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>
                <a:latin typeface="Palatino"/>
              </a:rPr>
              <a:t>© 2009 Chevron Oronite Companies. All rights reserved.</a:t>
            </a:r>
            <a:endParaRPr lang="en-US" sz="600">
              <a:latin typeface="+mn-lt"/>
            </a:endParaRPr>
          </a:p>
          <a:p>
            <a:pPr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>
              <a:solidFill>
                <a:srgbClr val="666767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+mj-lt"/>
          <a:ea typeface="+mj-ea"/>
          <a:cs typeface="+mj-cs"/>
        </a:defRPr>
      </a:lvl1pPr>
      <a:lvl2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2pPr>
      <a:lvl3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3pPr>
      <a:lvl4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4pPr>
      <a:lvl5pPr algn="l" defTabSz="957263" rtl="0" fontAlgn="base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9pPr>
    </p:titleStyle>
    <p:bodyStyle>
      <a:lvl1pPr marL="342900" indent="-342900" algn="l" defTabSz="957263" rtl="0" fontAlgn="base">
        <a:lnSpc>
          <a:spcPct val="120000"/>
        </a:lnSpc>
        <a:spcBef>
          <a:spcPct val="0"/>
        </a:spcBef>
        <a:spcAft>
          <a:spcPct val="50000"/>
        </a:spcAft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  <a:ea typeface="+mn-ea"/>
          <a:cs typeface="+mn-cs"/>
        </a:defRPr>
      </a:lvl1pPr>
      <a:lvl2pPr marL="414338" indent="-295275" algn="l" defTabSz="957263" rtl="0" fontAlgn="base">
        <a:lnSpc>
          <a:spcPct val="120000"/>
        </a:lnSpc>
        <a:spcBef>
          <a:spcPct val="0"/>
        </a:spcBef>
        <a:spcAft>
          <a:spcPct val="50000"/>
        </a:spcAft>
        <a:buClr>
          <a:srgbClr val="F46D1F"/>
        </a:buClr>
        <a:buFont typeface="Wingdings" pitchFamily="2" charset="2"/>
        <a:buChar char="n"/>
        <a:tabLst>
          <a:tab pos="414338" algn="l"/>
          <a:tab pos="895350" algn="l"/>
          <a:tab pos="1439863" algn="l"/>
          <a:tab pos="1917700" algn="l"/>
        </a:tabLst>
        <a:defRPr sz="2300">
          <a:solidFill>
            <a:srgbClr val="080808"/>
          </a:solidFill>
          <a:latin typeface="+mn-lt"/>
        </a:defRPr>
      </a:lvl2pPr>
      <a:lvl3pPr marL="895350" indent="-295275" algn="l" defTabSz="957263" rtl="0" fontAlgn="base">
        <a:lnSpc>
          <a:spcPct val="120000"/>
        </a:lnSpc>
        <a:spcBef>
          <a:spcPct val="0"/>
        </a:spcBef>
        <a:spcAft>
          <a:spcPct val="50000"/>
        </a:spcAft>
        <a:buClr>
          <a:srgbClr val="0050AA"/>
        </a:buClr>
        <a:buSzPct val="90000"/>
        <a:buFont typeface="Wingdings" pitchFamily="2" charset="2"/>
        <a:buChar char="l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3pPr>
      <a:lvl4pPr marL="1439863" indent="-306388" algn="l" defTabSz="957263" rtl="0" fontAlgn="base">
        <a:lnSpc>
          <a:spcPct val="120000"/>
        </a:lnSpc>
        <a:spcBef>
          <a:spcPct val="0"/>
        </a:spcBef>
        <a:spcAft>
          <a:spcPct val="50000"/>
        </a:spcAft>
        <a:buClr>
          <a:srgbClr val="6EA20A"/>
        </a:buClr>
        <a:buFont typeface="Wingdings 3" pitchFamily="18" charset="2"/>
        <a:buChar char="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4pPr>
      <a:lvl5pPr marL="1917700" indent="-304800" algn="l" defTabSz="957263" rtl="0" fontAlgn="base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Batch S Rings in the Mack T-11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7086600" cy="2447925"/>
          </a:xfrm>
        </p:spPr>
        <p:txBody>
          <a:bodyPr/>
          <a:lstStyle/>
          <a:p>
            <a:pPr marL="0" indent="0"/>
            <a:r>
              <a:rPr lang="en-US" smtClean="0"/>
              <a:t>Presented to Mack Surveillance Panel</a:t>
            </a:r>
          </a:p>
          <a:p>
            <a:pPr marL="0" indent="0"/>
            <a:r>
              <a:rPr lang="en-US" smtClean="0"/>
              <a:t>Teleconference 23 April 2010</a:t>
            </a:r>
          </a:p>
          <a:p>
            <a:pPr marL="0" indent="0"/>
            <a:r>
              <a:rPr lang="en-US" smtClean="0"/>
              <a:t>Jim Rutherford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“Best” ICF’s for Viscosity Increase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600200"/>
            <a:ext cx="508476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0" y="619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0" y="1247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743200" algn="ctr"/>
                <a:tab pos="5486400" algn="r"/>
              </a:tabLst>
            </a:pPr>
            <a:endParaRPr lang="en-US">
              <a:cs typeface="Arial" charset="0"/>
            </a:endParaRPr>
          </a:p>
        </p:txBody>
      </p:sp>
      <p:pic>
        <p:nvPicPr>
          <p:cNvPr id="22536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2743200"/>
            <a:ext cx="32004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3124200"/>
            <a:ext cx="4911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22539" name="Rectangle 13"/>
          <p:cNvSpPr>
            <a:spLocks noChangeArrowheads="1"/>
          </p:cNvSpPr>
          <p:nvPr/>
        </p:nvSpPr>
        <p:spPr bwMode="auto">
          <a:xfrm>
            <a:off x="0" y="619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57200" algn="r"/>
                <a:tab pos="2743200" algn="ctr"/>
                <a:tab pos="5486400" algn="r"/>
              </a:tabLst>
            </a:pPr>
            <a:endParaRPr lang="en-US">
              <a:cs typeface="Arial" charset="0"/>
            </a:endParaRPr>
          </a:p>
        </p:txBody>
      </p:sp>
      <p:pic>
        <p:nvPicPr>
          <p:cNvPr id="22540" name="Picture 1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3657600"/>
            <a:ext cx="4930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1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22542" name="Rectangle 17"/>
          <p:cNvSpPr>
            <a:spLocks noChangeArrowheads="1"/>
          </p:cNvSpPr>
          <p:nvPr/>
        </p:nvSpPr>
        <p:spPr bwMode="auto">
          <a:xfrm>
            <a:off x="0" y="619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22543" name="Picture 1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4648200"/>
            <a:ext cx="4930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22545" name="Rectangle 21"/>
          <p:cNvSpPr>
            <a:spLocks noChangeArrowheads="1"/>
          </p:cNvSpPr>
          <p:nvPr/>
        </p:nvSpPr>
        <p:spPr bwMode="auto">
          <a:xfrm>
            <a:off x="0" y="619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sp>
        <p:nvSpPr>
          <p:cNvPr id="22546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22547" name="Picture 2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1905000"/>
            <a:ext cx="61388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8" name="Rectangle 24"/>
          <p:cNvSpPr>
            <a:spLocks noChangeArrowheads="1"/>
          </p:cNvSpPr>
          <p:nvPr/>
        </p:nvSpPr>
        <p:spPr bwMode="auto">
          <a:xfrm>
            <a:off x="0" y="628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743200" algn="ctr"/>
                <a:tab pos="5486400" algn="r"/>
              </a:tabLst>
            </a:pPr>
            <a:endParaRPr lang="en-US">
              <a:cs typeface="Arial" charset="0"/>
            </a:endParaRPr>
          </a:p>
        </p:txBody>
      </p:sp>
      <p:sp>
        <p:nvSpPr>
          <p:cNvPr id="2254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22550" name="Picture 2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962400"/>
            <a:ext cx="611663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51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Verdana" pitchFamily="34" charset="0"/>
            </a:endParaRPr>
          </a:p>
        </p:txBody>
      </p:sp>
      <p:pic>
        <p:nvPicPr>
          <p:cNvPr id="22552" name="Picture 2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4953000"/>
            <a:ext cx="57912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ICF’s</a:t>
            </a:r>
          </a:p>
        </p:txBody>
      </p:sp>
      <p:pic>
        <p:nvPicPr>
          <p:cNvPr id="2355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76275" y="1200150"/>
            <a:ext cx="8010525" cy="4660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ICF’s</a:t>
            </a: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76275" y="1657350"/>
            <a:ext cx="8010525" cy="3746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Maybe we should swap axes for this new test</a:t>
            </a:r>
          </a:p>
        </p:txBody>
      </p:sp>
      <p:pic>
        <p:nvPicPr>
          <p:cNvPr id="25602" name="Content Placeholder 3" descr="tmpA248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1295400"/>
            <a:ext cx="8429625" cy="4508500"/>
          </a:xfrm>
        </p:spPr>
      </p:pic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1828800" y="2209800"/>
            <a:ext cx="5867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Verdana" pitchFamily="34" charset="0"/>
              </a:rPr>
              <a:t>If we are measure viscosity increase near the break, the abscissa has more variability than the ordinate. However, if we are not near break and extrapolating, the reverse could be true.</a:t>
            </a:r>
          </a:p>
          <a:p>
            <a:r>
              <a:rPr lang="en-US">
                <a:latin typeface="Verdana" pitchFamily="34" charset="0"/>
              </a:rPr>
              <a:t>But are we measuring the same thing then?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LTMS Industry – Soot at 12 cSt</a:t>
            </a:r>
          </a:p>
        </p:txBody>
      </p:sp>
      <p:pic>
        <p:nvPicPr>
          <p:cNvPr id="26626" name="Content Placeholder 3" descr="tmp395A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6725" y="1276350"/>
            <a:ext cx="8429625" cy="4508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Industry – Uncorrected Soot at 12 cSt</a:t>
            </a:r>
          </a:p>
        </p:txBody>
      </p:sp>
      <p:pic>
        <p:nvPicPr>
          <p:cNvPr id="27650" name="Content Placeholder 3" descr="tmp6E50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6725" y="1276350"/>
            <a:ext cx="8429625" cy="45085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Industry – Viscosity Increase at 6% Soot</a:t>
            </a:r>
          </a:p>
        </p:txBody>
      </p:sp>
      <p:pic>
        <p:nvPicPr>
          <p:cNvPr id="28674" name="Content Placeholder 3" descr="tmp8FF4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6725" y="1276350"/>
            <a:ext cx="8429625" cy="45085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Bottom Line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Char char="•"/>
            </a:pPr>
            <a:r>
              <a:rPr lang="en-US" sz="2000" smtClean="0"/>
              <a:t> We could make a ICF for soot @ 12 and 15 cSt but it would probably be more than 1% so, since we don’t usually get more than 7.7 soot in a test, no candidate would pass.</a:t>
            </a:r>
          </a:p>
          <a:p>
            <a:pPr marL="0" indent="0">
              <a:buFontTx/>
              <a:buChar char="•"/>
            </a:pPr>
            <a:r>
              <a:rPr lang="en-US" sz="2000" smtClean="0"/>
              <a:t> We could make various ICF’s for viscosity increase at 3.5, 6.0, and 6.7% soot but they are big (&gt;9 cSt) and it is doubtful that a candidate would pass.</a:t>
            </a:r>
          </a:p>
          <a:p>
            <a:pPr marL="0" indent="0">
              <a:buFontTx/>
              <a:buChar char="•"/>
            </a:pPr>
            <a:r>
              <a:rPr lang="en-US" sz="2000" smtClean="0"/>
              <a:t> Flipping the axes might make it easier to get a simple number but doesn’t really help and hurts precision.</a:t>
            </a:r>
          </a:p>
          <a:p>
            <a:pPr marL="0" indent="0">
              <a:buFontTx/>
              <a:buChar char="•"/>
            </a:pPr>
            <a:r>
              <a:rPr lang="en-US" sz="2000" smtClean="0"/>
              <a:t> If we flipped axes, D4485 would need fixing due to tiered limits.</a:t>
            </a:r>
          </a:p>
          <a:p>
            <a:pPr marL="0" indent="0">
              <a:buFontTx/>
              <a:buChar char="•"/>
            </a:pPr>
            <a:r>
              <a:rPr lang="en-US" sz="2000" smtClean="0"/>
              <a:t> If we started LTMS Version 2, it would probably say we are too far from where we started.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has happened to Viscosity Increase?</a:t>
            </a:r>
          </a:p>
        </p:txBody>
      </p:sp>
      <p:pic>
        <p:nvPicPr>
          <p:cNvPr id="15362" name="Content Placeholder 3" descr="tmp6C81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1113" y="1003300"/>
            <a:ext cx="6800850" cy="5054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Does Oil Consumption Explain the Change?</a:t>
            </a:r>
          </a:p>
        </p:txBody>
      </p:sp>
      <p:pic>
        <p:nvPicPr>
          <p:cNvPr id="16386" name="Content Placeholder 3" descr="tmpC9AA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1113" y="1003300"/>
            <a:ext cx="6800850" cy="5054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Model of Viscosity Increase at 6.0% Soot</a:t>
            </a: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914400"/>
            <a:ext cx="5862638" cy="3810000"/>
          </a:xfrm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876800"/>
            <a:ext cx="4086225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has happened to MRV?</a:t>
            </a:r>
          </a:p>
        </p:txBody>
      </p:sp>
      <p:pic>
        <p:nvPicPr>
          <p:cNvPr id="18434" name="Content Placeholder 3" descr="tmpD446.tmp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81113" y="1003300"/>
            <a:ext cx="6800850" cy="5054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Model for MRV</a:t>
            </a:r>
          </a:p>
        </p:txBody>
      </p:sp>
      <p:pic>
        <p:nvPicPr>
          <p:cNvPr id="1945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914400"/>
            <a:ext cx="5897563" cy="3832225"/>
          </a:xfrm>
        </p:spPr>
      </p:pic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876800"/>
            <a:ext cx="4086225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Model for Viscosity Increase at 6.7% Soot</a:t>
            </a:r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12888" y="914400"/>
            <a:ext cx="5421312" cy="3886200"/>
          </a:xfrm>
        </p:spPr>
      </p:pic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830763"/>
            <a:ext cx="4038600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Model for Viscosity Increase at 3.5% Soot</a:t>
            </a: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914400"/>
            <a:ext cx="5257800" cy="3990975"/>
          </a:xfrm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906963"/>
            <a:ext cx="4038600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Cgoes">
  <a:themeElements>
    <a:clrScheme name="">
      <a:dk1>
        <a:srgbClr val="080808"/>
      </a:dk1>
      <a:lt1>
        <a:srgbClr val="FFFFFF"/>
      </a:lt1>
      <a:dk2>
        <a:srgbClr val="009DD9"/>
      </a:dk2>
      <a:lt2>
        <a:srgbClr val="808080"/>
      </a:lt2>
      <a:accent1>
        <a:srgbClr val="BFE9F5"/>
      </a:accent1>
      <a:accent2>
        <a:srgbClr val="0050AA"/>
      </a:accent2>
      <a:accent3>
        <a:srgbClr val="FFFFFF"/>
      </a:accent3>
      <a:accent4>
        <a:srgbClr val="060606"/>
      </a:accent4>
      <a:accent5>
        <a:srgbClr val="DCF2F9"/>
      </a:accent5>
      <a:accent6>
        <a:srgbClr val="00489A"/>
      </a:accent6>
      <a:hlink>
        <a:srgbClr val="009DD9"/>
      </a:hlink>
      <a:folHlink>
        <a:srgbClr val="009DD9"/>
      </a:folHlink>
    </a:clrScheme>
    <a:fontScheme name="COCGo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CGo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COCgoes</Template>
  <TotalTime>757</TotalTime>
  <Words>256</Words>
  <Application>Microsoft Office PowerPoint</Application>
  <PresentationFormat>On-screen Show (4:3)</PresentationFormat>
  <Paragraphs>26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Verdana</vt:lpstr>
      <vt:lpstr>Arial</vt:lpstr>
      <vt:lpstr>Wingdings</vt:lpstr>
      <vt:lpstr>Wingdings 3</vt:lpstr>
      <vt:lpstr>Calibri</vt:lpstr>
      <vt:lpstr>Palatino</vt:lpstr>
      <vt:lpstr>COCgoes</vt:lpstr>
      <vt:lpstr>COCgoes</vt:lpstr>
      <vt:lpstr>Batch S Rings in the Mack T-11</vt:lpstr>
      <vt:lpstr>Bottom Line</vt:lpstr>
      <vt:lpstr>What has happened to Viscosity Increase?</vt:lpstr>
      <vt:lpstr>Does Oil Consumption Explain the Change?</vt:lpstr>
      <vt:lpstr>A Model of Viscosity Increase at 6.0% Soot</vt:lpstr>
      <vt:lpstr>What has happened to MRV?</vt:lpstr>
      <vt:lpstr>A Model for MRV</vt:lpstr>
      <vt:lpstr>A Model for Viscosity Increase at 6.7% Soot</vt:lpstr>
      <vt:lpstr>A Model for Viscosity Increase at 3.5% Soot</vt:lpstr>
      <vt:lpstr>The “Best” ICF’s for Viscosity Increase</vt:lpstr>
      <vt:lpstr>Other ICF’s</vt:lpstr>
      <vt:lpstr>More ICF’s</vt:lpstr>
      <vt:lpstr>Maybe we should swap axes for this new test</vt:lpstr>
      <vt:lpstr>Current LTMS Industry – Soot at 12 cSt</vt:lpstr>
      <vt:lpstr>Industry – Uncorrected Soot at 12 cSt</vt:lpstr>
      <vt:lpstr>Industry – Viscosity Increase at 6% Soot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 Rutherford</dc:creator>
  <cp:lastModifiedBy>jac</cp:lastModifiedBy>
  <cp:revision>67</cp:revision>
  <dcterms:created xsi:type="dcterms:W3CDTF">2010-04-17T21:14:36Z</dcterms:created>
  <dcterms:modified xsi:type="dcterms:W3CDTF">2010-04-23T16:57:16Z</dcterms:modified>
</cp:coreProperties>
</file>