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0638" y="1828800"/>
            <a:ext cx="4572000" cy="18288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0638" y="3841750"/>
            <a:ext cx="7086600" cy="2447925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350" y="1651000"/>
            <a:ext cx="9137650" cy="87313"/>
          </a:xfrm>
          <a:prstGeom prst="rect">
            <a:avLst/>
          </a:prstGeom>
          <a:solidFill>
            <a:srgbClr val="009D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5" descr="OroniteWhiteBoxTag4c"/>
          <p:cNvPicPr>
            <a:picLocks noChangeAspect="1" noChangeArrowheads="1"/>
          </p:cNvPicPr>
          <p:nvPr/>
        </p:nvPicPr>
        <p:blipFill>
          <a:blip r:embed="rId2" cstate="print"/>
          <a:srcRect l="33295" t="42264" r="8606" b="8604"/>
          <a:stretch>
            <a:fillRect/>
          </a:stretch>
        </p:blipFill>
        <p:spPr bwMode="auto">
          <a:xfrm>
            <a:off x="392113" y="295275"/>
            <a:ext cx="2949575" cy="1033463"/>
          </a:xfrm>
          <a:prstGeom prst="rect">
            <a:avLst/>
          </a:prstGeom>
          <a:noFill/>
        </p:spPr>
      </p:pic>
      <p:pic>
        <p:nvPicPr>
          <p:cNvPr id="7174" name="Picture 6" descr="TaglineBlack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75" y="6502400"/>
            <a:ext cx="2924175" cy="203200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black">
          <a:xfrm>
            <a:off x="477838" y="6588125"/>
            <a:ext cx="26574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/>
            <a:r>
              <a:rPr lang="en-US" sz="600">
                <a:solidFill>
                  <a:schemeClr val="tx1"/>
                </a:solidFill>
                <a:latin typeface="Palatino"/>
              </a:rPr>
              <a:t>© 2009 Chevron Oronite Companies. All rights reserved.</a:t>
            </a:r>
            <a:endParaRPr lang="en-US" sz="600">
              <a:solidFill>
                <a:schemeClr val="tx1"/>
              </a:solidFill>
            </a:endParaRPr>
          </a:p>
          <a:p>
            <a:pPr defTabSz="957263"/>
            <a:endParaRPr lang="en-US" sz="800">
              <a:solidFill>
                <a:srgbClr val="666767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98425"/>
            <a:ext cx="2106612" cy="5959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98425"/>
            <a:ext cx="6170613" cy="595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003300"/>
            <a:ext cx="4138613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003300"/>
            <a:ext cx="4138612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98425"/>
            <a:ext cx="84296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003300"/>
            <a:ext cx="8429625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81025" y="901700"/>
            <a:ext cx="8315325" cy="0"/>
          </a:xfrm>
          <a:prstGeom prst="line">
            <a:avLst/>
          </a:prstGeom>
          <a:noFill/>
          <a:ln w="25400">
            <a:solidFill>
              <a:srgbClr val="0050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149" name="Picture 5" descr="OroniteWhiteBoxTag4c"/>
          <p:cNvPicPr>
            <a:picLocks noChangeAspect="1" noChangeArrowheads="1"/>
          </p:cNvPicPr>
          <p:nvPr/>
        </p:nvPicPr>
        <p:blipFill>
          <a:blip r:embed="rId13" cstate="print"/>
          <a:srcRect l="33757" t="45284" r="11551" b="9811"/>
          <a:stretch>
            <a:fillRect/>
          </a:stretch>
        </p:blipFill>
        <p:spPr bwMode="auto">
          <a:xfrm>
            <a:off x="7288213" y="6137275"/>
            <a:ext cx="1763712" cy="600075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733675" y="6273800"/>
            <a:ext cx="4330700" cy="95250"/>
          </a:xfrm>
          <a:prstGeom prst="rect">
            <a:avLst/>
          </a:prstGeom>
          <a:solidFill>
            <a:srgbClr val="0050A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513513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algn="ctr" defTabSz="957263"/>
            <a:fld id="{8BD48965-9E34-4A80-A7BD-EB9D52550515}" type="slidenum">
              <a:rPr lang="en-US" sz="800"/>
              <a:pPr algn="ctr" defTabSz="957263"/>
              <a:t>‹#›</a:t>
            </a:fld>
            <a:endParaRPr lang="en-US" sz="80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270625"/>
            <a:ext cx="427038" cy="87313"/>
          </a:xfrm>
          <a:prstGeom prst="rect">
            <a:avLst/>
          </a:prstGeom>
          <a:solidFill>
            <a:srgbClr val="0050A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53" name="Picture 9" descr="TaglineBlackR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243638"/>
            <a:ext cx="2254250" cy="157162"/>
          </a:xfrm>
          <a:prstGeom prst="rect">
            <a:avLst/>
          </a:prstGeom>
          <a:noFill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477838" y="6588125"/>
            <a:ext cx="26574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/>
            <a:r>
              <a:rPr lang="en-US" sz="600">
                <a:solidFill>
                  <a:schemeClr val="tx1"/>
                </a:solidFill>
                <a:latin typeface="Palatino"/>
              </a:rPr>
              <a:t>© 2009 Chevron Oronite Companies. All rights reserved.</a:t>
            </a:r>
            <a:endParaRPr lang="en-US" sz="600">
              <a:solidFill>
                <a:schemeClr val="tx1"/>
              </a:solidFill>
            </a:endParaRPr>
          </a:p>
          <a:p>
            <a:pPr defTabSz="957263"/>
            <a:endParaRPr lang="en-US" sz="800">
              <a:solidFill>
                <a:srgbClr val="66676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9pPr>
    </p:titleStyle>
    <p:bodyStyle>
      <a:lvl1pPr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tabLst>
          <a:tab pos="414338" algn="l"/>
          <a:tab pos="895350" algn="l"/>
          <a:tab pos="1439863" algn="l"/>
          <a:tab pos="1917700" algn="l"/>
        </a:tabLst>
        <a:defRPr sz="2300">
          <a:solidFill>
            <a:srgbClr val="080808"/>
          </a:solidFill>
          <a:latin typeface="+mn-lt"/>
          <a:ea typeface="+mn-ea"/>
          <a:cs typeface="+mn-cs"/>
        </a:defRPr>
      </a:lvl1pPr>
      <a:lvl2pPr marL="414338" indent="-295275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F46D1F"/>
        </a:buClr>
        <a:buFont typeface="Wingdings" pitchFamily="2" charset="2"/>
        <a:buChar char="n"/>
        <a:tabLst>
          <a:tab pos="414338" algn="l"/>
          <a:tab pos="895350" algn="l"/>
          <a:tab pos="1439863" algn="l"/>
          <a:tab pos="1917700" algn="l"/>
        </a:tabLst>
        <a:defRPr sz="2300">
          <a:solidFill>
            <a:srgbClr val="080808"/>
          </a:solidFill>
          <a:latin typeface="+mn-lt"/>
        </a:defRPr>
      </a:lvl2pPr>
      <a:lvl3pPr marL="895350" indent="-295275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0050AA"/>
        </a:buClr>
        <a:buSzPct val="90000"/>
        <a:buFont typeface="Wingdings" pitchFamily="2" charset="2"/>
        <a:buChar char="l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3pPr>
      <a:lvl4pPr marL="1439863" indent="-306388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6EA20A"/>
        </a:buClr>
        <a:buFont typeface="Wingdings 3" pitchFamily="18" charset="2"/>
        <a:buChar char="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4pPr>
      <a:lvl5pPr marL="19177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5pPr>
      <a:lvl6pPr marL="23749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6pPr>
      <a:lvl7pPr marL="28321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7pPr>
      <a:lvl8pPr marL="32893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8pPr>
      <a:lvl9pPr marL="37465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638" y="1828800"/>
            <a:ext cx="4881562" cy="1828800"/>
          </a:xfrm>
        </p:spPr>
        <p:txBody>
          <a:bodyPr/>
          <a:lstStyle/>
          <a:p>
            <a:r>
              <a:rPr lang="en-US" dirty="0" smtClean="0"/>
              <a:t>New Liner and Ring Batch</a:t>
            </a:r>
            <a:br>
              <a:rPr lang="en-US" dirty="0" smtClean="0"/>
            </a:br>
            <a:r>
              <a:rPr lang="en-US" dirty="0" smtClean="0"/>
              <a:t>Effects in the Mack T-12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 Mack Surveillance Panel</a:t>
            </a:r>
          </a:p>
          <a:p>
            <a:r>
              <a:rPr lang="en-US" dirty="0" smtClean="0"/>
              <a:t>Conference Call</a:t>
            </a:r>
          </a:p>
          <a:p>
            <a:r>
              <a:rPr lang="en-US" dirty="0" smtClean="0"/>
              <a:t>20101103</a:t>
            </a:r>
          </a:p>
          <a:p>
            <a:endParaRPr lang="en-US" dirty="0" smtClean="0"/>
          </a:p>
          <a:p>
            <a:pPr algn="r"/>
            <a:r>
              <a:rPr lang="en-US" b="0" dirty="0" smtClean="0"/>
              <a:t>Jim Rutherford</a:t>
            </a:r>
            <a:endParaRPr lang="en-US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1A6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905000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Pb2 function of OC?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6BA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A5B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E94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Bearing and Main Batches</a:t>
            </a:r>
            <a:endParaRPr lang="en-US" sz="2400" dirty="0">
              <a:latin typeface="Arial"/>
            </a:endParaRPr>
          </a:p>
        </p:txBody>
      </p:sp>
      <p:pic>
        <p:nvPicPr>
          <p:cNvPr id="4" name="Picture 3" descr="tmpB38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Bearing and Main Batches</a:t>
            </a:r>
            <a:endParaRPr lang="en-US" sz="2400" dirty="0">
              <a:latin typeface="Arial"/>
            </a:endParaRPr>
          </a:p>
        </p:txBody>
      </p:sp>
      <p:pic>
        <p:nvPicPr>
          <p:cNvPr id="4" name="Picture 3" descr="tmp2FE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Bearing and Main Batches</a:t>
            </a:r>
            <a:endParaRPr lang="en-US" sz="2400" dirty="0">
              <a:latin typeface="Arial"/>
            </a:endParaRPr>
          </a:p>
        </p:txBody>
      </p:sp>
      <p:pic>
        <p:nvPicPr>
          <p:cNvPr id="4" name="Picture 3" descr="tmp82B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Bearing and Main Batches</a:t>
            </a:r>
            <a:endParaRPr lang="en-US" sz="2400" dirty="0">
              <a:latin typeface="Arial"/>
            </a:endParaRPr>
          </a:p>
        </p:txBody>
      </p:sp>
      <p:pic>
        <p:nvPicPr>
          <p:cNvPr id="4" name="Picture 3" descr="tmp443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Bearing and Main Batches</a:t>
            </a:r>
            <a:endParaRPr lang="en-US" sz="2400" dirty="0">
              <a:latin typeface="Arial"/>
            </a:endParaRPr>
          </a:p>
        </p:txBody>
      </p:sp>
      <p:pic>
        <p:nvPicPr>
          <p:cNvPr id="4" name="Picture 3" descr="tmpEB9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Bearing and Main Batches</a:t>
            </a:r>
            <a:endParaRPr lang="en-US" sz="2400" dirty="0">
              <a:latin typeface="Arial"/>
            </a:endParaRPr>
          </a:p>
        </p:txBody>
      </p:sp>
      <p:pic>
        <p:nvPicPr>
          <p:cNvPr id="4" name="Picture 3" descr="tmpA54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(3 of 4) and Pb2 (2 of 4) higher with T batch rings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CLW dropped, not rings and liners – correction factor needed?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OC higher with T rings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Higher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Fe with newer parts?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Different profiles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 effect on MRV100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pic>
        <p:nvPicPr>
          <p:cNvPr id="4" name="Picture 3" descr="tmp2BD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572000" y="4800600"/>
            <a:ext cx="609600" cy="381000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1447800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581400"/>
            <a:ext cx="6411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correction factor (</a:t>
            </a:r>
            <a:r>
              <a:rPr lang="en-US" dirty="0" err="1" smtClean="0"/>
              <a:t>osCLW</a:t>
            </a:r>
            <a:r>
              <a:rPr lang="en-US" dirty="0" smtClean="0"/>
              <a:t> x 0.58) was intended to</a:t>
            </a:r>
          </a:p>
          <a:p>
            <a:r>
              <a:rPr lang="en-US" dirty="0" smtClean="0"/>
              <a:t> bring R batch rings back to target (16.2).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Bearing and Main Batches</a:t>
            </a:r>
            <a:endParaRPr lang="en-US" sz="2400" dirty="0">
              <a:latin typeface="Arial"/>
            </a:endParaRPr>
          </a:p>
        </p:txBody>
      </p:sp>
      <p:pic>
        <p:nvPicPr>
          <p:cNvPr id="4" name="Picture 3" descr="tmp188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572000" y="4800600"/>
            <a:ext cx="609600" cy="381000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1447800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581400"/>
            <a:ext cx="6411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correction factor (</a:t>
            </a:r>
            <a:r>
              <a:rPr lang="en-US" dirty="0" err="1" smtClean="0"/>
              <a:t>osCLW</a:t>
            </a:r>
            <a:r>
              <a:rPr lang="en-US" dirty="0" smtClean="0"/>
              <a:t> x 0.58) was intended to</a:t>
            </a:r>
          </a:p>
          <a:p>
            <a:r>
              <a:rPr lang="en-US" dirty="0" smtClean="0"/>
              <a:t> bring R batch rings back to target (16.2).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AB2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514600"/>
            <a:ext cx="345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Fe with newer parts?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pic>
        <p:nvPicPr>
          <p:cNvPr id="6" name="Picture 5" descr="tmp603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pic>
        <p:nvPicPr>
          <p:cNvPr id="3" name="Picture 2" descr="tmpD3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23900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2800" y="1371600"/>
            <a:ext cx="4183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may be more consistent across</a:t>
            </a:r>
          </a:p>
          <a:p>
            <a:r>
              <a:rPr lang="en-US" dirty="0" smtClean="0"/>
              <a:t> cylinders than historical batches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23900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3733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may be more extreme on cylinders 3 and 5 than historical batches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pic>
        <p:nvPicPr>
          <p:cNvPr id="6" name="Picture 5" descr="tmp7D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Bearing and Main Batches</a:t>
            </a:r>
            <a:endParaRPr lang="en-US" sz="2400" dirty="0">
              <a:latin typeface="Arial"/>
            </a:endParaRPr>
          </a:p>
        </p:txBody>
      </p:sp>
      <p:pic>
        <p:nvPicPr>
          <p:cNvPr id="6" name="Picture 5" descr="tmp7CD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pic>
        <p:nvPicPr>
          <p:cNvPr id="3" name="Picture 2" descr="tmpD16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198120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Pb</a:t>
            </a:r>
            <a:r>
              <a:rPr lang="en-US" dirty="0" smtClean="0"/>
              <a:t> higher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 bwMode="auto">
          <a:xfrm>
            <a:off x="6858000" y="1066800"/>
            <a:ext cx="274319" cy="21336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45D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61975" y="609600"/>
            <a:ext cx="84296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T12: Ring and Liner Batches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6934200" y="1143000"/>
            <a:ext cx="274319" cy="22860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0574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Pb2 higher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F8C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1013299"/>
            <a:ext cx="8636000" cy="521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181600"/>
            <a:ext cx="422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CLW dropped, not rings and liners.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66B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5105400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TRWL hard to tell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DE6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676400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 higher with T rings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 bwMode="auto">
          <a:xfrm>
            <a:off x="7162800" y="1066800"/>
            <a:ext cx="274319" cy="15240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28B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495800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Mack merits lower?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F3D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8636000" cy="521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75" y="609600"/>
            <a:ext cx="8429625" cy="254000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T12: Liner and Ring Batches</a:t>
            </a:r>
            <a:endParaRPr lang="en-US" sz="240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905000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</a:t>
            </a:r>
            <a:r>
              <a:rPr lang="en-US" dirty="0" err="1" smtClean="0"/>
              <a:t>Pb</a:t>
            </a:r>
            <a:r>
              <a:rPr lang="en-US" dirty="0" smtClean="0"/>
              <a:t> function of OC?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Cgoes">
  <a:themeElements>
    <a:clrScheme name="">
      <a:dk1>
        <a:srgbClr val="080808"/>
      </a:dk1>
      <a:lt1>
        <a:srgbClr val="FFFFFF"/>
      </a:lt1>
      <a:dk2>
        <a:srgbClr val="009DD9"/>
      </a:dk2>
      <a:lt2>
        <a:srgbClr val="808080"/>
      </a:lt2>
      <a:accent1>
        <a:srgbClr val="BFE9F5"/>
      </a:accent1>
      <a:accent2>
        <a:srgbClr val="0050AA"/>
      </a:accent2>
      <a:accent3>
        <a:srgbClr val="FFFFFF"/>
      </a:accent3>
      <a:accent4>
        <a:srgbClr val="060606"/>
      </a:accent4>
      <a:accent5>
        <a:srgbClr val="DCF2F9"/>
      </a:accent5>
      <a:accent6>
        <a:srgbClr val="00489A"/>
      </a:accent6>
      <a:hlink>
        <a:srgbClr val="009DD9"/>
      </a:hlink>
      <a:folHlink>
        <a:srgbClr val="009DD9"/>
      </a:folHlink>
    </a:clrScheme>
    <a:fontScheme name="COCGo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80808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80808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CGo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COCgoes</Template>
  <TotalTime>474</TotalTime>
  <Words>337</Words>
  <Application>Microsoft Office PowerPoint</Application>
  <PresentationFormat>On-screen Show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COCgoes</vt:lpstr>
      <vt:lpstr>New Liner and Ring Batch Effects in the Mack T-12</vt:lpstr>
      <vt:lpstr>Summary</vt:lpstr>
      <vt:lpstr>T12: Liner and Ring Batches</vt:lpstr>
      <vt:lpstr>Slide 4</vt:lpstr>
      <vt:lpstr>T12: Liner and Ring Batches</vt:lpstr>
      <vt:lpstr>T12: Liner and Ring Batches</vt:lpstr>
      <vt:lpstr>T12: Liner and Ring Batches</vt:lpstr>
      <vt:lpstr>T12: Liner and Ring Batches</vt:lpstr>
      <vt:lpstr>T12: Liner and Ring Batches</vt:lpstr>
      <vt:lpstr>T12: Liner and Ring Batches</vt:lpstr>
      <vt:lpstr>T12: Liner and Ring Batches</vt:lpstr>
      <vt:lpstr>T12: Liner and Ring Batches</vt:lpstr>
      <vt:lpstr>T12: Liner and Ring Batches</vt:lpstr>
      <vt:lpstr>T12: Bearing and Main Batches</vt:lpstr>
      <vt:lpstr>T12: Bearing and Main Batches</vt:lpstr>
      <vt:lpstr>T12: Bearing and Main Batches</vt:lpstr>
      <vt:lpstr>T12: Bearing and Main Batches</vt:lpstr>
      <vt:lpstr>T12: Bearing and Main Batches</vt:lpstr>
      <vt:lpstr>T12: Bearing and Main Batches</vt:lpstr>
      <vt:lpstr>T12: Liner and Ring Batches</vt:lpstr>
      <vt:lpstr>T12: Bearing and Main Batches</vt:lpstr>
      <vt:lpstr>T12: Liner and Ring Batches</vt:lpstr>
      <vt:lpstr>T12: Liner and Ring Batches</vt:lpstr>
      <vt:lpstr>T12: Liner and Ring Batches</vt:lpstr>
      <vt:lpstr>T12: Liner and Ring Batches</vt:lpstr>
      <vt:lpstr>T12: Liner and Ring Batches</vt:lpstr>
      <vt:lpstr>T12: Liner and Ring Batches</vt:lpstr>
      <vt:lpstr>T12: Bearing and Main Batches</vt:lpstr>
    </vt:vector>
  </TitlesOfParts>
  <Company>Chevron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Rutherford</dc:creator>
  <cp:lastModifiedBy>Jim Rutherford</cp:lastModifiedBy>
  <cp:revision>46</cp:revision>
  <dcterms:created xsi:type="dcterms:W3CDTF">2010-11-01T21:12:23Z</dcterms:created>
  <dcterms:modified xsi:type="dcterms:W3CDTF">2010-11-02T23:18:49Z</dcterms:modified>
</cp:coreProperties>
</file>