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64" r:id="rId2"/>
    <p:sldId id="267" r:id="rId3"/>
    <p:sldId id="256" r:id="rId4"/>
    <p:sldId id="257" r:id="rId5"/>
    <p:sldId id="268" r:id="rId6"/>
    <p:sldId id="258" r:id="rId7"/>
    <p:sldId id="259" r:id="rId8"/>
    <p:sldId id="260" r:id="rId9"/>
    <p:sldId id="262" r:id="rId10"/>
    <p:sldId id="263"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49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2099" name="Rectangle 3"/>
          <p:cNvSpPr>
            <a:spLocks noGrp="1" noChangeArrowheads="1"/>
          </p:cNvSpPr>
          <p:nvPr>
            <p:ph type="ctrTitle"/>
          </p:nvPr>
        </p:nvSpPr>
        <p:spPr>
          <a:xfrm>
            <a:off x="1291004" y="1828800"/>
            <a:ext cx="4572000" cy="1828800"/>
          </a:xfrm>
        </p:spPr>
        <p:txBody>
          <a:bodyPr anchor="t"/>
          <a:lstStyle>
            <a:lvl1pPr>
              <a:defRPr>
                <a:solidFill>
                  <a:schemeClr val="tx1"/>
                </a:solidFill>
              </a:defRPr>
            </a:lvl1pPr>
          </a:lstStyle>
          <a:p>
            <a:r>
              <a:rPr lang="en-US" smtClean="0"/>
              <a:t>Click to edit Master title style</a:t>
            </a:r>
            <a:endParaRPr lang="en-US"/>
          </a:p>
        </p:txBody>
      </p:sp>
      <p:sp>
        <p:nvSpPr>
          <p:cNvPr id="132100" name="Rectangle 4"/>
          <p:cNvSpPr>
            <a:spLocks noGrp="1" noChangeArrowheads="1"/>
          </p:cNvSpPr>
          <p:nvPr>
            <p:ph type="subTitle" idx="1"/>
          </p:nvPr>
        </p:nvSpPr>
        <p:spPr>
          <a:xfrm>
            <a:off x="1291004" y="3841751"/>
            <a:ext cx="7086600" cy="2447925"/>
          </a:xfrm>
        </p:spPr>
        <p:txBody>
          <a:bodyPr/>
          <a:lstStyle>
            <a:lvl1pPr>
              <a:lnSpc>
                <a:spcPct val="100000"/>
              </a:lnSpc>
              <a:spcAft>
                <a:spcPct val="0"/>
              </a:spcAft>
              <a:defRPr sz="2000" b="1"/>
            </a:lvl1pPr>
          </a:lstStyle>
          <a:p>
            <a:r>
              <a:rPr lang="en-US" dirty="0" smtClean="0"/>
              <a:t>Click to edit Master subtitle style</a:t>
            </a:r>
            <a:endParaRPr lang="en-US" dirty="0"/>
          </a:p>
        </p:txBody>
      </p:sp>
      <p:sp>
        <p:nvSpPr>
          <p:cNvPr id="132119" name="Rectangle 23"/>
          <p:cNvSpPr>
            <a:spLocks noChangeArrowheads="1"/>
          </p:cNvSpPr>
          <p:nvPr/>
        </p:nvSpPr>
        <p:spPr bwMode="auto">
          <a:xfrm>
            <a:off x="5862" y="1651001"/>
            <a:ext cx="9138138" cy="87313"/>
          </a:xfrm>
          <a:prstGeom prst="rect">
            <a:avLst/>
          </a:prstGeom>
          <a:solidFill>
            <a:srgbClr val="009DD9"/>
          </a:solidFill>
          <a:ln w="9525">
            <a:noFill/>
            <a:miter lim="800000"/>
            <a:headEnd/>
            <a:tailEnd/>
          </a:ln>
          <a:effectLst/>
        </p:spPr>
        <p:txBody>
          <a:bodyPr wrap="none" anchor="ctr"/>
          <a:lstStyle/>
          <a:p>
            <a:endParaRPr lang="en-US"/>
          </a:p>
        </p:txBody>
      </p:sp>
      <p:pic>
        <p:nvPicPr>
          <p:cNvPr id="132128" name="Picture 32" descr="TaglineBlackRed"/>
          <p:cNvPicPr>
            <a:picLocks noChangeAspect="1" noChangeArrowheads="1"/>
          </p:cNvPicPr>
          <p:nvPr/>
        </p:nvPicPr>
        <p:blipFill>
          <a:blip r:embed="rId2" cstate="print"/>
          <a:srcRect/>
          <a:stretch>
            <a:fillRect/>
          </a:stretch>
        </p:blipFill>
        <p:spPr bwMode="auto">
          <a:xfrm>
            <a:off x="6087208" y="6502400"/>
            <a:ext cx="2923443" cy="203200"/>
          </a:xfrm>
          <a:prstGeom prst="rect">
            <a:avLst/>
          </a:prstGeom>
          <a:noFill/>
        </p:spPr>
      </p:pic>
      <p:sp>
        <p:nvSpPr>
          <p:cNvPr id="132130" name="Text Box 34"/>
          <p:cNvSpPr txBox="1">
            <a:spLocks noChangeArrowheads="1"/>
          </p:cNvSpPr>
          <p:nvPr/>
        </p:nvSpPr>
        <p:spPr bwMode="black">
          <a:xfrm>
            <a:off x="92320" y="6702425"/>
            <a:ext cx="3225311" cy="215444"/>
          </a:xfrm>
          <a:prstGeom prst="rect">
            <a:avLst/>
          </a:prstGeom>
          <a:noFill/>
          <a:ln w="9525">
            <a:noFill/>
            <a:miter lim="800000"/>
            <a:headEnd/>
            <a:tailEnd/>
          </a:ln>
          <a:effectLst/>
        </p:spPr>
        <p:txBody>
          <a:bodyPr lIns="0" tIns="0" rIns="0" bIns="0">
            <a:spAutoFit/>
          </a:bodyPr>
          <a:lstStyle/>
          <a:p>
            <a:pPr defTabSz="957263"/>
            <a:r>
              <a:rPr lang="en-US" sz="700" dirty="0">
                <a:solidFill>
                  <a:schemeClr val="tx1"/>
                </a:solidFill>
                <a:latin typeface="Palatino" pitchFamily="-80" charset="0"/>
              </a:rPr>
              <a:t>© </a:t>
            </a:r>
            <a:r>
              <a:rPr lang="en-US" sz="700" dirty="0" smtClean="0">
                <a:solidFill>
                  <a:schemeClr val="tx1"/>
                </a:solidFill>
                <a:latin typeface="Palatino" pitchFamily="-80" charset="0"/>
              </a:rPr>
              <a:t>2011 </a:t>
            </a:r>
            <a:r>
              <a:rPr lang="en-US" sz="700" dirty="0">
                <a:solidFill>
                  <a:schemeClr val="tx1"/>
                </a:solidFill>
                <a:latin typeface="Palatino" pitchFamily="-80" charset="0"/>
              </a:rPr>
              <a:t>Chevron Oronite Companies. All rights reserved.</a:t>
            </a:r>
            <a:endParaRPr lang="en-US" sz="700" dirty="0">
              <a:solidFill>
                <a:schemeClr val="tx1"/>
              </a:solidFill>
            </a:endParaRPr>
          </a:p>
          <a:p>
            <a:pPr defTabSz="957263"/>
            <a:endParaRPr lang="en-US" sz="700" dirty="0">
              <a:solidFill>
                <a:srgbClr val="666767"/>
              </a:solidFill>
            </a:endParaRPr>
          </a:p>
        </p:txBody>
      </p:sp>
      <p:pic>
        <p:nvPicPr>
          <p:cNvPr id="132131" name="Picture 35" descr="Chevron_Oronite_c"/>
          <p:cNvPicPr>
            <a:picLocks noChangeAspect="1" noChangeArrowheads="1"/>
          </p:cNvPicPr>
          <p:nvPr/>
        </p:nvPicPr>
        <p:blipFill>
          <a:blip r:embed="rId3" cstate="print"/>
          <a:srcRect/>
          <a:stretch>
            <a:fillRect/>
          </a:stretch>
        </p:blipFill>
        <p:spPr bwMode="auto">
          <a:xfrm>
            <a:off x="359020" y="376239"/>
            <a:ext cx="2734408" cy="941387"/>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65992" y="98425"/>
            <a:ext cx="8430358" cy="80645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65992" y="1003300"/>
            <a:ext cx="4144108"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50777" y="1003300"/>
            <a:ext cx="4145574"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5992" y="98425"/>
            <a:ext cx="8430358" cy="8064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5992" y="1003300"/>
            <a:ext cx="4144108"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750777" y="1003300"/>
            <a:ext cx="4145574" cy="5054600"/>
          </a:xfrm>
        </p:spPr>
        <p:txBody>
          <a:bodyPr/>
          <a:lstStyle/>
          <a:p>
            <a:r>
              <a:rPr lang="en-US" smtClean="0"/>
              <a:t>Click icon to add chart</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92" y="98425"/>
            <a:ext cx="8430358" cy="8064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5992" y="1003300"/>
            <a:ext cx="4144108"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0777" y="1003300"/>
            <a:ext cx="4145574"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5992" y="1003300"/>
            <a:ext cx="4144108" cy="505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0777" y="1003300"/>
            <a:ext cx="4145574" cy="505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9128" y="98426"/>
            <a:ext cx="2107223" cy="5959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5993" y="98426"/>
            <a:ext cx="6182458" cy="5959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5992" y="98425"/>
            <a:ext cx="8430358" cy="806450"/>
          </a:xfrm>
          <a:prstGeom prst="rect">
            <a:avLst/>
          </a:prstGeom>
          <a:noFill/>
          <a:ln w="9525">
            <a:noFill/>
            <a:miter lim="800000"/>
            <a:headEnd/>
            <a:tailEnd/>
          </a:ln>
          <a:effectLst/>
        </p:spPr>
        <p:txBody>
          <a:bodyPr vert="horz" wrap="square" lIns="95784" tIns="47892" rIns="95784" bIns="47892"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65992" y="1003300"/>
            <a:ext cx="8430358" cy="5054600"/>
          </a:xfrm>
          <a:prstGeom prst="rect">
            <a:avLst/>
          </a:prstGeom>
          <a:noFill/>
          <a:ln w="9525">
            <a:noFill/>
            <a:miter lim="800000"/>
            <a:headEnd/>
            <a:tailEnd/>
          </a:ln>
          <a:effectLst/>
        </p:spPr>
        <p:txBody>
          <a:bodyPr vert="horz" wrap="square" lIns="95784" tIns="47892" rIns="95784" bIns="478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64" name="Line 40"/>
          <p:cNvSpPr>
            <a:spLocks noChangeShapeType="1"/>
          </p:cNvSpPr>
          <p:nvPr/>
        </p:nvSpPr>
        <p:spPr bwMode="auto">
          <a:xfrm>
            <a:off x="580293" y="901700"/>
            <a:ext cx="8316058" cy="0"/>
          </a:xfrm>
          <a:prstGeom prst="line">
            <a:avLst/>
          </a:prstGeom>
          <a:noFill/>
          <a:ln w="25400">
            <a:solidFill>
              <a:srgbClr val="0050AA"/>
            </a:solidFill>
            <a:round/>
            <a:headEnd/>
            <a:tailEnd/>
          </a:ln>
          <a:effectLst/>
        </p:spPr>
        <p:txBody>
          <a:bodyPr/>
          <a:lstStyle/>
          <a:p>
            <a:endParaRPr lang="en-US"/>
          </a:p>
        </p:txBody>
      </p:sp>
      <p:sp>
        <p:nvSpPr>
          <p:cNvPr id="1074" name="Rectangle 50"/>
          <p:cNvSpPr>
            <a:spLocks noChangeArrowheads="1"/>
          </p:cNvSpPr>
          <p:nvPr/>
        </p:nvSpPr>
        <p:spPr bwMode="auto">
          <a:xfrm>
            <a:off x="2734408" y="6273800"/>
            <a:ext cx="4330212" cy="95250"/>
          </a:xfrm>
          <a:prstGeom prst="rect">
            <a:avLst/>
          </a:prstGeom>
          <a:solidFill>
            <a:srgbClr val="0050AA">
              <a:alpha val="60001"/>
            </a:srgbClr>
          </a:solidFill>
          <a:ln w="9525">
            <a:noFill/>
            <a:miter lim="800000"/>
            <a:headEnd/>
            <a:tailEnd/>
          </a:ln>
          <a:effectLst/>
        </p:spPr>
        <p:txBody>
          <a:bodyPr wrap="none" anchor="ctr"/>
          <a:lstStyle/>
          <a:p>
            <a:endParaRPr lang="en-US"/>
          </a:p>
        </p:txBody>
      </p:sp>
      <p:sp>
        <p:nvSpPr>
          <p:cNvPr id="1076" name="Rectangle 52"/>
          <p:cNvSpPr>
            <a:spLocks noChangeArrowheads="1"/>
          </p:cNvSpPr>
          <p:nvPr/>
        </p:nvSpPr>
        <p:spPr bwMode="auto">
          <a:xfrm>
            <a:off x="0" y="6513513"/>
            <a:ext cx="9144000" cy="228600"/>
          </a:xfrm>
          <a:prstGeom prst="rect">
            <a:avLst/>
          </a:prstGeom>
          <a:noFill/>
          <a:ln w="9525">
            <a:noFill/>
            <a:miter lim="800000"/>
            <a:headEnd/>
            <a:tailEnd/>
          </a:ln>
          <a:effectLst/>
        </p:spPr>
        <p:txBody>
          <a:bodyPr lIns="95784" tIns="47892" rIns="95784" bIns="47892"/>
          <a:lstStyle/>
          <a:p>
            <a:pPr algn="ctr" defTabSz="957263"/>
            <a:fld id="{83B5CCF6-0651-47F4-A09E-240314F5F1FE}" type="slidenum">
              <a:rPr lang="en-US" sz="800"/>
              <a:pPr algn="ctr" defTabSz="957263"/>
              <a:t>‹#›</a:t>
            </a:fld>
            <a:endParaRPr lang="en-US" sz="800"/>
          </a:p>
        </p:txBody>
      </p:sp>
      <p:sp>
        <p:nvSpPr>
          <p:cNvPr id="1078" name="Rectangle 54"/>
          <p:cNvSpPr>
            <a:spLocks noChangeArrowheads="1"/>
          </p:cNvSpPr>
          <p:nvPr/>
        </p:nvSpPr>
        <p:spPr bwMode="auto">
          <a:xfrm>
            <a:off x="1" y="6270626"/>
            <a:ext cx="426427" cy="87313"/>
          </a:xfrm>
          <a:prstGeom prst="rect">
            <a:avLst/>
          </a:prstGeom>
          <a:solidFill>
            <a:srgbClr val="0050AA">
              <a:alpha val="60001"/>
            </a:srgbClr>
          </a:solidFill>
          <a:ln w="9525">
            <a:noFill/>
            <a:miter lim="800000"/>
            <a:headEnd/>
            <a:tailEnd/>
          </a:ln>
          <a:effectLst/>
        </p:spPr>
        <p:txBody>
          <a:bodyPr wrap="none" anchor="ctr"/>
          <a:lstStyle/>
          <a:p>
            <a:endParaRPr lang="en-US"/>
          </a:p>
        </p:txBody>
      </p:sp>
      <p:sp>
        <p:nvSpPr>
          <p:cNvPr id="1082" name="Text Box 58"/>
          <p:cNvSpPr txBox="1">
            <a:spLocks noChangeArrowheads="1"/>
          </p:cNvSpPr>
          <p:nvPr/>
        </p:nvSpPr>
        <p:spPr bwMode="black">
          <a:xfrm>
            <a:off x="82062" y="6688138"/>
            <a:ext cx="3632689" cy="215444"/>
          </a:xfrm>
          <a:prstGeom prst="rect">
            <a:avLst/>
          </a:prstGeom>
          <a:noFill/>
          <a:ln w="9525">
            <a:noFill/>
            <a:miter lim="800000"/>
            <a:headEnd/>
            <a:tailEnd/>
          </a:ln>
          <a:effectLst/>
        </p:spPr>
        <p:txBody>
          <a:bodyPr lIns="0" tIns="0" rIns="0" bIns="0">
            <a:spAutoFit/>
          </a:bodyPr>
          <a:lstStyle/>
          <a:p>
            <a:pPr defTabSz="957263"/>
            <a:r>
              <a:rPr lang="en-US" sz="700" dirty="0">
                <a:solidFill>
                  <a:schemeClr val="tx1"/>
                </a:solidFill>
                <a:latin typeface="Palatino" pitchFamily="-80" charset="0"/>
              </a:rPr>
              <a:t>© </a:t>
            </a:r>
            <a:r>
              <a:rPr lang="en-US" sz="700" dirty="0" smtClean="0">
                <a:solidFill>
                  <a:schemeClr val="tx1"/>
                </a:solidFill>
                <a:latin typeface="Palatino" pitchFamily="-80" charset="0"/>
              </a:rPr>
              <a:t>2011 </a:t>
            </a:r>
            <a:r>
              <a:rPr lang="en-US" sz="700" dirty="0">
                <a:solidFill>
                  <a:schemeClr val="tx1"/>
                </a:solidFill>
                <a:latin typeface="Palatino" pitchFamily="-80" charset="0"/>
              </a:rPr>
              <a:t>Chevron Oronite Companies. All rights reserved.</a:t>
            </a:r>
            <a:endParaRPr lang="en-US" sz="700" dirty="0">
              <a:solidFill>
                <a:schemeClr val="tx1"/>
              </a:solidFill>
            </a:endParaRPr>
          </a:p>
          <a:p>
            <a:pPr defTabSz="957263"/>
            <a:endParaRPr lang="en-US" sz="700" dirty="0">
              <a:solidFill>
                <a:srgbClr val="666767"/>
              </a:solidFill>
            </a:endParaRPr>
          </a:p>
        </p:txBody>
      </p:sp>
      <p:sp>
        <p:nvSpPr>
          <p:cNvPr id="1084" name="Rectangle 60"/>
          <p:cNvSpPr>
            <a:spLocks noChangeArrowheads="1"/>
          </p:cNvSpPr>
          <p:nvPr/>
        </p:nvSpPr>
        <p:spPr bwMode="auto">
          <a:xfrm>
            <a:off x="332643" y="6191250"/>
            <a:ext cx="2489688" cy="254000"/>
          </a:xfrm>
          <a:prstGeom prst="rect">
            <a:avLst/>
          </a:prstGeom>
          <a:noFill/>
          <a:ln w="9525">
            <a:noFill/>
            <a:miter lim="800000"/>
            <a:headEnd/>
            <a:tailEnd/>
          </a:ln>
          <a:effectLst/>
        </p:spPr>
        <p:txBody>
          <a:bodyPr wrap="none" anchor="ctr"/>
          <a:lstStyle/>
          <a:p>
            <a:endParaRPr lang="en-US"/>
          </a:p>
        </p:txBody>
      </p:sp>
      <p:pic>
        <p:nvPicPr>
          <p:cNvPr id="1083" name="Picture 59" descr="Oronite Tagline"/>
          <p:cNvPicPr>
            <a:picLocks noChangeAspect="1" noChangeArrowheads="1"/>
          </p:cNvPicPr>
          <p:nvPr/>
        </p:nvPicPr>
        <p:blipFill>
          <a:blip r:embed="rId14" cstate="print"/>
          <a:srcRect/>
          <a:stretch>
            <a:fillRect/>
          </a:stretch>
        </p:blipFill>
        <p:spPr bwMode="auto">
          <a:xfrm>
            <a:off x="504092" y="6245226"/>
            <a:ext cx="2157046" cy="149225"/>
          </a:xfrm>
          <a:prstGeom prst="rect">
            <a:avLst/>
          </a:prstGeom>
          <a:noFill/>
        </p:spPr>
      </p:pic>
      <p:pic>
        <p:nvPicPr>
          <p:cNvPr id="1085" name="Picture 61" descr="Chevron_Oronite_c"/>
          <p:cNvPicPr>
            <a:picLocks noChangeAspect="1" noChangeArrowheads="1"/>
          </p:cNvPicPr>
          <p:nvPr/>
        </p:nvPicPr>
        <p:blipFill>
          <a:blip r:embed="rId15" cstate="print"/>
          <a:srcRect/>
          <a:stretch>
            <a:fillRect/>
          </a:stretch>
        </p:blipFill>
        <p:spPr bwMode="auto">
          <a:xfrm>
            <a:off x="7293220" y="6130925"/>
            <a:ext cx="1604596" cy="552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957263" rtl="0" eaLnBrk="1" fontAlgn="base" hangingPunct="1">
        <a:spcBef>
          <a:spcPct val="0"/>
        </a:spcBef>
        <a:spcAft>
          <a:spcPct val="0"/>
        </a:spcAft>
        <a:defRPr sz="2500" b="1">
          <a:solidFill>
            <a:srgbClr val="0050AA"/>
          </a:solidFill>
          <a:latin typeface="+mj-lt"/>
          <a:ea typeface="+mj-ea"/>
          <a:cs typeface="+mj-cs"/>
        </a:defRPr>
      </a:lvl1pPr>
      <a:lvl2pPr algn="l" defTabSz="957263" rtl="0" eaLnBrk="1" fontAlgn="base" hangingPunct="1">
        <a:spcBef>
          <a:spcPct val="0"/>
        </a:spcBef>
        <a:spcAft>
          <a:spcPct val="0"/>
        </a:spcAft>
        <a:defRPr sz="2500" b="1">
          <a:solidFill>
            <a:srgbClr val="0050AA"/>
          </a:solidFill>
          <a:latin typeface="Verdana" pitchFamily="34" charset="0"/>
        </a:defRPr>
      </a:lvl2pPr>
      <a:lvl3pPr algn="l" defTabSz="957263" rtl="0" eaLnBrk="1" fontAlgn="base" hangingPunct="1">
        <a:spcBef>
          <a:spcPct val="0"/>
        </a:spcBef>
        <a:spcAft>
          <a:spcPct val="0"/>
        </a:spcAft>
        <a:defRPr sz="2500" b="1">
          <a:solidFill>
            <a:srgbClr val="0050AA"/>
          </a:solidFill>
          <a:latin typeface="Verdana" pitchFamily="34" charset="0"/>
        </a:defRPr>
      </a:lvl3pPr>
      <a:lvl4pPr algn="l" defTabSz="957263" rtl="0" eaLnBrk="1" fontAlgn="base" hangingPunct="1">
        <a:spcBef>
          <a:spcPct val="0"/>
        </a:spcBef>
        <a:spcAft>
          <a:spcPct val="0"/>
        </a:spcAft>
        <a:defRPr sz="2500" b="1">
          <a:solidFill>
            <a:srgbClr val="0050AA"/>
          </a:solidFill>
          <a:latin typeface="Verdana" pitchFamily="34" charset="0"/>
        </a:defRPr>
      </a:lvl4pPr>
      <a:lvl5pPr algn="l" defTabSz="957263" rtl="0" eaLnBrk="1" fontAlgn="base" hangingPunct="1">
        <a:spcBef>
          <a:spcPct val="0"/>
        </a:spcBef>
        <a:spcAft>
          <a:spcPct val="0"/>
        </a:spcAft>
        <a:defRPr sz="2500" b="1">
          <a:solidFill>
            <a:srgbClr val="0050AA"/>
          </a:solidFill>
          <a:latin typeface="Verdana" pitchFamily="34" charset="0"/>
        </a:defRPr>
      </a:lvl5pPr>
      <a:lvl6pPr marL="457200" algn="l" defTabSz="957263" rtl="0" eaLnBrk="1" fontAlgn="base" hangingPunct="1">
        <a:spcBef>
          <a:spcPct val="0"/>
        </a:spcBef>
        <a:spcAft>
          <a:spcPct val="0"/>
        </a:spcAft>
        <a:defRPr sz="2500" b="1">
          <a:solidFill>
            <a:srgbClr val="0050AA"/>
          </a:solidFill>
          <a:latin typeface="Verdana" pitchFamily="34" charset="0"/>
        </a:defRPr>
      </a:lvl6pPr>
      <a:lvl7pPr marL="914400" algn="l" defTabSz="957263" rtl="0" eaLnBrk="1" fontAlgn="base" hangingPunct="1">
        <a:spcBef>
          <a:spcPct val="0"/>
        </a:spcBef>
        <a:spcAft>
          <a:spcPct val="0"/>
        </a:spcAft>
        <a:defRPr sz="2500" b="1">
          <a:solidFill>
            <a:srgbClr val="0050AA"/>
          </a:solidFill>
          <a:latin typeface="Verdana" pitchFamily="34" charset="0"/>
        </a:defRPr>
      </a:lvl7pPr>
      <a:lvl8pPr marL="1371600" algn="l" defTabSz="957263" rtl="0" eaLnBrk="1" fontAlgn="base" hangingPunct="1">
        <a:spcBef>
          <a:spcPct val="0"/>
        </a:spcBef>
        <a:spcAft>
          <a:spcPct val="0"/>
        </a:spcAft>
        <a:defRPr sz="2500" b="1">
          <a:solidFill>
            <a:srgbClr val="0050AA"/>
          </a:solidFill>
          <a:latin typeface="Verdana" pitchFamily="34" charset="0"/>
        </a:defRPr>
      </a:lvl8pPr>
      <a:lvl9pPr marL="1828800" algn="l" defTabSz="957263" rtl="0" eaLnBrk="1" fontAlgn="base" hangingPunct="1">
        <a:spcBef>
          <a:spcPct val="0"/>
        </a:spcBef>
        <a:spcAft>
          <a:spcPct val="0"/>
        </a:spcAft>
        <a:defRPr sz="2500" b="1">
          <a:solidFill>
            <a:srgbClr val="0050AA"/>
          </a:solidFill>
          <a:latin typeface="Verdana" pitchFamily="34" charset="0"/>
        </a:defRPr>
      </a:lvl9pPr>
    </p:titleStyle>
    <p:bodyStyle>
      <a:lvl1pPr algn="l" defTabSz="957263" rtl="0" eaLnBrk="1" fontAlgn="base" hangingPunct="1">
        <a:lnSpc>
          <a:spcPct val="120000"/>
        </a:lnSpc>
        <a:spcBef>
          <a:spcPct val="0"/>
        </a:spcBef>
        <a:spcAft>
          <a:spcPct val="50000"/>
        </a:spcAft>
        <a:tabLst>
          <a:tab pos="414338" algn="l"/>
          <a:tab pos="895350" algn="l"/>
          <a:tab pos="1439863" algn="l"/>
          <a:tab pos="1917700" algn="l"/>
        </a:tabLst>
        <a:defRPr sz="2300">
          <a:solidFill>
            <a:srgbClr val="080808"/>
          </a:solidFill>
          <a:latin typeface="+mn-lt"/>
          <a:ea typeface="+mn-ea"/>
          <a:cs typeface="+mn-cs"/>
        </a:defRPr>
      </a:lvl1pPr>
      <a:lvl2pPr marL="414338" indent="-295275" algn="l" defTabSz="957263" rtl="0" eaLnBrk="1" fontAlgn="base" hangingPunct="1">
        <a:lnSpc>
          <a:spcPct val="120000"/>
        </a:lnSpc>
        <a:spcBef>
          <a:spcPct val="0"/>
        </a:spcBef>
        <a:spcAft>
          <a:spcPct val="50000"/>
        </a:spcAft>
        <a:buClr>
          <a:srgbClr val="F46D1F"/>
        </a:buClr>
        <a:buFont typeface="Wingdings" pitchFamily="2" charset="2"/>
        <a:buChar char="n"/>
        <a:tabLst>
          <a:tab pos="414338" algn="l"/>
          <a:tab pos="895350" algn="l"/>
          <a:tab pos="1439863" algn="l"/>
          <a:tab pos="1917700" algn="l"/>
        </a:tabLst>
        <a:defRPr sz="2300">
          <a:solidFill>
            <a:srgbClr val="080808"/>
          </a:solidFill>
          <a:latin typeface="+mn-lt"/>
        </a:defRPr>
      </a:lvl2pPr>
      <a:lvl3pPr marL="895350" indent="-295275" algn="l" defTabSz="957263" rtl="0" eaLnBrk="1" fontAlgn="base" hangingPunct="1">
        <a:lnSpc>
          <a:spcPct val="120000"/>
        </a:lnSpc>
        <a:spcBef>
          <a:spcPct val="0"/>
        </a:spcBef>
        <a:spcAft>
          <a:spcPct val="50000"/>
        </a:spcAft>
        <a:buClr>
          <a:srgbClr val="0050AA"/>
        </a:buClr>
        <a:buSzPct val="90000"/>
        <a:buFont typeface="Wingdings" pitchFamily="2" charset="2"/>
        <a:buChar char="l"/>
        <a:tabLst>
          <a:tab pos="414338" algn="l"/>
          <a:tab pos="895350" algn="l"/>
          <a:tab pos="1439863" algn="l"/>
          <a:tab pos="1917700" algn="l"/>
        </a:tabLst>
        <a:defRPr sz="2100">
          <a:solidFill>
            <a:srgbClr val="080808"/>
          </a:solidFill>
          <a:latin typeface="+mn-lt"/>
        </a:defRPr>
      </a:lvl3pPr>
      <a:lvl4pPr marL="1439863" indent="-306388" algn="l" defTabSz="957263" rtl="0" eaLnBrk="1" fontAlgn="base" hangingPunct="1">
        <a:lnSpc>
          <a:spcPct val="120000"/>
        </a:lnSpc>
        <a:spcBef>
          <a:spcPct val="0"/>
        </a:spcBef>
        <a:spcAft>
          <a:spcPct val="50000"/>
        </a:spcAft>
        <a:buClr>
          <a:srgbClr val="6EA20A"/>
        </a:buClr>
        <a:buFont typeface="Wingdings 3" pitchFamily="18" charset="2"/>
        <a:buChar char=""/>
        <a:tabLst>
          <a:tab pos="414338" algn="l"/>
          <a:tab pos="895350" algn="l"/>
          <a:tab pos="1439863" algn="l"/>
          <a:tab pos="1917700" algn="l"/>
        </a:tabLst>
        <a:defRPr sz="2100">
          <a:solidFill>
            <a:srgbClr val="080808"/>
          </a:solidFill>
          <a:latin typeface="+mn-lt"/>
        </a:defRPr>
      </a:lvl4pPr>
      <a:lvl5pPr marL="19177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5pPr>
      <a:lvl6pPr marL="23749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6pPr>
      <a:lvl7pPr marL="28321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7pPr>
      <a:lvl8pPr marL="32893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8pPr>
      <a:lvl9pPr marL="37465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Mack T-11</a:t>
            </a:r>
            <a:br>
              <a:rPr lang="en-US" dirty="0" smtClean="0"/>
            </a:br>
            <a:r>
              <a:rPr lang="en-US" dirty="0" smtClean="0"/>
              <a:t>Ring and Fuel Batches</a:t>
            </a:r>
            <a:br>
              <a:rPr lang="en-US" dirty="0" smtClean="0"/>
            </a:br>
            <a:r>
              <a:rPr lang="en-US" dirty="0" smtClean="0"/>
              <a:t>and Correction Factors and Severity Adjustments</a:t>
            </a:r>
            <a:endParaRPr lang="en-US" dirty="0"/>
          </a:p>
        </p:txBody>
      </p:sp>
      <p:sp>
        <p:nvSpPr>
          <p:cNvPr id="3" name="Subtitle 2"/>
          <p:cNvSpPr>
            <a:spLocks noGrp="1"/>
          </p:cNvSpPr>
          <p:nvPr>
            <p:ph type="subTitle" idx="1"/>
          </p:nvPr>
        </p:nvSpPr>
        <p:spPr>
          <a:xfrm>
            <a:off x="1291004" y="4800600"/>
            <a:ext cx="7086600" cy="1489076"/>
          </a:xfrm>
        </p:spPr>
        <p:txBody>
          <a:bodyPr/>
          <a:lstStyle/>
          <a:p>
            <a:r>
              <a:rPr lang="en-US" dirty="0" smtClean="0"/>
              <a:t>Presented to Mack Surveillance Panel</a:t>
            </a:r>
          </a:p>
          <a:p>
            <a:r>
              <a:rPr lang="en-US" dirty="0" smtClean="0"/>
              <a:t>February 28, </a:t>
            </a:r>
            <a:r>
              <a:rPr lang="en-US" dirty="0" smtClean="0"/>
              <a:t>2011 – </a:t>
            </a:r>
          </a:p>
          <a:p>
            <a:r>
              <a:rPr lang="en-US" dirty="0" smtClean="0"/>
              <a:t>Revised March 10,2011 pp. 6, 11 </a:t>
            </a:r>
            <a:r>
              <a:rPr lang="en-US" smtClean="0"/>
              <a:t>,12</a:t>
            </a:r>
            <a:endParaRPr lang="en-US" dirty="0" smtClean="0"/>
          </a:p>
          <a:p>
            <a:r>
              <a:rPr lang="en-US" dirty="0" smtClean="0"/>
              <a:t>Jim Rutherford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6488.tmp"/>
          <p:cNvPicPr>
            <a:picLocks/>
          </p:cNvPicPr>
          <p:nvPr/>
        </p:nvPicPr>
        <p:blipFill>
          <a:blip r:embed="rId2" cstate="print"/>
          <a:stretch>
            <a:fillRect/>
          </a:stretch>
        </p:blipFill>
        <p:spPr>
          <a:xfrm>
            <a:off x="313889" y="254000"/>
            <a:ext cx="8516221" cy="6350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mp475.tmp"/>
          <p:cNvPicPr>
            <a:picLocks/>
          </p:cNvPicPr>
          <p:nvPr/>
        </p:nvPicPr>
        <p:blipFill>
          <a:blip r:embed="rId2" cstate="print"/>
          <a:stretch>
            <a:fillRect/>
          </a:stretch>
        </p:blipFill>
        <p:spPr>
          <a:xfrm>
            <a:off x="254000" y="309262"/>
            <a:ext cx="8636000" cy="623947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mp231B.tmp"/>
          <p:cNvPicPr>
            <a:picLocks/>
          </p:cNvPicPr>
          <p:nvPr/>
        </p:nvPicPr>
        <p:blipFill>
          <a:blip r:embed="rId2" cstate="print"/>
          <a:stretch>
            <a:fillRect/>
          </a:stretch>
        </p:blipFill>
        <p:spPr>
          <a:xfrm>
            <a:off x="254000" y="309262"/>
            <a:ext cx="8636000" cy="623947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In the next two slides we might interpret that the T-11 had a big shift for the circled tests and now (the most recent 6 or 7 tests) are close to where we used to be. We could conclude that something was fixed and the correction factor is about right and we only need to eliminate the tests from when the test was out of control to make the severity adjustments appropriate.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C243.tmp"/>
          <p:cNvPicPr>
            <a:picLocks/>
          </p:cNvPicPr>
          <p:nvPr/>
        </p:nvPicPr>
        <p:blipFill>
          <a:blip r:embed="rId2" cstate="print"/>
          <a:stretch>
            <a:fillRect/>
          </a:stretch>
        </p:blipFill>
        <p:spPr>
          <a:xfrm>
            <a:off x="609600" y="914400"/>
            <a:ext cx="7772399" cy="5181600"/>
          </a:xfrm>
          <a:prstGeom prst="rect">
            <a:avLst/>
          </a:prstGeom>
        </p:spPr>
      </p:pic>
      <p:sp>
        <p:nvSpPr>
          <p:cNvPr id="3" name="Freeform 2"/>
          <p:cNvSpPr/>
          <p:nvPr/>
        </p:nvSpPr>
        <p:spPr bwMode="auto">
          <a:xfrm>
            <a:off x="5648632" y="943897"/>
            <a:ext cx="811162" cy="1548580"/>
          </a:xfrm>
          <a:custGeom>
            <a:avLst/>
            <a:gdLst>
              <a:gd name="connsiteX0" fmla="*/ 162233 w 811162"/>
              <a:gd name="connsiteY0" fmla="*/ 58993 h 1548580"/>
              <a:gd name="connsiteX1" fmla="*/ 117987 w 811162"/>
              <a:gd name="connsiteY1" fmla="*/ 88490 h 1548580"/>
              <a:gd name="connsiteX2" fmla="*/ 73742 w 811162"/>
              <a:gd name="connsiteY2" fmla="*/ 265471 h 1548580"/>
              <a:gd name="connsiteX3" fmla="*/ 44245 w 811162"/>
              <a:gd name="connsiteY3" fmla="*/ 398206 h 1548580"/>
              <a:gd name="connsiteX4" fmla="*/ 29497 w 811162"/>
              <a:gd name="connsiteY4" fmla="*/ 530942 h 1548580"/>
              <a:gd name="connsiteX5" fmla="*/ 0 w 811162"/>
              <a:gd name="connsiteY5" fmla="*/ 707922 h 1548580"/>
              <a:gd name="connsiteX6" fmla="*/ 14749 w 811162"/>
              <a:gd name="connsiteY6" fmla="*/ 796413 h 1548580"/>
              <a:gd name="connsiteX7" fmla="*/ 44245 w 811162"/>
              <a:gd name="connsiteY7" fmla="*/ 884903 h 1548580"/>
              <a:gd name="connsiteX8" fmla="*/ 88491 w 811162"/>
              <a:gd name="connsiteY8" fmla="*/ 1017638 h 1548580"/>
              <a:gd name="connsiteX9" fmla="*/ 103239 w 811162"/>
              <a:gd name="connsiteY9" fmla="*/ 1061884 h 1548580"/>
              <a:gd name="connsiteX10" fmla="*/ 117987 w 811162"/>
              <a:gd name="connsiteY10" fmla="*/ 1106129 h 1548580"/>
              <a:gd name="connsiteX11" fmla="*/ 162233 w 811162"/>
              <a:gd name="connsiteY11" fmla="*/ 1253613 h 1548580"/>
              <a:gd name="connsiteX12" fmla="*/ 176981 w 811162"/>
              <a:gd name="connsiteY12" fmla="*/ 1297858 h 1548580"/>
              <a:gd name="connsiteX13" fmla="*/ 265471 w 811162"/>
              <a:gd name="connsiteY13" fmla="*/ 1430593 h 1548580"/>
              <a:gd name="connsiteX14" fmla="*/ 294968 w 811162"/>
              <a:gd name="connsiteY14" fmla="*/ 1474838 h 1548580"/>
              <a:gd name="connsiteX15" fmla="*/ 339213 w 811162"/>
              <a:gd name="connsiteY15" fmla="*/ 1504335 h 1548580"/>
              <a:gd name="connsiteX16" fmla="*/ 545691 w 811162"/>
              <a:gd name="connsiteY16" fmla="*/ 1548580 h 1548580"/>
              <a:gd name="connsiteX17" fmla="*/ 634181 w 811162"/>
              <a:gd name="connsiteY17" fmla="*/ 1519084 h 1548580"/>
              <a:gd name="connsiteX18" fmla="*/ 693174 w 811162"/>
              <a:gd name="connsiteY18" fmla="*/ 1430593 h 1548580"/>
              <a:gd name="connsiteX19" fmla="*/ 722671 w 811162"/>
              <a:gd name="connsiteY19" fmla="*/ 1386348 h 1548580"/>
              <a:gd name="connsiteX20" fmla="*/ 752168 w 811162"/>
              <a:gd name="connsiteY20" fmla="*/ 1297858 h 1548580"/>
              <a:gd name="connsiteX21" fmla="*/ 766916 w 811162"/>
              <a:gd name="connsiteY21" fmla="*/ 1238864 h 1548580"/>
              <a:gd name="connsiteX22" fmla="*/ 781665 w 811162"/>
              <a:gd name="connsiteY22" fmla="*/ 1165122 h 1548580"/>
              <a:gd name="connsiteX23" fmla="*/ 796413 w 811162"/>
              <a:gd name="connsiteY23" fmla="*/ 1120877 h 1548580"/>
              <a:gd name="connsiteX24" fmla="*/ 811162 w 811162"/>
              <a:gd name="connsiteY24" fmla="*/ 1017638 h 1548580"/>
              <a:gd name="connsiteX25" fmla="*/ 796413 w 811162"/>
              <a:gd name="connsiteY25" fmla="*/ 678426 h 1548580"/>
              <a:gd name="connsiteX26" fmla="*/ 766916 w 811162"/>
              <a:gd name="connsiteY26" fmla="*/ 560438 h 1548580"/>
              <a:gd name="connsiteX27" fmla="*/ 707923 w 811162"/>
              <a:gd name="connsiteY27" fmla="*/ 383458 h 1548580"/>
              <a:gd name="connsiteX28" fmla="*/ 678426 w 811162"/>
              <a:gd name="connsiteY28" fmla="*/ 294968 h 1548580"/>
              <a:gd name="connsiteX29" fmla="*/ 634181 w 811162"/>
              <a:gd name="connsiteY29" fmla="*/ 147484 h 1548580"/>
              <a:gd name="connsiteX30" fmla="*/ 545691 w 811162"/>
              <a:gd name="connsiteY30" fmla="*/ 88490 h 1548580"/>
              <a:gd name="connsiteX31" fmla="*/ 457200 w 811162"/>
              <a:gd name="connsiteY31" fmla="*/ 58993 h 1548580"/>
              <a:gd name="connsiteX32" fmla="*/ 412955 w 811162"/>
              <a:gd name="connsiteY32" fmla="*/ 29497 h 1548580"/>
              <a:gd name="connsiteX33" fmla="*/ 324465 w 811162"/>
              <a:gd name="connsiteY33" fmla="*/ 0 h 1548580"/>
              <a:gd name="connsiteX34" fmla="*/ 176981 w 811162"/>
              <a:gd name="connsiteY34" fmla="*/ 14748 h 1548580"/>
              <a:gd name="connsiteX35" fmla="*/ 132736 w 811162"/>
              <a:gd name="connsiteY35" fmla="*/ 29497 h 1548580"/>
              <a:gd name="connsiteX36" fmla="*/ 162233 w 811162"/>
              <a:gd name="connsiteY36" fmla="*/ 58993 h 1548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811162" h="1548580">
                <a:moveTo>
                  <a:pt x="162233" y="58993"/>
                </a:moveTo>
                <a:cubicBezTo>
                  <a:pt x="147484" y="68825"/>
                  <a:pt x="127382" y="73459"/>
                  <a:pt x="117987" y="88490"/>
                </a:cubicBezTo>
                <a:cubicBezTo>
                  <a:pt x="89002" y="134865"/>
                  <a:pt x="84016" y="214101"/>
                  <a:pt x="73742" y="265471"/>
                </a:cubicBezTo>
                <a:cubicBezTo>
                  <a:pt x="57643" y="345964"/>
                  <a:pt x="57121" y="308075"/>
                  <a:pt x="44245" y="398206"/>
                </a:cubicBezTo>
                <a:cubicBezTo>
                  <a:pt x="37949" y="442276"/>
                  <a:pt x="35019" y="486768"/>
                  <a:pt x="29497" y="530942"/>
                </a:cubicBezTo>
                <a:cubicBezTo>
                  <a:pt x="17301" y="628511"/>
                  <a:pt x="17170" y="622076"/>
                  <a:pt x="0" y="707922"/>
                </a:cubicBezTo>
                <a:cubicBezTo>
                  <a:pt x="4916" y="737419"/>
                  <a:pt x="7496" y="767402"/>
                  <a:pt x="14749" y="796413"/>
                </a:cubicBezTo>
                <a:cubicBezTo>
                  <a:pt x="22290" y="826577"/>
                  <a:pt x="34413" y="855406"/>
                  <a:pt x="44245" y="884903"/>
                </a:cubicBezTo>
                <a:lnTo>
                  <a:pt x="88491" y="1017638"/>
                </a:lnTo>
                <a:lnTo>
                  <a:pt x="103239" y="1061884"/>
                </a:lnTo>
                <a:cubicBezTo>
                  <a:pt x="108155" y="1076632"/>
                  <a:pt x="114216" y="1091047"/>
                  <a:pt x="117987" y="1106129"/>
                </a:cubicBezTo>
                <a:cubicBezTo>
                  <a:pt x="140278" y="1195288"/>
                  <a:pt x="126325" y="1145889"/>
                  <a:pt x="162233" y="1253613"/>
                </a:cubicBezTo>
                <a:cubicBezTo>
                  <a:pt x="167149" y="1268361"/>
                  <a:pt x="168358" y="1284923"/>
                  <a:pt x="176981" y="1297858"/>
                </a:cubicBezTo>
                <a:lnTo>
                  <a:pt x="265471" y="1430593"/>
                </a:lnTo>
                <a:cubicBezTo>
                  <a:pt x="275303" y="1445341"/>
                  <a:pt x="280220" y="1465006"/>
                  <a:pt x="294968" y="1474838"/>
                </a:cubicBezTo>
                <a:cubicBezTo>
                  <a:pt x="309716" y="1484670"/>
                  <a:pt x="323015" y="1497136"/>
                  <a:pt x="339213" y="1504335"/>
                </a:cubicBezTo>
                <a:cubicBezTo>
                  <a:pt x="421447" y="1540884"/>
                  <a:pt x="452758" y="1536964"/>
                  <a:pt x="545691" y="1548580"/>
                </a:cubicBezTo>
                <a:cubicBezTo>
                  <a:pt x="575188" y="1538748"/>
                  <a:pt x="616934" y="1544954"/>
                  <a:pt x="634181" y="1519084"/>
                </a:cubicBezTo>
                <a:lnTo>
                  <a:pt x="693174" y="1430593"/>
                </a:lnTo>
                <a:cubicBezTo>
                  <a:pt x="703006" y="1415845"/>
                  <a:pt x="717066" y="1403164"/>
                  <a:pt x="722671" y="1386348"/>
                </a:cubicBezTo>
                <a:cubicBezTo>
                  <a:pt x="732503" y="1356851"/>
                  <a:pt x="744627" y="1328022"/>
                  <a:pt x="752168" y="1297858"/>
                </a:cubicBezTo>
                <a:cubicBezTo>
                  <a:pt x="757084" y="1278193"/>
                  <a:pt x="762519" y="1258651"/>
                  <a:pt x="766916" y="1238864"/>
                </a:cubicBezTo>
                <a:cubicBezTo>
                  <a:pt x="772354" y="1214393"/>
                  <a:pt x="775585" y="1189441"/>
                  <a:pt x="781665" y="1165122"/>
                </a:cubicBezTo>
                <a:cubicBezTo>
                  <a:pt x="785436" y="1150040"/>
                  <a:pt x="791497" y="1135625"/>
                  <a:pt x="796413" y="1120877"/>
                </a:cubicBezTo>
                <a:cubicBezTo>
                  <a:pt x="801329" y="1086464"/>
                  <a:pt x="811162" y="1052400"/>
                  <a:pt x="811162" y="1017638"/>
                </a:cubicBezTo>
                <a:cubicBezTo>
                  <a:pt x="811162" y="904461"/>
                  <a:pt x="807315" y="791077"/>
                  <a:pt x="796413" y="678426"/>
                </a:cubicBezTo>
                <a:cubicBezTo>
                  <a:pt x="792508" y="638075"/>
                  <a:pt x="779736" y="598897"/>
                  <a:pt x="766916" y="560438"/>
                </a:cubicBezTo>
                <a:lnTo>
                  <a:pt x="707923" y="383458"/>
                </a:lnTo>
                <a:lnTo>
                  <a:pt x="678426" y="294968"/>
                </a:lnTo>
                <a:cubicBezTo>
                  <a:pt x="672522" y="271353"/>
                  <a:pt x="644954" y="154666"/>
                  <a:pt x="634181" y="147484"/>
                </a:cubicBezTo>
                <a:cubicBezTo>
                  <a:pt x="604684" y="127819"/>
                  <a:pt x="579322" y="99700"/>
                  <a:pt x="545691" y="88490"/>
                </a:cubicBezTo>
                <a:cubicBezTo>
                  <a:pt x="516194" y="78658"/>
                  <a:pt x="483071" y="76240"/>
                  <a:pt x="457200" y="58993"/>
                </a:cubicBezTo>
                <a:cubicBezTo>
                  <a:pt x="442452" y="49161"/>
                  <a:pt x="429152" y="36696"/>
                  <a:pt x="412955" y="29497"/>
                </a:cubicBezTo>
                <a:cubicBezTo>
                  <a:pt x="384543" y="16869"/>
                  <a:pt x="324465" y="0"/>
                  <a:pt x="324465" y="0"/>
                </a:cubicBezTo>
                <a:cubicBezTo>
                  <a:pt x="275304" y="4916"/>
                  <a:pt x="225813" y="7235"/>
                  <a:pt x="176981" y="14748"/>
                </a:cubicBezTo>
                <a:cubicBezTo>
                  <a:pt x="161616" y="17112"/>
                  <a:pt x="143729" y="18504"/>
                  <a:pt x="132736" y="29497"/>
                </a:cubicBezTo>
                <a:lnTo>
                  <a:pt x="162233" y="58993"/>
                </a:lnTo>
                <a:close/>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57263"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rgbClr val="080808"/>
              </a:solidFill>
              <a:effectLst/>
              <a:latin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9A0.tmp"/>
          <p:cNvPicPr>
            <a:picLocks/>
          </p:cNvPicPr>
          <p:nvPr/>
        </p:nvPicPr>
        <p:blipFill>
          <a:blip r:embed="rId2" cstate="print"/>
          <a:stretch>
            <a:fillRect/>
          </a:stretch>
        </p:blipFill>
        <p:spPr>
          <a:xfrm>
            <a:off x="313889" y="254000"/>
            <a:ext cx="8516221" cy="6350000"/>
          </a:xfrm>
          <a:prstGeom prst="rect">
            <a:avLst/>
          </a:prstGeom>
        </p:spPr>
      </p:pic>
      <p:sp>
        <p:nvSpPr>
          <p:cNvPr id="3" name="Freeform 2"/>
          <p:cNvSpPr/>
          <p:nvPr/>
        </p:nvSpPr>
        <p:spPr bwMode="auto">
          <a:xfrm>
            <a:off x="5791200" y="304800"/>
            <a:ext cx="811162" cy="2286000"/>
          </a:xfrm>
          <a:custGeom>
            <a:avLst/>
            <a:gdLst>
              <a:gd name="connsiteX0" fmla="*/ 162233 w 811162"/>
              <a:gd name="connsiteY0" fmla="*/ 58993 h 1548580"/>
              <a:gd name="connsiteX1" fmla="*/ 117987 w 811162"/>
              <a:gd name="connsiteY1" fmla="*/ 88490 h 1548580"/>
              <a:gd name="connsiteX2" fmla="*/ 73742 w 811162"/>
              <a:gd name="connsiteY2" fmla="*/ 265471 h 1548580"/>
              <a:gd name="connsiteX3" fmla="*/ 44245 w 811162"/>
              <a:gd name="connsiteY3" fmla="*/ 398206 h 1548580"/>
              <a:gd name="connsiteX4" fmla="*/ 29497 w 811162"/>
              <a:gd name="connsiteY4" fmla="*/ 530942 h 1548580"/>
              <a:gd name="connsiteX5" fmla="*/ 0 w 811162"/>
              <a:gd name="connsiteY5" fmla="*/ 707922 h 1548580"/>
              <a:gd name="connsiteX6" fmla="*/ 14749 w 811162"/>
              <a:gd name="connsiteY6" fmla="*/ 796413 h 1548580"/>
              <a:gd name="connsiteX7" fmla="*/ 44245 w 811162"/>
              <a:gd name="connsiteY7" fmla="*/ 884903 h 1548580"/>
              <a:gd name="connsiteX8" fmla="*/ 88491 w 811162"/>
              <a:gd name="connsiteY8" fmla="*/ 1017638 h 1548580"/>
              <a:gd name="connsiteX9" fmla="*/ 103239 w 811162"/>
              <a:gd name="connsiteY9" fmla="*/ 1061884 h 1548580"/>
              <a:gd name="connsiteX10" fmla="*/ 117987 w 811162"/>
              <a:gd name="connsiteY10" fmla="*/ 1106129 h 1548580"/>
              <a:gd name="connsiteX11" fmla="*/ 162233 w 811162"/>
              <a:gd name="connsiteY11" fmla="*/ 1253613 h 1548580"/>
              <a:gd name="connsiteX12" fmla="*/ 176981 w 811162"/>
              <a:gd name="connsiteY12" fmla="*/ 1297858 h 1548580"/>
              <a:gd name="connsiteX13" fmla="*/ 265471 w 811162"/>
              <a:gd name="connsiteY13" fmla="*/ 1430593 h 1548580"/>
              <a:gd name="connsiteX14" fmla="*/ 294968 w 811162"/>
              <a:gd name="connsiteY14" fmla="*/ 1474838 h 1548580"/>
              <a:gd name="connsiteX15" fmla="*/ 339213 w 811162"/>
              <a:gd name="connsiteY15" fmla="*/ 1504335 h 1548580"/>
              <a:gd name="connsiteX16" fmla="*/ 545691 w 811162"/>
              <a:gd name="connsiteY16" fmla="*/ 1548580 h 1548580"/>
              <a:gd name="connsiteX17" fmla="*/ 634181 w 811162"/>
              <a:gd name="connsiteY17" fmla="*/ 1519084 h 1548580"/>
              <a:gd name="connsiteX18" fmla="*/ 693174 w 811162"/>
              <a:gd name="connsiteY18" fmla="*/ 1430593 h 1548580"/>
              <a:gd name="connsiteX19" fmla="*/ 722671 w 811162"/>
              <a:gd name="connsiteY19" fmla="*/ 1386348 h 1548580"/>
              <a:gd name="connsiteX20" fmla="*/ 752168 w 811162"/>
              <a:gd name="connsiteY20" fmla="*/ 1297858 h 1548580"/>
              <a:gd name="connsiteX21" fmla="*/ 766916 w 811162"/>
              <a:gd name="connsiteY21" fmla="*/ 1238864 h 1548580"/>
              <a:gd name="connsiteX22" fmla="*/ 781665 w 811162"/>
              <a:gd name="connsiteY22" fmla="*/ 1165122 h 1548580"/>
              <a:gd name="connsiteX23" fmla="*/ 796413 w 811162"/>
              <a:gd name="connsiteY23" fmla="*/ 1120877 h 1548580"/>
              <a:gd name="connsiteX24" fmla="*/ 811162 w 811162"/>
              <a:gd name="connsiteY24" fmla="*/ 1017638 h 1548580"/>
              <a:gd name="connsiteX25" fmla="*/ 796413 w 811162"/>
              <a:gd name="connsiteY25" fmla="*/ 678426 h 1548580"/>
              <a:gd name="connsiteX26" fmla="*/ 766916 w 811162"/>
              <a:gd name="connsiteY26" fmla="*/ 560438 h 1548580"/>
              <a:gd name="connsiteX27" fmla="*/ 707923 w 811162"/>
              <a:gd name="connsiteY27" fmla="*/ 383458 h 1548580"/>
              <a:gd name="connsiteX28" fmla="*/ 678426 w 811162"/>
              <a:gd name="connsiteY28" fmla="*/ 294968 h 1548580"/>
              <a:gd name="connsiteX29" fmla="*/ 634181 w 811162"/>
              <a:gd name="connsiteY29" fmla="*/ 147484 h 1548580"/>
              <a:gd name="connsiteX30" fmla="*/ 545691 w 811162"/>
              <a:gd name="connsiteY30" fmla="*/ 88490 h 1548580"/>
              <a:gd name="connsiteX31" fmla="*/ 457200 w 811162"/>
              <a:gd name="connsiteY31" fmla="*/ 58993 h 1548580"/>
              <a:gd name="connsiteX32" fmla="*/ 412955 w 811162"/>
              <a:gd name="connsiteY32" fmla="*/ 29497 h 1548580"/>
              <a:gd name="connsiteX33" fmla="*/ 324465 w 811162"/>
              <a:gd name="connsiteY33" fmla="*/ 0 h 1548580"/>
              <a:gd name="connsiteX34" fmla="*/ 176981 w 811162"/>
              <a:gd name="connsiteY34" fmla="*/ 14748 h 1548580"/>
              <a:gd name="connsiteX35" fmla="*/ 132736 w 811162"/>
              <a:gd name="connsiteY35" fmla="*/ 29497 h 1548580"/>
              <a:gd name="connsiteX36" fmla="*/ 162233 w 811162"/>
              <a:gd name="connsiteY36" fmla="*/ 58993 h 1548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811162" h="1548580">
                <a:moveTo>
                  <a:pt x="162233" y="58993"/>
                </a:moveTo>
                <a:cubicBezTo>
                  <a:pt x="147484" y="68825"/>
                  <a:pt x="127382" y="73459"/>
                  <a:pt x="117987" y="88490"/>
                </a:cubicBezTo>
                <a:cubicBezTo>
                  <a:pt x="89002" y="134865"/>
                  <a:pt x="84016" y="214101"/>
                  <a:pt x="73742" y="265471"/>
                </a:cubicBezTo>
                <a:cubicBezTo>
                  <a:pt x="57643" y="345964"/>
                  <a:pt x="57121" y="308075"/>
                  <a:pt x="44245" y="398206"/>
                </a:cubicBezTo>
                <a:cubicBezTo>
                  <a:pt x="37949" y="442276"/>
                  <a:pt x="35019" y="486768"/>
                  <a:pt x="29497" y="530942"/>
                </a:cubicBezTo>
                <a:cubicBezTo>
                  <a:pt x="17301" y="628511"/>
                  <a:pt x="17170" y="622076"/>
                  <a:pt x="0" y="707922"/>
                </a:cubicBezTo>
                <a:cubicBezTo>
                  <a:pt x="4916" y="737419"/>
                  <a:pt x="7496" y="767402"/>
                  <a:pt x="14749" y="796413"/>
                </a:cubicBezTo>
                <a:cubicBezTo>
                  <a:pt x="22290" y="826577"/>
                  <a:pt x="34413" y="855406"/>
                  <a:pt x="44245" y="884903"/>
                </a:cubicBezTo>
                <a:lnTo>
                  <a:pt x="88491" y="1017638"/>
                </a:lnTo>
                <a:lnTo>
                  <a:pt x="103239" y="1061884"/>
                </a:lnTo>
                <a:cubicBezTo>
                  <a:pt x="108155" y="1076632"/>
                  <a:pt x="114216" y="1091047"/>
                  <a:pt x="117987" y="1106129"/>
                </a:cubicBezTo>
                <a:cubicBezTo>
                  <a:pt x="140278" y="1195288"/>
                  <a:pt x="126325" y="1145889"/>
                  <a:pt x="162233" y="1253613"/>
                </a:cubicBezTo>
                <a:cubicBezTo>
                  <a:pt x="167149" y="1268361"/>
                  <a:pt x="168358" y="1284923"/>
                  <a:pt x="176981" y="1297858"/>
                </a:cubicBezTo>
                <a:lnTo>
                  <a:pt x="265471" y="1430593"/>
                </a:lnTo>
                <a:cubicBezTo>
                  <a:pt x="275303" y="1445341"/>
                  <a:pt x="280220" y="1465006"/>
                  <a:pt x="294968" y="1474838"/>
                </a:cubicBezTo>
                <a:cubicBezTo>
                  <a:pt x="309716" y="1484670"/>
                  <a:pt x="323015" y="1497136"/>
                  <a:pt x="339213" y="1504335"/>
                </a:cubicBezTo>
                <a:cubicBezTo>
                  <a:pt x="421447" y="1540884"/>
                  <a:pt x="452758" y="1536964"/>
                  <a:pt x="545691" y="1548580"/>
                </a:cubicBezTo>
                <a:cubicBezTo>
                  <a:pt x="575188" y="1538748"/>
                  <a:pt x="616934" y="1544954"/>
                  <a:pt x="634181" y="1519084"/>
                </a:cubicBezTo>
                <a:lnTo>
                  <a:pt x="693174" y="1430593"/>
                </a:lnTo>
                <a:cubicBezTo>
                  <a:pt x="703006" y="1415845"/>
                  <a:pt x="717066" y="1403164"/>
                  <a:pt x="722671" y="1386348"/>
                </a:cubicBezTo>
                <a:cubicBezTo>
                  <a:pt x="732503" y="1356851"/>
                  <a:pt x="744627" y="1328022"/>
                  <a:pt x="752168" y="1297858"/>
                </a:cubicBezTo>
                <a:cubicBezTo>
                  <a:pt x="757084" y="1278193"/>
                  <a:pt x="762519" y="1258651"/>
                  <a:pt x="766916" y="1238864"/>
                </a:cubicBezTo>
                <a:cubicBezTo>
                  <a:pt x="772354" y="1214393"/>
                  <a:pt x="775585" y="1189441"/>
                  <a:pt x="781665" y="1165122"/>
                </a:cubicBezTo>
                <a:cubicBezTo>
                  <a:pt x="785436" y="1150040"/>
                  <a:pt x="791497" y="1135625"/>
                  <a:pt x="796413" y="1120877"/>
                </a:cubicBezTo>
                <a:cubicBezTo>
                  <a:pt x="801329" y="1086464"/>
                  <a:pt x="811162" y="1052400"/>
                  <a:pt x="811162" y="1017638"/>
                </a:cubicBezTo>
                <a:cubicBezTo>
                  <a:pt x="811162" y="904461"/>
                  <a:pt x="807315" y="791077"/>
                  <a:pt x="796413" y="678426"/>
                </a:cubicBezTo>
                <a:cubicBezTo>
                  <a:pt x="792508" y="638075"/>
                  <a:pt x="779736" y="598897"/>
                  <a:pt x="766916" y="560438"/>
                </a:cubicBezTo>
                <a:lnTo>
                  <a:pt x="707923" y="383458"/>
                </a:lnTo>
                <a:lnTo>
                  <a:pt x="678426" y="294968"/>
                </a:lnTo>
                <a:cubicBezTo>
                  <a:pt x="672522" y="271353"/>
                  <a:pt x="644954" y="154666"/>
                  <a:pt x="634181" y="147484"/>
                </a:cubicBezTo>
                <a:cubicBezTo>
                  <a:pt x="604684" y="127819"/>
                  <a:pt x="579322" y="99700"/>
                  <a:pt x="545691" y="88490"/>
                </a:cubicBezTo>
                <a:cubicBezTo>
                  <a:pt x="516194" y="78658"/>
                  <a:pt x="483071" y="76240"/>
                  <a:pt x="457200" y="58993"/>
                </a:cubicBezTo>
                <a:cubicBezTo>
                  <a:pt x="442452" y="49161"/>
                  <a:pt x="429152" y="36696"/>
                  <a:pt x="412955" y="29497"/>
                </a:cubicBezTo>
                <a:cubicBezTo>
                  <a:pt x="384543" y="16869"/>
                  <a:pt x="324465" y="0"/>
                  <a:pt x="324465" y="0"/>
                </a:cubicBezTo>
                <a:cubicBezTo>
                  <a:pt x="275304" y="4916"/>
                  <a:pt x="225813" y="7235"/>
                  <a:pt x="176981" y="14748"/>
                </a:cubicBezTo>
                <a:cubicBezTo>
                  <a:pt x="161616" y="17112"/>
                  <a:pt x="143729" y="18504"/>
                  <a:pt x="132736" y="29497"/>
                </a:cubicBezTo>
                <a:lnTo>
                  <a:pt x="162233" y="58993"/>
                </a:lnTo>
                <a:close/>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57263"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rgbClr val="080808"/>
              </a:solidFill>
              <a:effectLst/>
              <a:latin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But what was fixed? We think the fuel. So if we could figure out which tests had out of control fuel, we could proceed. But we have had some inconsistencies in “fuel severity”, some ambiguities in fuel batch (and parts batch) designations in the dataset, and our best current understanding of fuel severity might not explain the fix. There is some lab, parts, time, and fuel batch confounding.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2E31.tmp"/>
          <p:cNvPicPr>
            <a:picLocks/>
          </p:cNvPicPr>
          <p:nvPr/>
        </p:nvPicPr>
        <p:blipFill>
          <a:blip r:embed="rId2" cstate="print"/>
          <a:stretch>
            <a:fillRect/>
          </a:stretch>
        </p:blipFill>
        <p:spPr>
          <a:xfrm>
            <a:off x="313889" y="254000"/>
            <a:ext cx="8516221" cy="6350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F5D4.tmp"/>
          <p:cNvPicPr>
            <a:picLocks/>
          </p:cNvPicPr>
          <p:nvPr/>
        </p:nvPicPr>
        <p:blipFill>
          <a:blip r:embed="rId2" cstate="print"/>
          <a:stretch>
            <a:fillRect/>
          </a:stretch>
        </p:blipFill>
        <p:spPr>
          <a:xfrm>
            <a:off x="313889" y="254000"/>
            <a:ext cx="8516221" cy="6350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62200" y="5562600"/>
            <a:ext cx="4025846" cy="369332"/>
          </a:xfrm>
          <a:prstGeom prst="rect">
            <a:avLst/>
          </a:prstGeom>
          <a:noFill/>
        </p:spPr>
        <p:txBody>
          <a:bodyPr wrap="none" rtlCol="0">
            <a:spAutoFit/>
          </a:bodyPr>
          <a:lstStyle/>
          <a:p>
            <a:r>
              <a:rPr lang="en-US" dirty="0" smtClean="0"/>
              <a:t>Labels are “fuel severity factors”.</a:t>
            </a:r>
            <a:endParaRPr lang="en-US" dirty="0"/>
          </a:p>
        </p:txBody>
      </p:sp>
      <p:pic>
        <p:nvPicPr>
          <p:cNvPr id="4" name="Picture 3" descr="tmpA9F5.tmp"/>
          <p:cNvPicPr>
            <a:picLocks/>
          </p:cNvPicPr>
          <p:nvPr/>
        </p:nvPicPr>
        <p:blipFill>
          <a:blip r:embed="rId2" cstate="print"/>
          <a:stretch>
            <a:fillRect/>
          </a:stretch>
        </p:blipFill>
        <p:spPr>
          <a:xfrm>
            <a:off x="254000" y="309262"/>
            <a:ext cx="8636000" cy="623947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D025.tmp"/>
          <p:cNvPicPr>
            <a:picLocks/>
          </p:cNvPicPr>
          <p:nvPr/>
        </p:nvPicPr>
        <p:blipFill>
          <a:blip r:embed="rId2" cstate="print"/>
          <a:stretch>
            <a:fillRect/>
          </a:stretch>
        </p:blipFill>
        <p:spPr>
          <a:xfrm>
            <a:off x="313889" y="254000"/>
            <a:ext cx="8516221" cy="6350000"/>
          </a:xfrm>
          <a:prstGeom prst="rect">
            <a:avLst/>
          </a:prstGeom>
        </p:spPr>
      </p:pic>
    </p:spTree>
  </p:cSld>
  <p:clrMapOvr>
    <a:masterClrMapping/>
  </p:clrMapOvr>
</p:sld>
</file>

<file path=ppt/theme/theme1.xml><?xml version="1.0" encoding="utf-8"?>
<a:theme xmlns:a="http://schemas.openxmlformats.org/drawingml/2006/main" name="COCgoes">
  <a:themeElements>
    <a:clrScheme name="">
      <a:dk1>
        <a:srgbClr val="080808"/>
      </a:dk1>
      <a:lt1>
        <a:srgbClr val="FFFFFF"/>
      </a:lt1>
      <a:dk2>
        <a:srgbClr val="009DD9"/>
      </a:dk2>
      <a:lt2>
        <a:srgbClr val="808080"/>
      </a:lt2>
      <a:accent1>
        <a:srgbClr val="BFE9F5"/>
      </a:accent1>
      <a:accent2>
        <a:srgbClr val="0050AA"/>
      </a:accent2>
      <a:accent3>
        <a:srgbClr val="FFFFFF"/>
      </a:accent3>
      <a:accent4>
        <a:srgbClr val="060606"/>
      </a:accent4>
      <a:accent5>
        <a:srgbClr val="DCF2F9"/>
      </a:accent5>
      <a:accent6>
        <a:srgbClr val="00489A"/>
      </a:accent6>
      <a:hlink>
        <a:srgbClr val="009DD9"/>
      </a:hlink>
      <a:folHlink>
        <a:srgbClr val="009DD9"/>
      </a:folHlink>
    </a:clrScheme>
    <a:fontScheme name="COCGo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7263"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rgbClr val="080808"/>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7263"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rgbClr val="080808"/>
            </a:solidFill>
            <a:effectLst/>
            <a:latin typeface="Verdana" pitchFamily="34" charset="0"/>
          </a:defRPr>
        </a:defPPr>
      </a:lstStyle>
    </a:lnDef>
  </a:objectDefaults>
  <a:extraClrSchemeLst>
    <a:extraClrScheme>
      <a:clrScheme name="COCGo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CGo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CGo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CGo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CGo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CGo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CGoe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CGo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CGo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CGo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CGo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CGo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115</TotalTime>
  <Words>189</Words>
  <Application>Microsoft Office PowerPoint</Application>
  <PresentationFormat>On-screen Show (4:3)</PresentationFormat>
  <Paragraphs>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COCgoes</vt:lpstr>
      <vt:lpstr>Mack T-11 Ring and Fuel Batches and Correction Factors and Severity Adjustments</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Chevron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 Rutherford</dc:creator>
  <cp:lastModifiedBy>Jim Rutherford</cp:lastModifiedBy>
  <cp:revision>15</cp:revision>
  <dcterms:created xsi:type="dcterms:W3CDTF">2011-02-26T06:09:08Z</dcterms:created>
  <dcterms:modified xsi:type="dcterms:W3CDTF">2011-03-10T20:53:36Z</dcterms:modified>
</cp:coreProperties>
</file>