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4" r:id="rId3"/>
    <p:sldId id="256" r:id="rId4"/>
    <p:sldId id="257" r:id="rId5"/>
    <p:sldId id="258" r:id="rId6"/>
    <p:sldId id="259" r:id="rId7"/>
    <p:sldId id="266" r:id="rId8"/>
    <p:sldId id="260" r:id="rId9"/>
    <p:sldId id="267" r:id="rId10"/>
    <p:sldId id="261" r:id="rId11"/>
    <p:sldId id="269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291004" y="1828800"/>
            <a:ext cx="4572000" cy="1828800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91004" y="3841751"/>
            <a:ext cx="7086600" cy="2447925"/>
          </a:xfrm>
        </p:spPr>
        <p:txBody>
          <a:bodyPr/>
          <a:lstStyle>
            <a:lvl1pPr>
              <a:lnSpc>
                <a:spcPct val="100000"/>
              </a:lnSpc>
              <a:spcAft>
                <a:spcPct val="0"/>
              </a:spcAft>
              <a:defRPr sz="2000" b="1"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2119" name="Rectangle 23"/>
          <p:cNvSpPr>
            <a:spLocks noChangeArrowheads="1"/>
          </p:cNvSpPr>
          <p:nvPr/>
        </p:nvSpPr>
        <p:spPr bwMode="auto">
          <a:xfrm>
            <a:off x="5862" y="1651001"/>
            <a:ext cx="9138138" cy="87313"/>
          </a:xfrm>
          <a:prstGeom prst="rect">
            <a:avLst/>
          </a:prstGeom>
          <a:solidFill>
            <a:srgbClr val="009DD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32128" name="Picture 32" descr="TaglineBlackR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7208" y="6502400"/>
            <a:ext cx="2923443" cy="203200"/>
          </a:xfrm>
          <a:prstGeom prst="rect">
            <a:avLst/>
          </a:prstGeom>
          <a:noFill/>
        </p:spPr>
      </p:pic>
      <p:sp>
        <p:nvSpPr>
          <p:cNvPr id="132130" name="Text Box 34"/>
          <p:cNvSpPr txBox="1">
            <a:spLocks noChangeArrowheads="1"/>
          </p:cNvSpPr>
          <p:nvPr/>
        </p:nvSpPr>
        <p:spPr bwMode="black">
          <a:xfrm>
            <a:off x="92320" y="6702425"/>
            <a:ext cx="322531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57263"/>
            <a:r>
              <a:rPr lang="en-US" sz="700" dirty="0">
                <a:solidFill>
                  <a:schemeClr val="tx1"/>
                </a:solidFill>
                <a:latin typeface="Palatino" pitchFamily="-80" charset="0"/>
              </a:rPr>
              <a:t>© </a:t>
            </a:r>
            <a:r>
              <a:rPr lang="en-US" sz="700" dirty="0" smtClean="0">
                <a:solidFill>
                  <a:schemeClr val="tx1"/>
                </a:solidFill>
                <a:latin typeface="Palatino" pitchFamily="-80" charset="0"/>
              </a:rPr>
              <a:t>2011 </a:t>
            </a:r>
            <a:r>
              <a:rPr lang="en-US" sz="700" dirty="0">
                <a:solidFill>
                  <a:schemeClr val="tx1"/>
                </a:solidFill>
                <a:latin typeface="Palatino" pitchFamily="-80" charset="0"/>
              </a:rPr>
              <a:t>Chevron Oronite Companies. All rights reserved.</a:t>
            </a:r>
            <a:endParaRPr lang="en-US" sz="700" dirty="0">
              <a:solidFill>
                <a:schemeClr val="tx1"/>
              </a:solidFill>
            </a:endParaRPr>
          </a:p>
          <a:p>
            <a:pPr defTabSz="957263"/>
            <a:endParaRPr lang="en-US" sz="700" dirty="0">
              <a:solidFill>
                <a:srgbClr val="666767"/>
              </a:solidFill>
            </a:endParaRPr>
          </a:p>
        </p:txBody>
      </p:sp>
      <p:pic>
        <p:nvPicPr>
          <p:cNvPr id="132131" name="Picture 35" descr="Chevron_Oronite_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9020" y="376239"/>
            <a:ext cx="2734408" cy="94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992" y="98425"/>
            <a:ext cx="8430358" cy="806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5992" y="1003300"/>
            <a:ext cx="4144108" cy="505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50777" y="1003300"/>
            <a:ext cx="4145574" cy="505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992" y="98425"/>
            <a:ext cx="8430358" cy="806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65992" y="1003300"/>
            <a:ext cx="4144108" cy="505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750777" y="1003300"/>
            <a:ext cx="4145574" cy="5054600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992" y="98425"/>
            <a:ext cx="8430358" cy="806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65992" y="1003300"/>
            <a:ext cx="4144108" cy="505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0777" y="1003300"/>
            <a:ext cx="4145574" cy="505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5992" y="1003300"/>
            <a:ext cx="4144108" cy="505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0777" y="1003300"/>
            <a:ext cx="4145574" cy="505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9128" y="98426"/>
            <a:ext cx="2107223" cy="5959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5993" y="98426"/>
            <a:ext cx="6182458" cy="5959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5992" y="98425"/>
            <a:ext cx="8430358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4" tIns="47892" rIns="95784" bIns="47892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5992" y="1003300"/>
            <a:ext cx="8430358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4" tIns="47892" rIns="95784" bIns="478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64" name="Line 40"/>
          <p:cNvSpPr>
            <a:spLocks noChangeShapeType="1"/>
          </p:cNvSpPr>
          <p:nvPr/>
        </p:nvSpPr>
        <p:spPr bwMode="auto">
          <a:xfrm>
            <a:off x="580293" y="901700"/>
            <a:ext cx="8316058" cy="0"/>
          </a:xfrm>
          <a:prstGeom prst="line">
            <a:avLst/>
          </a:prstGeom>
          <a:noFill/>
          <a:ln w="25400">
            <a:solidFill>
              <a:srgbClr val="0050AA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4" name="Rectangle 50"/>
          <p:cNvSpPr>
            <a:spLocks noChangeArrowheads="1"/>
          </p:cNvSpPr>
          <p:nvPr/>
        </p:nvSpPr>
        <p:spPr bwMode="auto">
          <a:xfrm>
            <a:off x="2734408" y="6273800"/>
            <a:ext cx="4330212" cy="95250"/>
          </a:xfrm>
          <a:prstGeom prst="rect">
            <a:avLst/>
          </a:prstGeom>
          <a:solidFill>
            <a:srgbClr val="0050AA">
              <a:alpha val="60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6" name="Rectangle 52"/>
          <p:cNvSpPr>
            <a:spLocks noChangeArrowheads="1"/>
          </p:cNvSpPr>
          <p:nvPr/>
        </p:nvSpPr>
        <p:spPr bwMode="auto">
          <a:xfrm>
            <a:off x="0" y="6513513"/>
            <a:ext cx="914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5784" tIns="47892" rIns="95784" bIns="47892"/>
          <a:lstStyle/>
          <a:p>
            <a:pPr algn="ctr" defTabSz="957263"/>
            <a:fld id="{83B5CCF6-0651-47F4-A09E-240314F5F1FE}" type="slidenum">
              <a:rPr lang="en-US" sz="800"/>
              <a:pPr algn="ctr" defTabSz="957263"/>
              <a:t>‹#›</a:t>
            </a:fld>
            <a:endParaRPr lang="en-US" sz="800"/>
          </a:p>
        </p:txBody>
      </p:sp>
      <p:sp>
        <p:nvSpPr>
          <p:cNvPr id="1078" name="Rectangle 54"/>
          <p:cNvSpPr>
            <a:spLocks noChangeArrowheads="1"/>
          </p:cNvSpPr>
          <p:nvPr/>
        </p:nvSpPr>
        <p:spPr bwMode="auto">
          <a:xfrm>
            <a:off x="1" y="6270626"/>
            <a:ext cx="426427" cy="87313"/>
          </a:xfrm>
          <a:prstGeom prst="rect">
            <a:avLst/>
          </a:prstGeom>
          <a:solidFill>
            <a:srgbClr val="0050AA">
              <a:alpha val="60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2" name="Text Box 58"/>
          <p:cNvSpPr txBox="1">
            <a:spLocks noChangeArrowheads="1"/>
          </p:cNvSpPr>
          <p:nvPr/>
        </p:nvSpPr>
        <p:spPr bwMode="black">
          <a:xfrm>
            <a:off x="82062" y="6688138"/>
            <a:ext cx="36326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57263"/>
            <a:r>
              <a:rPr lang="en-US" sz="700" dirty="0">
                <a:solidFill>
                  <a:schemeClr val="tx1"/>
                </a:solidFill>
                <a:latin typeface="Palatino" pitchFamily="-80" charset="0"/>
              </a:rPr>
              <a:t>© </a:t>
            </a:r>
            <a:r>
              <a:rPr lang="en-US" sz="700" dirty="0" smtClean="0">
                <a:solidFill>
                  <a:schemeClr val="tx1"/>
                </a:solidFill>
                <a:latin typeface="Palatino" pitchFamily="-80" charset="0"/>
              </a:rPr>
              <a:t>2011 </a:t>
            </a:r>
            <a:r>
              <a:rPr lang="en-US" sz="700" dirty="0">
                <a:solidFill>
                  <a:schemeClr val="tx1"/>
                </a:solidFill>
                <a:latin typeface="Palatino" pitchFamily="-80" charset="0"/>
              </a:rPr>
              <a:t>Chevron Oronite Companies. All rights reserved.</a:t>
            </a:r>
            <a:endParaRPr lang="en-US" sz="700" dirty="0">
              <a:solidFill>
                <a:schemeClr val="tx1"/>
              </a:solidFill>
            </a:endParaRPr>
          </a:p>
          <a:p>
            <a:pPr defTabSz="957263"/>
            <a:endParaRPr lang="en-US" sz="700" dirty="0">
              <a:solidFill>
                <a:srgbClr val="666767"/>
              </a:solidFill>
            </a:endParaRPr>
          </a:p>
        </p:txBody>
      </p:sp>
      <p:sp>
        <p:nvSpPr>
          <p:cNvPr id="1084" name="Rectangle 60"/>
          <p:cNvSpPr>
            <a:spLocks noChangeArrowheads="1"/>
          </p:cNvSpPr>
          <p:nvPr/>
        </p:nvSpPr>
        <p:spPr bwMode="auto">
          <a:xfrm>
            <a:off x="332643" y="6191250"/>
            <a:ext cx="2489688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83" name="Picture 59" descr="Oronite Tagline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04092" y="6245226"/>
            <a:ext cx="2157046" cy="149225"/>
          </a:xfrm>
          <a:prstGeom prst="rect">
            <a:avLst/>
          </a:prstGeom>
          <a:noFill/>
        </p:spPr>
      </p:pic>
      <p:pic>
        <p:nvPicPr>
          <p:cNvPr id="1085" name="Picture 61" descr="Chevron_Oronite_c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293220" y="6130925"/>
            <a:ext cx="1604596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57263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050AA"/>
          </a:solidFill>
          <a:latin typeface="+mj-lt"/>
          <a:ea typeface="+mj-ea"/>
          <a:cs typeface="+mj-cs"/>
        </a:defRPr>
      </a:lvl1pPr>
      <a:lvl2pPr algn="l" defTabSz="957263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050AA"/>
          </a:solidFill>
          <a:latin typeface="Verdana" pitchFamily="34" charset="0"/>
        </a:defRPr>
      </a:lvl2pPr>
      <a:lvl3pPr algn="l" defTabSz="957263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050AA"/>
          </a:solidFill>
          <a:latin typeface="Verdana" pitchFamily="34" charset="0"/>
        </a:defRPr>
      </a:lvl3pPr>
      <a:lvl4pPr algn="l" defTabSz="957263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050AA"/>
          </a:solidFill>
          <a:latin typeface="Verdana" pitchFamily="34" charset="0"/>
        </a:defRPr>
      </a:lvl4pPr>
      <a:lvl5pPr algn="l" defTabSz="957263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050AA"/>
          </a:solidFill>
          <a:latin typeface="Verdana" pitchFamily="34" charset="0"/>
        </a:defRPr>
      </a:lvl5pPr>
      <a:lvl6pPr marL="457200" algn="l" defTabSz="957263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050AA"/>
          </a:solidFill>
          <a:latin typeface="Verdana" pitchFamily="34" charset="0"/>
        </a:defRPr>
      </a:lvl6pPr>
      <a:lvl7pPr marL="914400" algn="l" defTabSz="957263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050AA"/>
          </a:solidFill>
          <a:latin typeface="Verdana" pitchFamily="34" charset="0"/>
        </a:defRPr>
      </a:lvl7pPr>
      <a:lvl8pPr marL="1371600" algn="l" defTabSz="957263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050AA"/>
          </a:solidFill>
          <a:latin typeface="Verdana" pitchFamily="34" charset="0"/>
        </a:defRPr>
      </a:lvl8pPr>
      <a:lvl9pPr marL="1828800" algn="l" defTabSz="957263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050AA"/>
          </a:solidFill>
          <a:latin typeface="Verdana" pitchFamily="34" charset="0"/>
        </a:defRPr>
      </a:lvl9pPr>
    </p:titleStyle>
    <p:bodyStyle>
      <a:lvl1pPr algn="l" defTabSz="957263" rtl="0" eaLnBrk="1" fontAlgn="base" hangingPunct="1">
        <a:lnSpc>
          <a:spcPct val="120000"/>
        </a:lnSpc>
        <a:spcBef>
          <a:spcPct val="0"/>
        </a:spcBef>
        <a:spcAft>
          <a:spcPct val="50000"/>
        </a:spcAft>
        <a:tabLst>
          <a:tab pos="414338" algn="l"/>
          <a:tab pos="895350" algn="l"/>
          <a:tab pos="1439863" algn="l"/>
          <a:tab pos="1917700" algn="l"/>
        </a:tabLst>
        <a:defRPr sz="2300">
          <a:solidFill>
            <a:srgbClr val="080808"/>
          </a:solidFill>
          <a:latin typeface="+mn-lt"/>
          <a:ea typeface="+mn-ea"/>
          <a:cs typeface="+mn-cs"/>
        </a:defRPr>
      </a:lvl1pPr>
      <a:lvl2pPr marL="414338" indent="-295275" algn="l" defTabSz="957263" rtl="0" eaLnBrk="1" fontAlgn="base" hangingPunct="1">
        <a:lnSpc>
          <a:spcPct val="120000"/>
        </a:lnSpc>
        <a:spcBef>
          <a:spcPct val="0"/>
        </a:spcBef>
        <a:spcAft>
          <a:spcPct val="50000"/>
        </a:spcAft>
        <a:buClr>
          <a:srgbClr val="F46D1F"/>
        </a:buClr>
        <a:buFont typeface="Wingdings" pitchFamily="2" charset="2"/>
        <a:buChar char="n"/>
        <a:tabLst>
          <a:tab pos="414338" algn="l"/>
          <a:tab pos="895350" algn="l"/>
          <a:tab pos="1439863" algn="l"/>
          <a:tab pos="1917700" algn="l"/>
        </a:tabLst>
        <a:defRPr sz="2300">
          <a:solidFill>
            <a:srgbClr val="080808"/>
          </a:solidFill>
          <a:latin typeface="+mn-lt"/>
        </a:defRPr>
      </a:lvl2pPr>
      <a:lvl3pPr marL="895350" indent="-295275" algn="l" defTabSz="957263" rtl="0" eaLnBrk="1" fontAlgn="base" hangingPunct="1">
        <a:lnSpc>
          <a:spcPct val="120000"/>
        </a:lnSpc>
        <a:spcBef>
          <a:spcPct val="0"/>
        </a:spcBef>
        <a:spcAft>
          <a:spcPct val="50000"/>
        </a:spcAft>
        <a:buClr>
          <a:srgbClr val="0050AA"/>
        </a:buClr>
        <a:buSzPct val="90000"/>
        <a:buFont typeface="Wingdings" pitchFamily="2" charset="2"/>
        <a:buChar char="l"/>
        <a:tabLst>
          <a:tab pos="414338" algn="l"/>
          <a:tab pos="895350" algn="l"/>
          <a:tab pos="1439863" algn="l"/>
          <a:tab pos="1917700" algn="l"/>
        </a:tabLst>
        <a:defRPr sz="2100">
          <a:solidFill>
            <a:srgbClr val="080808"/>
          </a:solidFill>
          <a:latin typeface="+mn-lt"/>
        </a:defRPr>
      </a:lvl3pPr>
      <a:lvl4pPr marL="1439863" indent="-306388" algn="l" defTabSz="957263" rtl="0" eaLnBrk="1" fontAlgn="base" hangingPunct="1">
        <a:lnSpc>
          <a:spcPct val="120000"/>
        </a:lnSpc>
        <a:spcBef>
          <a:spcPct val="0"/>
        </a:spcBef>
        <a:spcAft>
          <a:spcPct val="50000"/>
        </a:spcAft>
        <a:buClr>
          <a:srgbClr val="6EA20A"/>
        </a:buClr>
        <a:buFont typeface="Wingdings 3" pitchFamily="18" charset="2"/>
        <a:buChar char=""/>
        <a:tabLst>
          <a:tab pos="414338" algn="l"/>
          <a:tab pos="895350" algn="l"/>
          <a:tab pos="1439863" algn="l"/>
          <a:tab pos="1917700" algn="l"/>
        </a:tabLst>
        <a:defRPr sz="2100">
          <a:solidFill>
            <a:srgbClr val="080808"/>
          </a:solidFill>
          <a:latin typeface="+mn-lt"/>
        </a:defRPr>
      </a:lvl4pPr>
      <a:lvl5pPr marL="1917700" indent="-304800" algn="l" defTabSz="957263" rtl="0" eaLnBrk="1" fontAlgn="base" hangingPunct="1">
        <a:lnSpc>
          <a:spcPct val="120000"/>
        </a:lnSpc>
        <a:spcBef>
          <a:spcPct val="0"/>
        </a:spcBef>
        <a:spcAft>
          <a:spcPct val="50000"/>
        </a:spcAft>
        <a:buClr>
          <a:srgbClr val="8E7E75"/>
        </a:buClr>
        <a:buFont typeface="Wingdings" pitchFamily="2" charset="2"/>
        <a:buChar char=""/>
        <a:tabLst>
          <a:tab pos="414338" algn="l"/>
          <a:tab pos="895350" algn="l"/>
          <a:tab pos="1439863" algn="l"/>
          <a:tab pos="1917700" algn="l"/>
        </a:tabLst>
        <a:defRPr sz="2100">
          <a:solidFill>
            <a:srgbClr val="080808"/>
          </a:solidFill>
          <a:latin typeface="+mn-lt"/>
        </a:defRPr>
      </a:lvl5pPr>
      <a:lvl6pPr marL="2374900" indent="-304800" algn="l" defTabSz="957263" rtl="0" eaLnBrk="1" fontAlgn="base" hangingPunct="1">
        <a:lnSpc>
          <a:spcPct val="120000"/>
        </a:lnSpc>
        <a:spcBef>
          <a:spcPct val="0"/>
        </a:spcBef>
        <a:spcAft>
          <a:spcPct val="50000"/>
        </a:spcAft>
        <a:buClr>
          <a:srgbClr val="8E7E75"/>
        </a:buClr>
        <a:buFont typeface="Wingdings" pitchFamily="2" charset="2"/>
        <a:buChar char=""/>
        <a:tabLst>
          <a:tab pos="414338" algn="l"/>
          <a:tab pos="895350" algn="l"/>
          <a:tab pos="1439863" algn="l"/>
          <a:tab pos="1917700" algn="l"/>
        </a:tabLst>
        <a:defRPr sz="2100">
          <a:solidFill>
            <a:srgbClr val="080808"/>
          </a:solidFill>
          <a:latin typeface="+mn-lt"/>
        </a:defRPr>
      </a:lvl6pPr>
      <a:lvl7pPr marL="2832100" indent="-304800" algn="l" defTabSz="957263" rtl="0" eaLnBrk="1" fontAlgn="base" hangingPunct="1">
        <a:lnSpc>
          <a:spcPct val="120000"/>
        </a:lnSpc>
        <a:spcBef>
          <a:spcPct val="0"/>
        </a:spcBef>
        <a:spcAft>
          <a:spcPct val="50000"/>
        </a:spcAft>
        <a:buClr>
          <a:srgbClr val="8E7E75"/>
        </a:buClr>
        <a:buFont typeface="Wingdings" pitchFamily="2" charset="2"/>
        <a:buChar char=""/>
        <a:tabLst>
          <a:tab pos="414338" algn="l"/>
          <a:tab pos="895350" algn="l"/>
          <a:tab pos="1439863" algn="l"/>
          <a:tab pos="1917700" algn="l"/>
        </a:tabLst>
        <a:defRPr sz="2100">
          <a:solidFill>
            <a:srgbClr val="080808"/>
          </a:solidFill>
          <a:latin typeface="+mn-lt"/>
        </a:defRPr>
      </a:lvl7pPr>
      <a:lvl8pPr marL="3289300" indent="-304800" algn="l" defTabSz="957263" rtl="0" eaLnBrk="1" fontAlgn="base" hangingPunct="1">
        <a:lnSpc>
          <a:spcPct val="120000"/>
        </a:lnSpc>
        <a:spcBef>
          <a:spcPct val="0"/>
        </a:spcBef>
        <a:spcAft>
          <a:spcPct val="50000"/>
        </a:spcAft>
        <a:buClr>
          <a:srgbClr val="8E7E75"/>
        </a:buClr>
        <a:buFont typeface="Wingdings" pitchFamily="2" charset="2"/>
        <a:buChar char=""/>
        <a:tabLst>
          <a:tab pos="414338" algn="l"/>
          <a:tab pos="895350" algn="l"/>
          <a:tab pos="1439863" algn="l"/>
          <a:tab pos="1917700" algn="l"/>
        </a:tabLst>
        <a:defRPr sz="2100">
          <a:solidFill>
            <a:srgbClr val="080808"/>
          </a:solidFill>
          <a:latin typeface="+mn-lt"/>
        </a:defRPr>
      </a:lvl8pPr>
      <a:lvl9pPr marL="3746500" indent="-304800" algn="l" defTabSz="957263" rtl="0" eaLnBrk="1" fontAlgn="base" hangingPunct="1">
        <a:lnSpc>
          <a:spcPct val="120000"/>
        </a:lnSpc>
        <a:spcBef>
          <a:spcPct val="0"/>
        </a:spcBef>
        <a:spcAft>
          <a:spcPct val="50000"/>
        </a:spcAft>
        <a:buClr>
          <a:srgbClr val="8E7E75"/>
        </a:buClr>
        <a:buFont typeface="Wingdings" pitchFamily="2" charset="2"/>
        <a:buChar char=""/>
        <a:tabLst>
          <a:tab pos="414338" algn="l"/>
          <a:tab pos="895350" algn="l"/>
          <a:tab pos="1439863" algn="l"/>
          <a:tab pos="1917700" algn="l"/>
        </a:tabLst>
        <a:defRPr sz="2100">
          <a:solidFill>
            <a:srgbClr val="080808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Mack T-12 </a:t>
            </a:r>
            <a:br>
              <a:rPr lang="en-US" dirty="0" smtClean="0"/>
            </a:br>
            <a:r>
              <a:rPr lang="en-US" dirty="0" smtClean="0"/>
              <a:t>Reference Data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Jim Rutherford</a:t>
            </a:r>
          </a:p>
          <a:p>
            <a:r>
              <a:rPr lang="en-US" dirty="0" smtClean="0"/>
              <a:t>April </a:t>
            </a:r>
            <a:r>
              <a:rPr lang="en-US" dirty="0" smtClean="0"/>
              <a:t>2, </a:t>
            </a:r>
            <a:r>
              <a:rPr lang="en-US" dirty="0" smtClean="0"/>
              <a:t>2011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mp23B6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914400"/>
            <a:ext cx="7086600" cy="5181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9600" y="533400"/>
            <a:ext cx="29386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ln</a:t>
            </a:r>
            <a:r>
              <a:rPr lang="en-US" dirty="0" smtClean="0"/>
              <a:t>(OC) </a:t>
            </a:r>
            <a:r>
              <a:rPr lang="en-US" dirty="0" smtClean="0">
                <a:latin typeface="Arial"/>
              </a:rPr>
              <a:t>IND: ( 821-1 , 821)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533400"/>
            <a:ext cx="25202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OC </a:t>
            </a:r>
            <a:r>
              <a:rPr lang="en-US" dirty="0" smtClean="0">
                <a:latin typeface="Arial"/>
              </a:rPr>
              <a:t>IND: ( 821-1 , 821)</a:t>
            </a:r>
          </a:p>
          <a:p>
            <a:endParaRPr lang="en-US" dirty="0"/>
          </a:p>
        </p:txBody>
      </p:sp>
      <p:pic>
        <p:nvPicPr>
          <p:cNvPr id="4" name="Picture 3" descr="tmpD45E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4000" y="914400"/>
            <a:ext cx="8585200" cy="5102563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mp51D8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4000" y="917448"/>
            <a:ext cx="6985000" cy="5334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9600" y="533400"/>
            <a:ext cx="28360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TRWL </a:t>
            </a:r>
            <a:r>
              <a:rPr lang="en-US" dirty="0" smtClean="0">
                <a:latin typeface="Arial"/>
              </a:rPr>
              <a:t>IND: ( 821-1 , 821)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990600"/>
            <a:ext cx="8382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2"/>
                </a:solidFill>
              </a:rPr>
              <a:t> What happened to the test keys in the TMC dataset?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chemeClr val="accent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Zack and I did the best we could to identify parts batches associated with tests in the dataset. If labs swapped batches into kits, there could be errors in our designation. I am including the dataset in case you want to provide corrections.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chemeClr val="accent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I noticed an error I made in A7 of the procedure. </a:t>
            </a:r>
            <a:r>
              <a:rPr lang="en-US" dirty="0" err="1" smtClean="0">
                <a:solidFill>
                  <a:schemeClr val="accent2"/>
                </a:solidFill>
              </a:rPr>
              <a:t>RRPTRML</a:t>
            </a:r>
            <a:r>
              <a:rPr lang="en-US" baseline="-25000" dirty="0" err="1" smtClean="0">
                <a:solidFill>
                  <a:schemeClr val="accent2"/>
                </a:solidFill>
              </a:rPr>
              <a:t>cylinder</a:t>
            </a:r>
            <a:r>
              <a:rPr lang="en-US" dirty="0" smtClean="0">
                <a:solidFill>
                  <a:schemeClr val="accent2"/>
                </a:solidFill>
              </a:rPr>
              <a:t> should be </a:t>
            </a:r>
            <a:r>
              <a:rPr lang="en-US" dirty="0" err="1" smtClean="0">
                <a:solidFill>
                  <a:schemeClr val="accent2"/>
                </a:solidFill>
              </a:rPr>
              <a:t>RPTRML</a:t>
            </a:r>
            <a:r>
              <a:rPr lang="en-US" baseline="-25000" dirty="0" err="1" smtClean="0">
                <a:solidFill>
                  <a:schemeClr val="accent2"/>
                </a:solidFill>
              </a:rPr>
              <a:t>cylinder</a:t>
            </a:r>
            <a:r>
              <a:rPr lang="en-US" dirty="0" smtClean="0">
                <a:solidFill>
                  <a:schemeClr val="accent2"/>
                </a:solidFill>
              </a:rPr>
              <a:t> and </a:t>
            </a:r>
            <a:r>
              <a:rPr lang="en-US" dirty="0" err="1" smtClean="0">
                <a:solidFill>
                  <a:schemeClr val="accent2"/>
                </a:solidFill>
              </a:rPr>
              <a:t>RRPCLW</a:t>
            </a:r>
            <a:r>
              <a:rPr lang="en-US" baseline="-25000" dirty="0" err="1" smtClean="0">
                <a:solidFill>
                  <a:schemeClr val="accent2"/>
                </a:solidFill>
              </a:rPr>
              <a:t>cylinder</a:t>
            </a:r>
            <a:r>
              <a:rPr lang="en-US" dirty="0" smtClean="0">
                <a:solidFill>
                  <a:schemeClr val="accent2"/>
                </a:solidFill>
              </a:rPr>
              <a:t> should be </a:t>
            </a:r>
            <a:r>
              <a:rPr lang="en-US" dirty="0" err="1" smtClean="0">
                <a:solidFill>
                  <a:schemeClr val="accent2"/>
                </a:solidFill>
              </a:rPr>
              <a:t>RPCLW</a:t>
            </a:r>
            <a:r>
              <a:rPr lang="en-US" baseline="-25000" dirty="0" err="1" smtClean="0">
                <a:solidFill>
                  <a:schemeClr val="accent2"/>
                </a:solidFill>
              </a:rPr>
              <a:t>cylinder</a:t>
            </a:r>
            <a:r>
              <a:rPr lang="en-US" dirty="0" smtClean="0">
                <a:solidFill>
                  <a:schemeClr val="accent2"/>
                </a:solidFill>
              </a:rPr>
              <a:t>.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chemeClr val="accent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“11.6.3.1 Correction Factor for Average Cylinder Liner Wear—For all test (sic) using Batch R piston ring and cylinder liner hardware, multiply the average cylinder liner wear from 11.6.3 by 0.58 to get the final average cylinder liner wear result.”</a:t>
            </a:r>
          </a:p>
          <a:p>
            <a:pPr>
              <a:buFont typeface="Arial" pitchFamily="34" charset="0"/>
              <a:buChar char="•"/>
            </a:pPr>
            <a:endParaRPr lang="en-US" dirty="0">
              <a:solidFill>
                <a:schemeClr val="accent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2"/>
                </a:solidFill>
              </a:rPr>
              <a:t>  I show original targets </a:t>
            </a:r>
            <a:r>
              <a:rPr lang="en-US" dirty="0" smtClean="0">
                <a:solidFill>
                  <a:schemeClr val="accent2"/>
                </a:solidFill>
              </a:rPr>
              <a:t>or ranges for </a:t>
            </a:r>
            <a:r>
              <a:rPr lang="en-US" dirty="0" smtClean="0">
                <a:solidFill>
                  <a:schemeClr val="accent2"/>
                </a:solidFill>
              </a:rPr>
              <a:t>821. Didn’t have time to go back and find target period.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chemeClr val="accent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And now, the first batch of pictures …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mpC9CE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4000" y="914400"/>
            <a:ext cx="7594600" cy="51816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696200" y="2895600"/>
            <a:ext cx="1219200" cy="73866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1050" dirty="0" smtClean="0">
                <a:latin typeface="Arial"/>
              </a:rPr>
              <a:t>IND: ( 821-1 , 821)</a:t>
            </a:r>
          </a:p>
          <a:p>
            <a:r>
              <a:rPr lang="en-US" sz="1050" dirty="0" smtClean="0">
                <a:latin typeface="Arial"/>
              </a:rPr>
              <a:t>Labels indicate liner batch</a:t>
            </a:r>
            <a:endParaRPr lang="en-US" sz="1050" dirty="0">
              <a:latin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533400"/>
            <a:ext cx="44517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Outlier screened Cylinder Liner Wear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990600" y="4351866"/>
            <a:ext cx="63246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57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smtClean="0">
              <a:ln>
                <a:noFill/>
              </a:ln>
              <a:solidFill>
                <a:srgbClr val="080808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mpB45C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4000" y="914400"/>
            <a:ext cx="8280400" cy="5105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9600" y="533400"/>
            <a:ext cx="6731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Outlier screened, industry corrected Cylinder Liner Wear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1066800" y="3657600"/>
            <a:ext cx="6324600" cy="3048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57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smtClean="0">
              <a:ln>
                <a:noFill/>
              </a:ln>
              <a:solidFill>
                <a:srgbClr val="080808"/>
              </a:solidFill>
              <a:effectLst/>
              <a:latin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96200" y="2895600"/>
            <a:ext cx="1219200" cy="73866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1050" dirty="0" smtClean="0">
                <a:latin typeface="Arial"/>
              </a:rPr>
              <a:t>IND: ( 821-1 , 821)</a:t>
            </a:r>
          </a:p>
          <a:p>
            <a:r>
              <a:rPr lang="en-US" sz="1050" dirty="0" smtClean="0">
                <a:latin typeface="Arial"/>
              </a:rPr>
              <a:t>Labels indicate liner batch</a:t>
            </a:r>
            <a:endParaRPr lang="en-US" sz="1050" dirty="0"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mpE636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923326"/>
            <a:ext cx="7391400" cy="517267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9600" y="533400"/>
            <a:ext cx="6731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Outlier screened, industry corrected Cylinder Liner Wear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96200" y="2895600"/>
            <a:ext cx="1219200" cy="122341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1050" dirty="0" smtClean="0">
                <a:latin typeface="Arial"/>
              </a:rPr>
              <a:t>IND: ( 821-1 , 821)</a:t>
            </a:r>
          </a:p>
          <a:p>
            <a:r>
              <a:rPr lang="en-US" sz="1050" dirty="0" smtClean="0">
                <a:latin typeface="Arial"/>
              </a:rPr>
              <a:t>Labels indicate  batches for </a:t>
            </a:r>
            <a:r>
              <a:rPr lang="en-US" sz="1050" dirty="0" smtClean="0">
                <a:latin typeface="Arial"/>
              </a:rPr>
              <a:t>(liners, rings</a:t>
            </a:r>
            <a:r>
              <a:rPr lang="en-US" sz="1050" dirty="0" smtClean="0">
                <a:latin typeface="Arial"/>
              </a:rPr>
              <a:t>, </a:t>
            </a:r>
            <a:r>
              <a:rPr lang="en-US" sz="1050" dirty="0" smtClean="0">
                <a:latin typeface="Arial"/>
              </a:rPr>
              <a:t>rod </a:t>
            </a:r>
            <a:r>
              <a:rPr lang="en-US" sz="1050" dirty="0" smtClean="0">
                <a:latin typeface="Arial"/>
              </a:rPr>
              <a:t>bearings, main bearings)</a:t>
            </a:r>
            <a:endParaRPr lang="en-US" sz="1050" dirty="0">
              <a:latin typeface="Arial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914400" y="3733800"/>
            <a:ext cx="6324600" cy="3048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57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smtClean="0">
              <a:ln>
                <a:noFill/>
              </a:ln>
              <a:solidFill>
                <a:srgbClr val="080808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mp2C99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923326"/>
            <a:ext cx="6781800" cy="524887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9600" y="533400"/>
            <a:ext cx="28793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ln</a:t>
            </a:r>
            <a:r>
              <a:rPr lang="en-US" dirty="0" smtClean="0"/>
              <a:t>(</a:t>
            </a:r>
            <a:r>
              <a:rPr lang="en-US" dirty="0" err="1" smtClean="0"/>
              <a:t>Pb</a:t>
            </a:r>
            <a:r>
              <a:rPr lang="en-US" dirty="0" smtClean="0"/>
              <a:t>) </a:t>
            </a:r>
            <a:r>
              <a:rPr lang="en-US" dirty="0" smtClean="0">
                <a:latin typeface="Arial"/>
              </a:rPr>
              <a:t>IND: ( 821-1 , 821)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533400"/>
            <a:ext cx="24609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Pb</a:t>
            </a:r>
            <a:r>
              <a:rPr lang="en-US" dirty="0" smtClean="0"/>
              <a:t> </a:t>
            </a:r>
            <a:r>
              <a:rPr lang="en-US" dirty="0" smtClean="0">
                <a:latin typeface="Arial"/>
              </a:rPr>
              <a:t>IND: ( 821-1 , 821)</a:t>
            </a:r>
          </a:p>
          <a:p>
            <a:endParaRPr lang="en-US" dirty="0"/>
          </a:p>
        </p:txBody>
      </p:sp>
      <p:pic>
        <p:nvPicPr>
          <p:cNvPr id="4" name="Picture 3" descr="tmp87F1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4000" y="914400"/>
            <a:ext cx="8509000" cy="5102563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mpD509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4000" y="914400"/>
            <a:ext cx="7213600" cy="5105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9600" y="533400"/>
            <a:ext cx="30267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ln</a:t>
            </a:r>
            <a:r>
              <a:rPr lang="en-US" dirty="0" smtClean="0"/>
              <a:t>(Pb2) </a:t>
            </a:r>
            <a:r>
              <a:rPr lang="en-US" dirty="0" smtClean="0">
                <a:latin typeface="Arial"/>
              </a:rPr>
              <a:t>IND: ( 821-1 , 821)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533400"/>
            <a:ext cx="26084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Pb2 </a:t>
            </a:r>
            <a:r>
              <a:rPr lang="en-US" dirty="0" smtClean="0">
                <a:latin typeface="Arial"/>
              </a:rPr>
              <a:t>IND: ( 821-1 , 821)</a:t>
            </a:r>
          </a:p>
          <a:p>
            <a:endParaRPr lang="en-US" dirty="0"/>
          </a:p>
        </p:txBody>
      </p:sp>
      <p:pic>
        <p:nvPicPr>
          <p:cNvPr id="4" name="Picture 3" descr="tmpDA08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4000" y="914400"/>
            <a:ext cx="8509000" cy="510256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OCgoes2011">
  <a:themeElements>
    <a:clrScheme name="">
      <a:dk1>
        <a:srgbClr val="080808"/>
      </a:dk1>
      <a:lt1>
        <a:srgbClr val="FFFFFF"/>
      </a:lt1>
      <a:dk2>
        <a:srgbClr val="009DD9"/>
      </a:dk2>
      <a:lt2>
        <a:srgbClr val="808080"/>
      </a:lt2>
      <a:accent1>
        <a:srgbClr val="BFE9F5"/>
      </a:accent1>
      <a:accent2>
        <a:srgbClr val="0050AA"/>
      </a:accent2>
      <a:accent3>
        <a:srgbClr val="FFFFFF"/>
      </a:accent3>
      <a:accent4>
        <a:srgbClr val="060606"/>
      </a:accent4>
      <a:accent5>
        <a:srgbClr val="DCF2F9"/>
      </a:accent5>
      <a:accent6>
        <a:srgbClr val="00489A"/>
      </a:accent6>
      <a:hlink>
        <a:srgbClr val="009DD9"/>
      </a:hlink>
      <a:folHlink>
        <a:srgbClr val="009DD9"/>
      </a:folHlink>
    </a:clrScheme>
    <a:fontScheme name="COCGoe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57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rgbClr val="080808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57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rgbClr val="080808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OCGo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CGo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CGo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CGo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CGo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CGo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CGo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CGo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CGo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CGo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CGo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CGo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COCgoes2011</Template>
  <TotalTime>164</TotalTime>
  <Words>292</Words>
  <Application>Microsoft Office PowerPoint</Application>
  <PresentationFormat>On-screen Show (4:3)</PresentationFormat>
  <Paragraphs>31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COCgoes2011</vt:lpstr>
      <vt:lpstr>Mack T-12  Reference Data Review</vt:lpstr>
      <vt:lpstr>Words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Chevron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Jim Rutherford</dc:creator>
  <cp:lastModifiedBy>Jim Rutherford</cp:lastModifiedBy>
  <cp:revision>19</cp:revision>
  <dcterms:created xsi:type="dcterms:W3CDTF">2011-04-01T21:40:39Z</dcterms:created>
  <dcterms:modified xsi:type="dcterms:W3CDTF">2011-04-02T18:49:28Z</dcterms:modified>
</cp:coreProperties>
</file>