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6" r:id="rId8"/>
    <p:sldId id="260" r:id="rId9"/>
    <p:sldId id="267" r:id="rId10"/>
    <p:sldId id="261" r:id="rId11"/>
    <p:sldId id="269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91004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1004" y="3841751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2119" name="Rectangle 23"/>
          <p:cNvSpPr>
            <a:spLocks noChangeArrowheads="1"/>
          </p:cNvSpPr>
          <p:nvPr/>
        </p:nvSpPr>
        <p:spPr bwMode="auto">
          <a:xfrm>
            <a:off x="5862" y="1651001"/>
            <a:ext cx="9138138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128" name="Picture 32" descr="TaglineBlackR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08" y="6502400"/>
            <a:ext cx="2923443" cy="203200"/>
          </a:xfrm>
          <a:prstGeom prst="rect">
            <a:avLst/>
          </a:prstGeom>
          <a:noFill/>
        </p:spPr>
      </p:pic>
      <p:sp>
        <p:nvSpPr>
          <p:cNvPr id="132130" name="Text Box 34"/>
          <p:cNvSpPr txBox="1">
            <a:spLocks noChangeArrowheads="1"/>
          </p:cNvSpPr>
          <p:nvPr/>
        </p:nvSpPr>
        <p:spPr bwMode="black">
          <a:xfrm>
            <a:off x="92320" y="6702425"/>
            <a:ext cx="3225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pic>
        <p:nvPicPr>
          <p:cNvPr id="132131" name="Picture 35" descr="Chevron_Oronite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0" y="376239"/>
            <a:ext cx="2734408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98425"/>
            <a:ext cx="8430358" cy="806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5992" y="1003300"/>
            <a:ext cx="414410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0777" y="1003300"/>
            <a:ext cx="4145574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128" y="98426"/>
            <a:ext cx="2107223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5993" y="98426"/>
            <a:ext cx="6182458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5992" y="98425"/>
            <a:ext cx="843035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992" y="1003300"/>
            <a:ext cx="8430358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580293" y="901700"/>
            <a:ext cx="8316058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2734408" y="6273800"/>
            <a:ext cx="4330212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" name="Rectangle 52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/>
            <a:fld id="{83B5CCF6-0651-47F4-A09E-240314F5F1FE}" type="slidenum">
              <a:rPr lang="en-US" sz="800"/>
              <a:pPr algn="ctr" defTabSz="957263"/>
              <a:t>‹#›</a:t>
            </a:fld>
            <a:endParaRPr lang="en-US" sz="800"/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1" y="6270626"/>
            <a:ext cx="426427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black">
          <a:xfrm>
            <a:off x="82062" y="6688138"/>
            <a:ext cx="3632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/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© </a:t>
            </a:r>
            <a:r>
              <a:rPr lang="en-US" sz="700" dirty="0" smtClean="0">
                <a:solidFill>
                  <a:schemeClr val="tx1"/>
                </a:solidFill>
                <a:latin typeface="Palatino" pitchFamily="-80" charset="0"/>
              </a:rPr>
              <a:t>2011 </a:t>
            </a:r>
            <a:r>
              <a:rPr lang="en-US" sz="700" dirty="0">
                <a:solidFill>
                  <a:schemeClr val="tx1"/>
                </a:solidFill>
                <a:latin typeface="Palatino" pitchFamily="-80" charset="0"/>
              </a:rPr>
              <a:t>Chevron Oronite Companies. All rights reserved.</a:t>
            </a:r>
            <a:endParaRPr lang="en-US" sz="700" dirty="0">
              <a:solidFill>
                <a:schemeClr val="tx1"/>
              </a:solidFill>
            </a:endParaRPr>
          </a:p>
          <a:p>
            <a:pPr defTabSz="957263"/>
            <a:endParaRPr lang="en-US" sz="700" dirty="0">
              <a:solidFill>
                <a:srgbClr val="666767"/>
              </a:solidFill>
            </a:endParaRP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332643" y="6191250"/>
            <a:ext cx="2489688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3" name="Picture 59" descr="Oronite Taglin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092" y="6245226"/>
            <a:ext cx="2157046" cy="149225"/>
          </a:xfrm>
          <a:prstGeom prst="rect">
            <a:avLst/>
          </a:prstGeom>
          <a:noFill/>
        </p:spPr>
      </p:pic>
      <p:pic>
        <p:nvPicPr>
          <p:cNvPr id="1085" name="Picture 61" descr="Chevron_Oronite_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93220" y="6130925"/>
            <a:ext cx="1604596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Mack T-12 </a:t>
            </a:r>
            <a:br>
              <a:rPr lang="en-US" dirty="0" smtClean="0"/>
            </a:br>
            <a:r>
              <a:rPr lang="en-US" dirty="0" smtClean="0"/>
              <a:t>Reference Data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Rutherford</a:t>
            </a:r>
          </a:p>
          <a:p>
            <a:r>
              <a:rPr lang="en-US" dirty="0" smtClean="0"/>
              <a:t>April </a:t>
            </a:r>
            <a:r>
              <a:rPr lang="en-US" dirty="0" smtClean="0"/>
              <a:t>2,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23B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914400"/>
            <a:ext cx="7086600" cy="518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2938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ln</a:t>
            </a:r>
            <a:r>
              <a:rPr lang="en-US" dirty="0" smtClean="0"/>
              <a:t>(OC)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533400"/>
            <a:ext cx="2520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  <p:pic>
        <p:nvPicPr>
          <p:cNvPr id="4" name="Picture 3" descr="tmpD45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8585200" cy="51025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51D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7448"/>
            <a:ext cx="6985000" cy="533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28360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TRWL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9906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What happened to the test keys in the TMC dataset?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Zack and I did the best we could to identify parts batches associated with tests in the dataset. If labs swapped batches into kits, there could be errors in our designation. I am including the dataset in case you want to provide corrections.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I noticed an error I made in A7 of the procedure. </a:t>
            </a:r>
            <a:r>
              <a:rPr lang="en-US" dirty="0" err="1" smtClean="0">
                <a:solidFill>
                  <a:schemeClr val="accent2"/>
                </a:solidFill>
              </a:rPr>
              <a:t>RRPTRML</a:t>
            </a:r>
            <a:r>
              <a:rPr lang="en-US" baseline="-25000" dirty="0" err="1" smtClean="0">
                <a:solidFill>
                  <a:schemeClr val="accent2"/>
                </a:solidFill>
              </a:rPr>
              <a:t>cylinder</a:t>
            </a:r>
            <a:r>
              <a:rPr lang="en-US" dirty="0" smtClean="0">
                <a:solidFill>
                  <a:schemeClr val="accent2"/>
                </a:solidFill>
              </a:rPr>
              <a:t> should be </a:t>
            </a:r>
            <a:r>
              <a:rPr lang="en-US" dirty="0" err="1" smtClean="0">
                <a:solidFill>
                  <a:schemeClr val="accent2"/>
                </a:solidFill>
              </a:rPr>
              <a:t>RPTRML</a:t>
            </a:r>
            <a:r>
              <a:rPr lang="en-US" baseline="-25000" dirty="0" err="1" smtClean="0">
                <a:solidFill>
                  <a:schemeClr val="accent2"/>
                </a:solidFill>
              </a:rPr>
              <a:t>cylinder</a:t>
            </a:r>
            <a:r>
              <a:rPr lang="en-US" dirty="0" smtClean="0">
                <a:solidFill>
                  <a:schemeClr val="accent2"/>
                </a:solidFill>
              </a:rPr>
              <a:t> and </a:t>
            </a:r>
            <a:r>
              <a:rPr lang="en-US" dirty="0" err="1" smtClean="0">
                <a:solidFill>
                  <a:schemeClr val="accent2"/>
                </a:solidFill>
              </a:rPr>
              <a:t>RRPCLW</a:t>
            </a:r>
            <a:r>
              <a:rPr lang="en-US" baseline="-25000" dirty="0" err="1" smtClean="0">
                <a:solidFill>
                  <a:schemeClr val="accent2"/>
                </a:solidFill>
              </a:rPr>
              <a:t>cylinder</a:t>
            </a:r>
            <a:r>
              <a:rPr lang="en-US" dirty="0" smtClean="0">
                <a:solidFill>
                  <a:schemeClr val="accent2"/>
                </a:solidFill>
              </a:rPr>
              <a:t> should be </a:t>
            </a:r>
            <a:r>
              <a:rPr lang="en-US" dirty="0" err="1" smtClean="0">
                <a:solidFill>
                  <a:schemeClr val="accent2"/>
                </a:solidFill>
              </a:rPr>
              <a:t>RPCLW</a:t>
            </a:r>
            <a:r>
              <a:rPr lang="en-US" baseline="-25000" dirty="0" err="1" smtClean="0">
                <a:solidFill>
                  <a:schemeClr val="accent2"/>
                </a:solidFill>
              </a:rPr>
              <a:t>cylinder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“11.6.3.1 Correction Factor for Average Cylinder Liner Wear—For all test (sic) using Batch R piston ring and cylinder liner hardware, multiply the average cylinder liner wear from 11.6.3 by 0.58 to get the final average cylinder liner wear result.”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  I show original targets </a:t>
            </a:r>
            <a:r>
              <a:rPr lang="en-US" dirty="0" smtClean="0">
                <a:solidFill>
                  <a:schemeClr val="accent2"/>
                </a:solidFill>
              </a:rPr>
              <a:t>or ranges for </a:t>
            </a:r>
            <a:r>
              <a:rPr lang="en-US" dirty="0" smtClean="0">
                <a:solidFill>
                  <a:schemeClr val="accent2"/>
                </a:solidFill>
              </a:rPr>
              <a:t>821. Didn’t have time to go back and find target period.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And now, the first batch of pictures 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mpC9C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7594600" cy="5181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96200" y="2895600"/>
            <a:ext cx="1219200" cy="7386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latin typeface="Arial"/>
              </a:rPr>
              <a:t>IND: ( 821-1 , 821)</a:t>
            </a:r>
          </a:p>
          <a:p>
            <a:r>
              <a:rPr lang="en-US" sz="1050" dirty="0" smtClean="0">
                <a:latin typeface="Arial"/>
              </a:rPr>
              <a:t>Labels indicate liner batch</a:t>
            </a:r>
            <a:endParaRPr lang="en-US" sz="1050" dirty="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33400"/>
            <a:ext cx="4451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Outlier screened Cylinder Liner Wear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90600" y="4351866"/>
            <a:ext cx="63246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rgbClr val="080808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mpB45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8280400" cy="5105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6731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Outlier screened, industry corrected Cylinder Liner Wear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066800" y="3657600"/>
            <a:ext cx="6324600" cy="3048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rgbClr val="080808"/>
              </a:solidFill>
              <a:effectLst/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6200" y="2895600"/>
            <a:ext cx="1219200" cy="7386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latin typeface="Arial"/>
              </a:rPr>
              <a:t>IND: ( 821-1 , 821)</a:t>
            </a:r>
          </a:p>
          <a:p>
            <a:r>
              <a:rPr lang="en-US" sz="1050" dirty="0" smtClean="0">
                <a:latin typeface="Arial"/>
              </a:rPr>
              <a:t>Labels indicate liner batch</a:t>
            </a:r>
            <a:endParaRPr lang="en-US" sz="1050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E63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923326"/>
            <a:ext cx="7391400" cy="51726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6731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Outlier screened, industry corrected Cylinder Liner Wear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2895600"/>
            <a:ext cx="1219200" cy="122341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latin typeface="Arial"/>
              </a:rPr>
              <a:t>IND: ( 821-1 , 821)</a:t>
            </a:r>
          </a:p>
          <a:p>
            <a:r>
              <a:rPr lang="en-US" sz="1050" dirty="0" smtClean="0">
                <a:latin typeface="Arial"/>
              </a:rPr>
              <a:t>Labels indicate  batches for </a:t>
            </a:r>
            <a:r>
              <a:rPr lang="en-US" sz="1050" dirty="0" smtClean="0">
                <a:latin typeface="Arial"/>
              </a:rPr>
              <a:t>(liners, rings</a:t>
            </a:r>
            <a:r>
              <a:rPr lang="en-US" sz="1050" dirty="0" smtClean="0">
                <a:latin typeface="Arial"/>
              </a:rPr>
              <a:t>, </a:t>
            </a:r>
            <a:r>
              <a:rPr lang="en-US" sz="1050" dirty="0" smtClean="0">
                <a:latin typeface="Arial"/>
              </a:rPr>
              <a:t>rod </a:t>
            </a:r>
            <a:r>
              <a:rPr lang="en-US" sz="1050" dirty="0" smtClean="0">
                <a:latin typeface="Arial"/>
              </a:rPr>
              <a:t>bearings, main bearings)</a:t>
            </a:r>
            <a:endParaRPr lang="en-US" sz="1050" dirty="0"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14400" y="3733800"/>
            <a:ext cx="6324600" cy="3048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rgbClr val="080808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2C9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923326"/>
            <a:ext cx="6781800" cy="52488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2879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ln</a:t>
            </a:r>
            <a:r>
              <a:rPr lang="en-US" dirty="0" smtClean="0"/>
              <a:t>(</a:t>
            </a:r>
            <a:r>
              <a:rPr lang="en-US" dirty="0" err="1" smtClean="0"/>
              <a:t>Pb</a:t>
            </a:r>
            <a:r>
              <a:rPr lang="en-US" dirty="0" smtClean="0"/>
              <a:t>)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533400"/>
            <a:ext cx="2460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Pb</a:t>
            </a:r>
            <a:r>
              <a:rPr lang="en-US" dirty="0" smtClean="0"/>
              <a:t>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  <p:pic>
        <p:nvPicPr>
          <p:cNvPr id="4" name="Picture 3" descr="tmp87F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8509000" cy="51025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mpD50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7213600" cy="5105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533400"/>
            <a:ext cx="3026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ln</a:t>
            </a:r>
            <a:r>
              <a:rPr lang="en-US" dirty="0" smtClean="0"/>
              <a:t>(Pb2)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533400"/>
            <a:ext cx="2608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Pb2 </a:t>
            </a:r>
            <a:r>
              <a:rPr lang="en-US" dirty="0" smtClean="0">
                <a:latin typeface="Arial"/>
              </a:rPr>
              <a:t>IND: ( 821-1 , 821)</a:t>
            </a:r>
          </a:p>
          <a:p>
            <a:endParaRPr lang="en-US" dirty="0"/>
          </a:p>
        </p:txBody>
      </p:sp>
      <p:pic>
        <p:nvPicPr>
          <p:cNvPr id="4" name="Picture 3" descr="tmpDA0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914400"/>
            <a:ext cx="8509000" cy="51025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Cgoes2011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COCgoes2011</Template>
  <TotalTime>164</TotalTime>
  <Words>292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COCgoes2011</vt:lpstr>
      <vt:lpstr>Mack T-12  Reference Data Review</vt:lpstr>
      <vt:lpstr>Words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Jim Rutherford</cp:lastModifiedBy>
  <cp:revision>19</cp:revision>
  <dcterms:created xsi:type="dcterms:W3CDTF">2011-04-01T21:40:39Z</dcterms:created>
  <dcterms:modified xsi:type="dcterms:W3CDTF">2011-04-02T18:49:28Z</dcterms:modified>
</cp:coreProperties>
</file>