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91004" y="1828800"/>
            <a:ext cx="4572000" cy="18288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1004" y="3841751"/>
            <a:ext cx="7086600" cy="2447925"/>
          </a:xfrm>
        </p:spPr>
        <p:txBody>
          <a:bodyPr/>
          <a:lstStyle>
            <a:lvl1pPr>
              <a:lnSpc>
                <a:spcPct val="100000"/>
              </a:lnSpc>
              <a:spcAft>
                <a:spcPct val="0"/>
              </a:spcAft>
              <a:defRPr sz="2000" b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2119" name="Rectangle 23"/>
          <p:cNvSpPr>
            <a:spLocks noChangeArrowheads="1"/>
          </p:cNvSpPr>
          <p:nvPr/>
        </p:nvSpPr>
        <p:spPr bwMode="auto">
          <a:xfrm>
            <a:off x="5862" y="1651001"/>
            <a:ext cx="9138138" cy="87313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2128" name="Picture 32" descr="TaglineBlack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7208" y="6502400"/>
            <a:ext cx="2923443" cy="203200"/>
          </a:xfrm>
          <a:prstGeom prst="rect">
            <a:avLst/>
          </a:prstGeom>
          <a:noFill/>
        </p:spPr>
      </p:pic>
      <p:sp>
        <p:nvSpPr>
          <p:cNvPr id="132130" name="Text Box 34"/>
          <p:cNvSpPr txBox="1">
            <a:spLocks noChangeArrowheads="1"/>
          </p:cNvSpPr>
          <p:nvPr/>
        </p:nvSpPr>
        <p:spPr bwMode="black">
          <a:xfrm>
            <a:off x="92320" y="6702425"/>
            <a:ext cx="32253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/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© </a:t>
            </a:r>
            <a:r>
              <a:rPr lang="en-US" sz="700" dirty="0" smtClean="0">
                <a:solidFill>
                  <a:schemeClr val="tx1"/>
                </a:solidFill>
                <a:latin typeface="Palatino" pitchFamily="-80" charset="0"/>
              </a:rPr>
              <a:t>2011 </a:t>
            </a:r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Chevron Oronite Companies. All rights reserved.</a:t>
            </a:r>
            <a:endParaRPr lang="en-US" sz="700" dirty="0">
              <a:solidFill>
                <a:schemeClr val="tx1"/>
              </a:solidFill>
            </a:endParaRPr>
          </a:p>
          <a:p>
            <a:pPr defTabSz="957263"/>
            <a:endParaRPr lang="en-US" sz="700" dirty="0">
              <a:solidFill>
                <a:srgbClr val="666767"/>
              </a:solidFill>
            </a:endParaRPr>
          </a:p>
        </p:txBody>
      </p:sp>
      <p:pic>
        <p:nvPicPr>
          <p:cNvPr id="132131" name="Picture 35" descr="Chevron_Oronite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020" y="376239"/>
            <a:ext cx="2734408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128" y="98426"/>
            <a:ext cx="2107223" cy="5959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5993" y="98426"/>
            <a:ext cx="6182458" cy="595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5992" y="98425"/>
            <a:ext cx="843035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992" y="1003300"/>
            <a:ext cx="8430358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>
            <a:off x="580293" y="901700"/>
            <a:ext cx="8316058" cy="0"/>
          </a:xfrm>
          <a:prstGeom prst="line">
            <a:avLst/>
          </a:prstGeom>
          <a:noFill/>
          <a:ln w="25400">
            <a:solidFill>
              <a:srgbClr val="0050A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2734408" y="6273800"/>
            <a:ext cx="4330212" cy="95250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6513513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84" tIns="47892" rIns="95784" bIns="47892"/>
          <a:lstStyle/>
          <a:p>
            <a:pPr algn="ctr" defTabSz="957263"/>
            <a:fld id="{83B5CCF6-0651-47F4-A09E-240314F5F1FE}" type="slidenum">
              <a:rPr lang="en-US" sz="800"/>
              <a:pPr algn="ctr" defTabSz="957263"/>
              <a:t>‹#›</a:t>
            </a:fld>
            <a:endParaRPr lang="en-US" sz="800"/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1" y="6270626"/>
            <a:ext cx="426427" cy="87313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2" name="Text Box 58"/>
          <p:cNvSpPr txBox="1">
            <a:spLocks noChangeArrowheads="1"/>
          </p:cNvSpPr>
          <p:nvPr/>
        </p:nvSpPr>
        <p:spPr bwMode="black">
          <a:xfrm>
            <a:off x="82062" y="6688138"/>
            <a:ext cx="36326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/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© </a:t>
            </a:r>
            <a:r>
              <a:rPr lang="en-US" sz="700" dirty="0" smtClean="0">
                <a:solidFill>
                  <a:schemeClr val="tx1"/>
                </a:solidFill>
                <a:latin typeface="Palatino" pitchFamily="-80" charset="0"/>
              </a:rPr>
              <a:t>2011 </a:t>
            </a:r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Chevron Oronite Companies. All rights reserved.</a:t>
            </a:r>
            <a:endParaRPr lang="en-US" sz="700" dirty="0">
              <a:solidFill>
                <a:schemeClr val="tx1"/>
              </a:solidFill>
            </a:endParaRPr>
          </a:p>
          <a:p>
            <a:pPr defTabSz="957263"/>
            <a:endParaRPr lang="en-US" sz="700" dirty="0">
              <a:solidFill>
                <a:srgbClr val="666767"/>
              </a:solidFill>
            </a:endParaRP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332643" y="6191250"/>
            <a:ext cx="2489688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3" name="Picture 59" descr="Oronite Taglin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04092" y="6245226"/>
            <a:ext cx="2157046" cy="149225"/>
          </a:xfrm>
          <a:prstGeom prst="rect">
            <a:avLst/>
          </a:prstGeom>
          <a:noFill/>
        </p:spPr>
      </p:pic>
      <p:pic>
        <p:nvPicPr>
          <p:cNvPr id="1085" name="Picture 61" descr="Chevron_Oronite_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293220" y="6130925"/>
            <a:ext cx="1604596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+mj-lt"/>
          <a:ea typeface="+mj-ea"/>
          <a:cs typeface="+mj-cs"/>
        </a:defRPr>
      </a:lvl1pPr>
      <a:lvl2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2pPr>
      <a:lvl3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3pPr>
      <a:lvl4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4pPr>
      <a:lvl5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5pPr>
      <a:lvl6pPr marL="4572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6pPr>
      <a:lvl7pPr marL="9144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7pPr>
      <a:lvl8pPr marL="13716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8pPr>
      <a:lvl9pPr marL="18288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9pPr>
    </p:titleStyle>
    <p:bodyStyle>
      <a:lvl1pPr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  <a:ea typeface="+mn-ea"/>
          <a:cs typeface="+mn-cs"/>
        </a:defRPr>
      </a:lvl1pPr>
      <a:lvl2pPr marL="414338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F46D1F"/>
        </a:buClr>
        <a:buFont typeface="Wingdings" pitchFamily="2" charset="2"/>
        <a:buChar char="n"/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</a:defRPr>
      </a:lvl2pPr>
      <a:lvl3pPr marL="895350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0050AA"/>
        </a:buClr>
        <a:buSzPct val="90000"/>
        <a:buFont typeface="Wingdings" pitchFamily="2" charset="2"/>
        <a:buChar char="l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3pPr>
      <a:lvl4pPr marL="1439863" indent="-306388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6EA20A"/>
        </a:buClr>
        <a:buFont typeface="Wingdings 3" pitchFamily="18" charset="2"/>
        <a:buChar char="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4pPr>
      <a:lvl5pPr marL="19177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5pPr>
      <a:lvl6pPr marL="23749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6pPr>
      <a:lvl7pPr marL="28321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7pPr>
      <a:lvl8pPr marL="32893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8pPr>
      <a:lvl9pPr marL="37465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04" y="1828800"/>
            <a:ext cx="4804996" cy="1828800"/>
          </a:xfrm>
        </p:spPr>
        <p:txBody>
          <a:bodyPr/>
          <a:lstStyle/>
          <a:p>
            <a:r>
              <a:rPr lang="en-US" dirty="0" smtClean="0"/>
              <a:t>Mack T-8 Reference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8</a:t>
            </a:r>
            <a:r>
              <a:rPr lang="en-US" dirty="0" smtClean="0"/>
              <a:t>, </a:t>
            </a:r>
            <a:r>
              <a:rPr lang="en-US" dirty="0" smtClean="0"/>
              <a:t>2011</a:t>
            </a:r>
          </a:p>
          <a:p>
            <a:r>
              <a:rPr lang="en-US" dirty="0" smtClean="0"/>
              <a:t>Jim Rutherford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Calculate initial 1004-3 targets and standard deviations arithmetically from all (13) 1998 tests at labs G and J.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Apply LTMS V2 up to start of 1005-2 (June 2007)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Apply severity adjustment from step 2 to 1005 target data set and calculate targets and standard deviations. Using all 1005-2 (10) </a:t>
            </a:r>
            <a:r>
              <a:rPr lang="en-US" sz="2000" dirty="0" smtClean="0"/>
              <a:t>tests (debatable):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Current </a:t>
            </a:r>
            <a:r>
              <a:rPr lang="en-US" sz="2000" dirty="0" smtClean="0"/>
              <a:t>Z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= ICF + </a:t>
            </a:r>
            <a:r>
              <a:rPr lang="en-US" sz="2000" dirty="0" err="1" smtClean="0"/>
              <a:t>sa</a:t>
            </a:r>
            <a:r>
              <a:rPr lang="en-US" sz="2000" dirty="0" smtClean="0"/>
              <a:t>. If </a:t>
            </a:r>
            <a:r>
              <a:rPr lang="en-US" sz="2000" dirty="0" err="1" smtClean="0"/>
              <a:t>sa</a:t>
            </a:r>
            <a:r>
              <a:rPr lang="en-US" sz="2000" dirty="0" smtClean="0"/>
              <a:t>=0 (debatable):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We </a:t>
            </a:r>
            <a:r>
              <a:rPr lang="en-US" sz="2000" dirty="0" smtClean="0"/>
              <a:t>could debate what belongs in 1005 target data set and the relationship between ICF and severity adjustments.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828800"/>
            <a:ext cx="20859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0" y="3686175"/>
            <a:ext cx="1866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8925" y="4295775"/>
            <a:ext cx="15906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661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96200" y="3352800"/>
            <a:ext cx="914400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n-U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A12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96200" y="2133600"/>
            <a:ext cx="1041400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s-ES" sz="700" dirty="0" smtClean="0">
                <a:latin typeface="Arial"/>
              </a:rPr>
              <a:t>-  LTMSLAB: ( G , J )</a:t>
            </a:r>
          </a:p>
          <a:p>
            <a:r>
              <a:rPr lang="es-E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E29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96200" y="2133600"/>
            <a:ext cx="1041400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s-ES" sz="700" dirty="0" smtClean="0">
                <a:latin typeface="Arial"/>
              </a:rPr>
              <a:t>-  LTMSLAB: ( G , J )</a:t>
            </a:r>
          </a:p>
          <a:p>
            <a:r>
              <a:rPr lang="es-E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7FF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96200" y="3352800"/>
            <a:ext cx="914400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n-U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B89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96200" y="2133600"/>
            <a:ext cx="1041400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s-ES" sz="700" dirty="0" smtClean="0">
                <a:latin typeface="Arial"/>
              </a:rPr>
              <a:t>-  LTMSLAB: ( G , J )</a:t>
            </a:r>
          </a:p>
          <a:p>
            <a:r>
              <a:rPr lang="es-E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7B9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96200" y="3352800"/>
            <a:ext cx="914400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n-U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2EC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96200" y="2133600"/>
            <a:ext cx="1041400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s-ES" sz="700" dirty="0" smtClean="0">
                <a:latin typeface="Arial"/>
              </a:rPr>
              <a:t>-  LTMSLAB: ( G , J )</a:t>
            </a:r>
          </a:p>
          <a:p>
            <a:r>
              <a:rPr lang="es-E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Cgoes2011">
  <a:themeElements>
    <a:clrScheme name="">
      <a:dk1>
        <a:srgbClr val="080808"/>
      </a:dk1>
      <a:lt1>
        <a:srgbClr val="FFFFFF"/>
      </a:lt1>
      <a:dk2>
        <a:srgbClr val="009DD9"/>
      </a:dk2>
      <a:lt2>
        <a:srgbClr val="808080"/>
      </a:lt2>
      <a:accent1>
        <a:srgbClr val="BFE9F5"/>
      </a:accent1>
      <a:accent2>
        <a:srgbClr val="0050AA"/>
      </a:accent2>
      <a:accent3>
        <a:srgbClr val="FFFFFF"/>
      </a:accent3>
      <a:accent4>
        <a:srgbClr val="060606"/>
      </a:accent4>
      <a:accent5>
        <a:srgbClr val="DCF2F9"/>
      </a:accent5>
      <a:accent6>
        <a:srgbClr val="00489A"/>
      </a:accent6>
      <a:hlink>
        <a:srgbClr val="009DD9"/>
      </a:hlink>
      <a:folHlink>
        <a:srgbClr val="009DD9"/>
      </a:folHlink>
    </a:clrScheme>
    <a:fontScheme name="COCGo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CGo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COCgoes2011</Template>
  <TotalTime>424</TotalTime>
  <Words>191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COCgoes2011</vt:lpstr>
      <vt:lpstr>Mack T-8 Reference Data</vt:lpstr>
      <vt:lpstr>Process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 Rutherford</dc:creator>
  <cp:lastModifiedBy>Jim Rutherford</cp:lastModifiedBy>
  <cp:revision>44</cp:revision>
  <dcterms:created xsi:type="dcterms:W3CDTF">2011-09-07T16:17:38Z</dcterms:created>
  <dcterms:modified xsi:type="dcterms:W3CDTF">2011-09-08T19:10:49Z</dcterms:modified>
</cp:coreProperties>
</file>