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291004" y="1828800"/>
            <a:ext cx="4572000" cy="182880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91004" y="3841751"/>
            <a:ext cx="7086600" cy="2447925"/>
          </a:xfrm>
        </p:spPr>
        <p:txBody>
          <a:bodyPr/>
          <a:lstStyle>
            <a:lvl1pPr>
              <a:lnSpc>
                <a:spcPct val="100000"/>
              </a:lnSpc>
              <a:spcAft>
                <a:spcPct val="0"/>
              </a:spcAft>
              <a:defRPr sz="2000" b="1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2119" name="Rectangle 23"/>
          <p:cNvSpPr>
            <a:spLocks noChangeArrowheads="1"/>
          </p:cNvSpPr>
          <p:nvPr/>
        </p:nvSpPr>
        <p:spPr bwMode="auto">
          <a:xfrm>
            <a:off x="5862" y="1651001"/>
            <a:ext cx="9138138" cy="87313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2128" name="Picture 32" descr="TaglineBlackR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7208" y="6502400"/>
            <a:ext cx="2923443" cy="203200"/>
          </a:xfrm>
          <a:prstGeom prst="rect">
            <a:avLst/>
          </a:prstGeom>
          <a:noFill/>
        </p:spPr>
      </p:pic>
      <p:sp>
        <p:nvSpPr>
          <p:cNvPr id="132130" name="Text Box 34"/>
          <p:cNvSpPr txBox="1">
            <a:spLocks noChangeArrowheads="1"/>
          </p:cNvSpPr>
          <p:nvPr/>
        </p:nvSpPr>
        <p:spPr bwMode="black">
          <a:xfrm>
            <a:off x="92320" y="6702425"/>
            <a:ext cx="32253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57263"/>
            <a:r>
              <a:rPr lang="en-US" sz="700" dirty="0">
                <a:solidFill>
                  <a:schemeClr val="tx1"/>
                </a:solidFill>
                <a:latin typeface="Palatino" pitchFamily="-80" charset="0"/>
              </a:rPr>
              <a:t>© </a:t>
            </a:r>
            <a:r>
              <a:rPr lang="en-US" sz="700" dirty="0" smtClean="0">
                <a:solidFill>
                  <a:schemeClr val="tx1"/>
                </a:solidFill>
                <a:latin typeface="Palatino" pitchFamily="-80" charset="0"/>
              </a:rPr>
              <a:t>2011 </a:t>
            </a:r>
            <a:r>
              <a:rPr lang="en-US" sz="700" dirty="0">
                <a:solidFill>
                  <a:schemeClr val="tx1"/>
                </a:solidFill>
                <a:latin typeface="Palatino" pitchFamily="-80" charset="0"/>
              </a:rPr>
              <a:t>Chevron Oronite Companies. All rights reserved.</a:t>
            </a:r>
            <a:endParaRPr lang="en-US" sz="700" dirty="0">
              <a:solidFill>
                <a:schemeClr val="tx1"/>
              </a:solidFill>
            </a:endParaRPr>
          </a:p>
          <a:p>
            <a:pPr defTabSz="957263"/>
            <a:endParaRPr lang="en-US" sz="700" dirty="0">
              <a:solidFill>
                <a:srgbClr val="666767"/>
              </a:solidFill>
            </a:endParaRPr>
          </a:p>
        </p:txBody>
      </p:sp>
      <p:pic>
        <p:nvPicPr>
          <p:cNvPr id="132131" name="Picture 35" descr="Chevron_Oronite_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9020" y="376239"/>
            <a:ext cx="2734408" cy="94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992" y="98425"/>
            <a:ext cx="8430358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5992" y="1003300"/>
            <a:ext cx="4144108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50777" y="1003300"/>
            <a:ext cx="4145574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992" y="98425"/>
            <a:ext cx="8430358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5992" y="1003300"/>
            <a:ext cx="4144108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750777" y="1003300"/>
            <a:ext cx="4145574" cy="50546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992" y="98425"/>
            <a:ext cx="8430358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5992" y="1003300"/>
            <a:ext cx="4144108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0777" y="1003300"/>
            <a:ext cx="4145574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5992" y="1003300"/>
            <a:ext cx="4144108" cy="505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0777" y="1003300"/>
            <a:ext cx="4145574" cy="505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9128" y="98426"/>
            <a:ext cx="2107223" cy="5959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5993" y="98426"/>
            <a:ext cx="6182458" cy="5959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5992" y="98425"/>
            <a:ext cx="8430358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4" tIns="47892" rIns="95784" bIns="4789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5992" y="1003300"/>
            <a:ext cx="8430358" cy="505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4" tIns="47892" rIns="95784" bIns="478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64" name="Line 40"/>
          <p:cNvSpPr>
            <a:spLocks noChangeShapeType="1"/>
          </p:cNvSpPr>
          <p:nvPr/>
        </p:nvSpPr>
        <p:spPr bwMode="auto">
          <a:xfrm>
            <a:off x="580293" y="901700"/>
            <a:ext cx="8316058" cy="0"/>
          </a:xfrm>
          <a:prstGeom prst="line">
            <a:avLst/>
          </a:prstGeom>
          <a:noFill/>
          <a:ln w="25400">
            <a:solidFill>
              <a:srgbClr val="0050AA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2734408" y="6273800"/>
            <a:ext cx="4330212" cy="95250"/>
          </a:xfrm>
          <a:prstGeom prst="rect">
            <a:avLst/>
          </a:prstGeom>
          <a:solidFill>
            <a:srgbClr val="0050AA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6513513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5784" tIns="47892" rIns="95784" bIns="47892"/>
          <a:lstStyle/>
          <a:p>
            <a:pPr algn="ctr" defTabSz="957263"/>
            <a:fld id="{83B5CCF6-0651-47F4-A09E-240314F5F1FE}" type="slidenum">
              <a:rPr lang="en-US" sz="800"/>
              <a:pPr algn="ctr" defTabSz="957263"/>
              <a:t>‹#›</a:t>
            </a:fld>
            <a:endParaRPr lang="en-US" sz="800"/>
          </a:p>
        </p:txBody>
      </p:sp>
      <p:sp>
        <p:nvSpPr>
          <p:cNvPr id="1078" name="Rectangle 54"/>
          <p:cNvSpPr>
            <a:spLocks noChangeArrowheads="1"/>
          </p:cNvSpPr>
          <p:nvPr/>
        </p:nvSpPr>
        <p:spPr bwMode="auto">
          <a:xfrm>
            <a:off x="1" y="6270626"/>
            <a:ext cx="426427" cy="87313"/>
          </a:xfrm>
          <a:prstGeom prst="rect">
            <a:avLst/>
          </a:prstGeom>
          <a:solidFill>
            <a:srgbClr val="0050AA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2" name="Text Box 58"/>
          <p:cNvSpPr txBox="1">
            <a:spLocks noChangeArrowheads="1"/>
          </p:cNvSpPr>
          <p:nvPr/>
        </p:nvSpPr>
        <p:spPr bwMode="black">
          <a:xfrm>
            <a:off x="82062" y="6688138"/>
            <a:ext cx="36326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57263"/>
            <a:r>
              <a:rPr lang="en-US" sz="700" dirty="0">
                <a:solidFill>
                  <a:schemeClr val="tx1"/>
                </a:solidFill>
                <a:latin typeface="Palatino" pitchFamily="-80" charset="0"/>
              </a:rPr>
              <a:t>© </a:t>
            </a:r>
            <a:r>
              <a:rPr lang="en-US" sz="700" dirty="0" smtClean="0">
                <a:solidFill>
                  <a:schemeClr val="tx1"/>
                </a:solidFill>
                <a:latin typeface="Palatino" pitchFamily="-80" charset="0"/>
              </a:rPr>
              <a:t>2011 </a:t>
            </a:r>
            <a:r>
              <a:rPr lang="en-US" sz="700" dirty="0">
                <a:solidFill>
                  <a:schemeClr val="tx1"/>
                </a:solidFill>
                <a:latin typeface="Palatino" pitchFamily="-80" charset="0"/>
              </a:rPr>
              <a:t>Chevron Oronite Companies. All rights reserved.</a:t>
            </a:r>
            <a:endParaRPr lang="en-US" sz="700" dirty="0">
              <a:solidFill>
                <a:schemeClr val="tx1"/>
              </a:solidFill>
            </a:endParaRPr>
          </a:p>
          <a:p>
            <a:pPr defTabSz="957263"/>
            <a:endParaRPr lang="en-US" sz="700" dirty="0">
              <a:solidFill>
                <a:srgbClr val="666767"/>
              </a:solidFill>
            </a:endParaRPr>
          </a:p>
        </p:txBody>
      </p:sp>
      <p:sp>
        <p:nvSpPr>
          <p:cNvPr id="1084" name="Rectangle 60"/>
          <p:cNvSpPr>
            <a:spLocks noChangeArrowheads="1"/>
          </p:cNvSpPr>
          <p:nvPr/>
        </p:nvSpPr>
        <p:spPr bwMode="auto">
          <a:xfrm>
            <a:off x="332643" y="6191250"/>
            <a:ext cx="2489688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83" name="Picture 59" descr="Oronite Taglin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04092" y="6245226"/>
            <a:ext cx="2157046" cy="149225"/>
          </a:xfrm>
          <a:prstGeom prst="rect">
            <a:avLst/>
          </a:prstGeom>
          <a:noFill/>
        </p:spPr>
      </p:pic>
      <p:pic>
        <p:nvPicPr>
          <p:cNvPr id="1085" name="Picture 61" descr="Chevron_Oronite_c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293220" y="6130925"/>
            <a:ext cx="1604596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+mj-lt"/>
          <a:ea typeface="+mj-ea"/>
          <a:cs typeface="+mj-cs"/>
        </a:defRPr>
      </a:lvl1pPr>
      <a:lvl2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2pPr>
      <a:lvl3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3pPr>
      <a:lvl4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4pPr>
      <a:lvl5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5pPr>
      <a:lvl6pPr marL="4572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6pPr>
      <a:lvl7pPr marL="9144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7pPr>
      <a:lvl8pPr marL="13716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8pPr>
      <a:lvl9pPr marL="18288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9pPr>
    </p:titleStyle>
    <p:bodyStyle>
      <a:lvl1pPr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tabLst>
          <a:tab pos="414338" algn="l"/>
          <a:tab pos="895350" algn="l"/>
          <a:tab pos="1439863" algn="l"/>
          <a:tab pos="1917700" algn="l"/>
        </a:tabLst>
        <a:defRPr sz="2300">
          <a:solidFill>
            <a:srgbClr val="080808"/>
          </a:solidFill>
          <a:latin typeface="+mn-lt"/>
          <a:ea typeface="+mn-ea"/>
          <a:cs typeface="+mn-cs"/>
        </a:defRPr>
      </a:lvl1pPr>
      <a:lvl2pPr marL="414338" indent="-295275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F46D1F"/>
        </a:buClr>
        <a:buFont typeface="Wingdings" pitchFamily="2" charset="2"/>
        <a:buChar char="n"/>
        <a:tabLst>
          <a:tab pos="414338" algn="l"/>
          <a:tab pos="895350" algn="l"/>
          <a:tab pos="1439863" algn="l"/>
          <a:tab pos="1917700" algn="l"/>
        </a:tabLst>
        <a:defRPr sz="2300">
          <a:solidFill>
            <a:srgbClr val="080808"/>
          </a:solidFill>
          <a:latin typeface="+mn-lt"/>
        </a:defRPr>
      </a:lvl2pPr>
      <a:lvl3pPr marL="895350" indent="-295275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0050AA"/>
        </a:buClr>
        <a:buSzPct val="90000"/>
        <a:buFont typeface="Wingdings" pitchFamily="2" charset="2"/>
        <a:buChar char="l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3pPr>
      <a:lvl4pPr marL="1439863" indent="-306388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6EA20A"/>
        </a:buClr>
        <a:buFont typeface="Wingdings 3" pitchFamily="18" charset="2"/>
        <a:buChar char="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4pPr>
      <a:lvl5pPr marL="19177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5pPr>
      <a:lvl6pPr marL="23749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6pPr>
      <a:lvl7pPr marL="28321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7pPr>
      <a:lvl8pPr marL="32893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8pPr>
      <a:lvl9pPr marL="37465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1004" y="1828800"/>
            <a:ext cx="4804996" cy="1828800"/>
          </a:xfrm>
        </p:spPr>
        <p:txBody>
          <a:bodyPr/>
          <a:lstStyle/>
          <a:p>
            <a:r>
              <a:rPr lang="en-US" dirty="0" smtClean="0"/>
              <a:t>Mack T-8 Reference </a:t>
            </a:r>
            <a:r>
              <a:rPr lang="en-US" dirty="0" smtClean="0"/>
              <a:t>Data</a:t>
            </a:r>
            <a:br>
              <a:rPr lang="en-US" dirty="0" smtClean="0"/>
            </a:br>
            <a:r>
              <a:rPr lang="en-US" dirty="0" smtClean="0"/>
              <a:t>draft 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September </a:t>
            </a:r>
            <a:r>
              <a:rPr lang="en-US" dirty="0" smtClean="0"/>
              <a:t>9, </a:t>
            </a:r>
            <a:r>
              <a:rPr lang="en-US" dirty="0" smtClean="0"/>
              <a:t>2011</a:t>
            </a:r>
          </a:p>
          <a:p>
            <a:r>
              <a:rPr lang="en-US" dirty="0" smtClean="0"/>
              <a:t>Jim Rutherford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mp2EC9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54000"/>
            <a:ext cx="8229600" cy="58293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696200" y="2133600"/>
            <a:ext cx="1041400" cy="4154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700" b="1" dirty="0" smtClean="0">
                <a:latin typeface="Arial"/>
              </a:rPr>
              <a:t>Filter Settings</a:t>
            </a:r>
          </a:p>
          <a:p>
            <a:r>
              <a:rPr lang="es-ES" sz="700" dirty="0" smtClean="0">
                <a:latin typeface="Arial"/>
              </a:rPr>
              <a:t>-  LTMSLAB: ( G , J )</a:t>
            </a:r>
          </a:p>
          <a:p>
            <a:r>
              <a:rPr lang="es-ES" sz="700" dirty="0" smtClean="0">
                <a:latin typeface="Arial"/>
              </a:rPr>
              <a:t>-  CHART: ( Y)</a:t>
            </a:r>
            <a:endParaRPr lang="en-US" sz="700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Calculate initial 1004-3 targets and standard deviations arithmetically from all (13) 1998 tests at labs G and J.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Apply LTMS V2 up to start of 1005-2 (June 2007)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Apply severity adjustment from step 2 to 1005 target data set and calculate targets and standard deviations. Using all 1005-2 (10) tests (debatable):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Using 1005-2 targets above, run EWMA through 1005-2 and 1005-3. Calculate targets and standard deviations for 1005-3 as least squared means from severity adjusted results:</a:t>
            </a:r>
            <a:endParaRPr lang="en-US" sz="2000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9725" y="3657600"/>
            <a:ext cx="18954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7100" y="5286375"/>
            <a:ext cx="18669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52825" y="1828800"/>
            <a:ext cx="20859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5"/>
            </a:pPr>
            <a:r>
              <a:rPr lang="en-US" sz="2000" dirty="0" smtClean="0"/>
              <a:t>Current </a:t>
            </a:r>
            <a:r>
              <a:rPr lang="en-US" sz="2000" dirty="0" smtClean="0"/>
              <a:t>Z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 = ICF + </a:t>
            </a:r>
            <a:r>
              <a:rPr lang="en-US" sz="2000" dirty="0" err="1" smtClean="0"/>
              <a:t>sa</a:t>
            </a:r>
            <a:r>
              <a:rPr lang="en-US" sz="2000" dirty="0" smtClean="0"/>
              <a:t>. If </a:t>
            </a:r>
            <a:r>
              <a:rPr lang="en-US" sz="2000" dirty="0" err="1" smtClean="0"/>
              <a:t>sa</a:t>
            </a:r>
            <a:r>
              <a:rPr lang="en-US" sz="2000" dirty="0" smtClean="0"/>
              <a:t>=0 (debatable):</a:t>
            </a:r>
          </a:p>
          <a:p>
            <a:pPr marL="457200" indent="-457200">
              <a:buFont typeface="+mj-lt"/>
              <a:buAutoNum type="arabicPeriod" startAt="5"/>
            </a:pPr>
            <a:endParaRPr lang="en-US" sz="2000" dirty="0" smtClean="0"/>
          </a:p>
          <a:p>
            <a:pPr marL="457200" indent="-457200">
              <a:buFont typeface="+mj-lt"/>
              <a:buAutoNum type="arabicPeriod" startAt="5"/>
            </a:pPr>
            <a:endParaRPr lang="en-US" sz="2000" dirty="0" smtClean="0"/>
          </a:p>
          <a:p>
            <a:pPr marL="457200" indent="-457200">
              <a:buFont typeface="+mj-lt"/>
              <a:buAutoNum type="arabicPeriod" startAt="5"/>
            </a:pPr>
            <a:r>
              <a:rPr lang="en-US" sz="2000" dirty="0" smtClean="0"/>
              <a:t>We could debate what belongs in 1005 target data </a:t>
            </a:r>
            <a:r>
              <a:rPr lang="en-US" sz="2000" dirty="0" smtClean="0"/>
              <a:t>sets </a:t>
            </a:r>
            <a:r>
              <a:rPr lang="en-US" sz="2000" dirty="0" smtClean="0"/>
              <a:t>and the relationship between </a:t>
            </a:r>
            <a:r>
              <a:rPr lang="en-US" sz="2000" dirty="0" smtClean="0"/>
              <a:t>ICF </a:t>
            </a:r>
            <a:r>
              <a:rPr lang="en-US" sz="2000" dirty="0" smtClean="0"/>
              <a:t>and severity adjustments</a:t>
            </a:r>
            <a:r>
              <a:rPr lang="en-US" sz="2000" dirty="0" smtClean="0"/>
              <a:t>. It seems with this analysis that rather than ICF, we should use new 1005-3 targets and continuous (no threshold) severity adjustments.</a:t>
            </a:r>
            <a:endParaRPr 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6663" y="1447800"/>
            <a:ext cx="159067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mp661A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54000"/>
            <a:ext cx="8229600" cy="58293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96200" y="3352800"/>
            <a:ext cx="914400" cy="30777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700" b="1" dirty="0" smtClean="0">
                <a:latin typeface="Arial"/>
              </a:rPr>
              <a:t>Filter Settings</a:t>
            </a:r>
          </a:p>
          <a:p>
            <a:r>
              <a:rPr lang="en-US" sz="700" dirty="0" smtClean="0">
                <a:latin typeface="Arial"/>
              </a:rPr>
              <a:t>-  CHART: ( Y)</a:t>
            </a:r>
            <a:endParaRPr lang="en-US" sz="700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mpA128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54000"/>
            <a:ext cx="8229600" cy="58293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96200" y="2133600"/>
            <a:ext cx="1041400" cy="4154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700" b="1" dirty="0" smtClean="0">
                <a:latin typeface="Arial"/>
              </a:rPr>
              <a:t>Filter Settings</a:t>
            </a:r>
          </a:p>
          <a:p>
            <a:r>
              <a:rPr lang="es-ES" sz="700" dirty="0" smtClean="0">
                <a:latin typeface="Arial"/>
              </a:rPr>
              <a:t>-  LTMSLAB: ( G , J )</a:t>
            </a:r>
          </a:p>
          <a:p>
            <a:r>
              <a:rPr lang="es-ES" sz="700" dirty="0" smtClean="0">
                <a:latin typeface="Arial"/>
              </a:rPr>
              <a:t>-  CHART: ( Y)</a:t>
            </a:r>
            <a:endParaRPr lang="en-US" sz="700" dirty="0"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mpE29B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54000"/>
            <a:ext cx="8229600" cy="58293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96200" y="2133600"/>
            <a:ext cx="1041400" cy="4154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700" b="1" dirty="0" smtClean="0">
                <a:latin typeface="Arial"/>
              </a:rPr>
              <a:t>Filter Settings</a:t>
            </a:r>
          </a:p>
          <a:p>
            <a:r>
              <a:rPr lang="es-ES" sz="700" dirty="0" smtClean="0">
                <a:latin typeface="Arial"/>
              </a:rPr>
              <a:t>-  LTMSLAB: ( G , J )</a:t>
            </a:r>
          </a:p>
          <a:p>
            <a:r>
              <a:rPr lang="es-ES" sz="700" dirty="0" smtClean="0">
                <a:latin typeface="Arial"/>
              </a:rPr>
              <a:t>-  CHART: ( Y)</a:t>
            </a:r>
            <a:endParaRPr lang="en-US" sz="700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mp7FF3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54000"/>
            <a:ext cx="8229600" cy="58293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96200" y="3352800"/>
            <a:ext cx="914400" cy="30777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700" b="1" dirty="0" smtClean="0">
                <a:latin typeface="Arial"/>
              </a:rPr>
              <a:t>Filter Settings</a:t>
            </a:r>
          </a:p>
          <a:p>
            <a:r>
              <a:rPr lang="en-US" sz="700" dirty="0" smtClean="0">
                <a:latin typeface="Arial"/>
              </a:rPr>
              <a:t>-  CHART: ( Y)</a:t>
            </a:r>
            <a:endParaRPr lang="en-US" sz="700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mpB890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54000"/>
            <a:ext cx="8229600" cy="58293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96200" y="2133600"/>
            <a:ext cx="1041400" cy="4154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700" b="1" dirty="0" smtClean="0">
                <a:latin typeface="Arial"/>
              </a:rPr>
              <a:t>Filter Settings</a:t>
            </a:r>
          </a:p>
          <a:p>
            <a:r>
              <a:rPr lang="es-ES" sz="700" dirty="0" smtClean="0">
                <a:latin typeface="Arial"/>
              </a:rPr>
              <a:t>-  LTMSLAB: ( G , J )</a:t>
            </a:r>
          </a:p>
          <a:p>
            <a:r>
              <a:rPr lang="es-ES" sz="700" dirty="0" smtClean="0">
                <a:latin typeface="Arial"/>
              </a:rPr>
              <a:t>-  CHART: ( Y)</a:t>
            </a:r>
            <a:endParaRPr lang="en-US" sz="700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mp7B93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54000"/>
            <a:ext cx="8229600" cy="58293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96200" y="3352800"/>
            <a:ext cx="914400" cy="30777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700" b="1" dirty="0" smtClean="0">
                <a:latin typeface="Arial"/>
              </a:rPr>
              <a:t>Filter Settings</a:t>
            </a:r>
          </a:p>
          <a:p>
            <a:r>
              <a:rPr lang="en-US" sz="700" dirty="0" smtClean="0">
                <a:latin typeface="Arial"/>
              </a:rPr>
              <a:t>-  CHART: ( Y)</a:t>
            </a:r>
            <a:endParaRPr lang="en-US" sz="700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Cgoes2011">
  <a:themeElements>
    <a:clrScheme name="">
      <a:dk1>
        <a:srgbClr val="080808"/>
      </a:dk1>
      <a:lt1>
        <a:srgbClr val="FFFFFF"/>
      </a:lt1>
      <a:dk2>
        <a:srgbClr val="009DD9"/>
      </a:dk2>
      <a:lt2>
        <a:srgbClr val="808080"/>
      </a:lt2>
      <a:accent1>
        <a:srgbClr val="BFE9F5"/>
      </a:accent1>
      <a:accent2>
        <a:srgbClr val="0050AA"/>
      </a:accent2>
      <a:accent3>
        <a:srgbClr val="FFFFFF"/>
      </a:accent3>
      <a:accent4>
        <a:srgbClr val="060606"/>
      </a:accent4>
      <a:accent5>
        <a:srgbClr val="DCF2F9"/>
      </a:accent5>
      <a:accent6>
        <a:srgbClr val="00489A"/>
      </a:accent6>
      <a:hlink>
        <a:srgbClr val="009DD9"/>
      </a:hlink>
      <a:folHlink>
        <a:srgbClr val="009DD9"/>
      </a:folHlink>
    </a:clrScheme>
    <a:fontScheme name="COCGo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80808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80808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OCGo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COCgoes2011</Template>
  <TotalTime>531</TotalTime>
  <Words>248</Words>
  <Application>Microsoft Office PowerPoint</Application>
  <PresentationFormat>On-screen Show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COCgoes2011</vt:lpstr>
      <vt:lpstr>Mack T-8 Reference Data draft 6</vt:lpstr>
      <vt:lpstr>Process</vt:lpstr>
      <vt:lpstr>Process (continued)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Chevron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Jim Rutherford</dc:creator>
  <cp:lastModifiedBy>Jim Rutherford</cp:lastModifiedBy>
  <cp:revision>49</cp:revision>
  <dcterms:created xsi:type="dcterms:W3CDTF">2011-09-07T16:17:38Z</dcterms:created>
  <dcterms:modified xsi:type="dcterms:W3CDTF">2011-09-10T00:49:06Z</dcterms:modified>
</cp:coreProperties>
</file>