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718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8" autoAdjust="0"/>
    <p:restoredTop sz="94660"/>
  </p:normalViewPr>
  <p:slideViewPr>
    <p:cSldViewPr>
      <p:cViewPr varScale="1">
        <p:scale>
          <a:sx n="115" d="100"/>
          <a:sy n="115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07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m\Documents\Working%20Files\Proposed%20T11%20Reference%20Oil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m\Documents\Working%20Files\Proposed%20T11%20Reference%20Oil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m\Documents\Working%20Files\Proposed%20T11%20Reference%20Oil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m\Documents\Working%20Files\Proposed%20T11%20Reference%20Oil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m\Documents\Working%20Files\Proposed%20T11%20Reference%20Oil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 baseline="0"/>
              <a:t>Candidate Results vs. LTMS Window</a:t>
            </a:r>
          </a:p>
          <a:p>
            <a:pPr>
              <a:defRPr/>
            </a:pPr>
            <a:r>
              <a:rPr lang="en-US" sz="1200" baseline="0"/>
              <a:t>Soot @ 12 cSt</a:t>
            </a:r>
          </a:p>
        </c:rich>
      </c:tx>
      <c:layout>
        <c:manualLayout>
          <c:xMode val="edge"/>
          <c:yMode val="edge"/>
          <c:x val="0.30914911896517139"/>
          <c:y val="3.8095122636229363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'Compiled Data for Presentation'!$A$15</c:f>
              <c:strCache>
                <c:ptCount val="1"/>
                <c:pt idx="0">
                  <c:v>Soot @ 12 cSt</c:v>
                </c:pt>
              </c:strCache>
            </c:strRef>
          </c:tx>
          <c:errBars>
            <c:errDir val="y"/>
            <c:errBarType val="both"/>
            <c:errValType val="fixedVal"/>
            <c:val val="0.22"/>
            <c:spPr>
              <a:ln w="31750" cmpd="sng">
                <a:tailEnd type="none"/>
              </a:ln>
            </c:spPr>
          </c:errBars>
          <c:cat>
            <c:strRef>
              <c:f>'Compiled Data for Presentation'!$B$14:$D$14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Presentation'!$B$15:$D$15</c:f>
              <c:numCache>
                <c:formatCode>General</c:formatCode>
                <c:ptCount val="3"/>
                <c:pt idx="0">
                  <c:v>5.92</c:v>
                </c:pt>
              </c:numCache>
            </c:numRef>
          </c:val>
        </c:ser>
        <c:ser>
          <c:idx val="1"/>
          <c:order val="1"/>
          <c:tx>
            <c:strRef>
              <c:f>'Compiled Data for Presentation'!$A$15</c:f>
              <c:strCache>
                <c:ptCount val="1"/>
                <c:pt idx="0">
                  <c:v>Soot @ 12 cSt</c:v>
                </c:pt>
              </c:strCache>
            </c:strRef>
          </c:tx>
          <c:cat>
            <c:strRef>
              <c:f>'Compiled Data for Presentation'!$B$14:$D$14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Presentation'!$B$16:$D$16</c:f>
              <c:numCache>
                <c:formatCode>General</c:formatCode>
                <c:ptCount val="3"/>
                <c:pt idx="2">
                  <c:v>6.12</c:v>
                </c:pt>
              </c:numCache>
            </c:numRef>
          </c:val>
        </c:ser>
        <c:ser>
          <c:idx val="2"/>
          <c:order val="2"/>
          <c:tx>
            <c:strRef>
              <c:f>'Compiled Data for Presentation'!$A$17</c:f>
              <c:strCache>
                <c:ptCount val="1"/>
                <c:pt idx="0">
                  <c:v>Min</c:v>
                </c:pt>
              </c:strCache>
            </c:strRef>
          </c:tx>
          <c:cat>
            <c:strRef>
              <c:f>'Compiled Data for Presentation'!$B$14:$D$14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Presentation'!$B$17:$D$17</c:f>
              <c:numCache>
                <c:formatCode>0.00</c:formatCode>
                <c:ptCount val="3"/>
                <c:pt idx="1">
                  <c:v>5.69</c:v>
                </c:pt>
              </c:numCache>
            </c:numRef>
          </c:val>
        </c:ser>
        <c:ser>
          <c:idx val="3"/>
          <c:order val="3"/>
          <c:tx>
            <c:strRef>
              <c:f>'Compiled Data for Presentation'!$A$18</c:f>
              <c:strCache>
                <c:ptCount val="1"/>
                <c:pt idx="0">
                  <c:v>Mean</c:v>
                </c:pt>
              </c:strCache>
            </c:strRef>
          </c:tx>
          <c:marker>
            <c:symbol val="circle"/>
            <c:size val="7"/>
          </c:marker>
          <c:cat>
            <c:strRef>
              <c:f>'Compiled Data for Presentation'!$B$14:$D$14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Presentation'!$B$18:$D$18</c:f>
              <c:numCache>
                <c:formatCode>0.00</c:formatCode>
                <c:ptCount val="3"/>
                <c:pt idx="1">
                  <c:v>6.1</c:v>
                </c:pt>
              </c:numCache>
            </c:numRef>
          </c:val>
        </c:ser>
        <c:ser>
          <c:idx val="4"/>
          <c:order val="4"/>
          <c:tx>
            <c:strRef>
              <c:f>'Compiled Data for Presentation'!$A$19</c:f>
              <c:strCache>
                <c:ptCount val="1"/>
                <c:pt idx="0">
                  <c:v>Max</c:v>
                </c:pt>
              </c:strCache>
            </c:strRef>
          </c:tx>
          <c:marker>
            <c:symbol val="square"/>
            <c:size val="7"/>
          </c:marker>
          <c:cat>
            <c:strRef>
              <c:f>'Compiled Data for Presentation'!$B$14:$D$14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Presentation'!$B$19:$D$19</c:f>
              <c:numCache>
                <c:formatCode>0.00</c:formatCode>
                <c:ptCount val="3"/>
                <c:pt idx="1">
                  <c:v>6.7</c:v>
                </c:pt>
              </c:numCache>
            </c:numRef>
          </c:val>
        </c:ser>
        <c:marker val="1"/>
        <c:axId val="120365440"/>
        <c:axId val="122041472"/>
      </c:lineChart>
      <c:catAx>
        <c:axId val="120365440"/>
        <c:scaling>
          <c:orientation val="minMax"/>
        </c:scaling>
        <c:axPos val="b"/>
        <c:tickLblPos val="nextTo"/>
        <c:crossAx val="122041472"/>
        <c:crosses val="autoZero"/>
        <c:auto val="1"/>
        <c:lblAlgn val="ctr"/>
        <c:lblOffset val="100"/>
      </c:catAx>
      <c:valAx>
        <c:axId val="1220414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Soot (% Weight)</a:t>
                </a:r>
              </a:p>
            </c:rich>
          </c:tx>
          <c:layout/>
        </c:title>
        <c:numFmt formatCode="General" sourceLinked="1"/>
        <c:tickLblPos val="nextTo"/>
        <c:crossAx val="1203654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 baseline="0"/>
              <a:t>Candidate Results vs. LTMS Window</a:t>
            </a:r>
          </a:p>
          <a:p>
            <a:pPr>
              <a:defRPr/>
            </a:pPr>
            <a:r>
              <a:rPr lang="en-US" sz="1200" baseline="0"/>
              <a:t>Soot @ 4 cSt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'Compiled Data for Presentation'!$A$22</c:f>
              <c:strCache>
                <c:ptCount val="1"/>
                <c:pt idx="0">
                  <c:v>Soot @ 4 cSt</c:v>
                </c:pt>
              </c:strCache>
            </c:strRef>
          </c:tx>
          <c:errBars>
            <c:errDir val="y"/>
            <c:errBarType val="both"/>
            <c:errValType val="fixedVal"/>
            <c:val val="0.30000000000000021"/>
            <c:spPr>
              <a:ln w="31750" cmpd="sng">
                <a:tailEnd type="none"/>
              </a:ln>
            </c:spPr>
          </c:errBars>
          <c:cat>
            <c:strRef>
              <c:f>'Compiled Data for Presentation'!$B$21:$D$21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Presentation'!$B$22:$D$22</c:f>
              <c:numCache>
                <c:formatCode>General</c:formatCode>
                <c:ptCount val="3"/>
                <c:pt idx="0">
                  <c:v>3.95</c:v>
                </c:pt>
              </c:numCache>
            </c:numRef>
          </c:val>
        </c:ser>
        <c:ser>
          <c:idx val="1"/>
          <c:order val="1"/>
          <c:tx>
            <c:strRef>
              <c:f>'Compiled Data for Presentation'!$A$23</c:f>
              <c:strCache>
                <c:ptCount val="1"/>
                <c:pt idx="0">
                  <c:v>Soot @ 4 cSt</c:v>
                </c:pt>
              </c:strCache>
            </c:strRef>
          </c:tx>
          <c:cat>
            <c:strRef>
              <c:f>'Compiled Data for Presentation'!$B$21:$D$21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Presentation'!$B$23:$D$23</c:f>
              <c:numCache>
                <c:formatCode>General</c:formatCode>
                <c:ptCount val="3"/>
                <c:pt idx="2">
                  <c:v>3.89</c:v>
                </c:pt>
              </c:numCache>
            </c:numRef>
          </c:val>
        </c:ser>
        <c:ser>
          <c:idx val="2"/>
          <c:order val="2"/>
          <c:tx>
            <c:strRef>
              <c:f>'Compiled Data for Presentation'!$A$24</c:f>
              <c:strCache>
                <c:ptCount val="1"/>
                <c:pt idx="0">
                  <c:v>Min</c:v>
                </c:pt>
              </c:strCache>
            </c:strRef>
          </c:tx>
          <c:cat>
            <c:strRef>
              <c:f>'Compiled Data for Presentation'!$B$21:$D$21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Presentation'!$B$24:$D$24</c:f>
              <c:numCache>
                <c:formatCode>0.00</c:formatCode>
                <c:ptCount val="3"/>
                <c:pt idx="1">
                  <c:v>3.68</c:v>
                </c:pt>
              </c:numCache>
            </c:numRef>
          </c:val>
        </c:ser>
        <c:ser>
          <c:idx val="3"/>
          <c:order val="3"/>
          <c:tx>
            <c:strRef>
              <c:f>'Compiled Data for Presentation'!$A$25</c:f>
              <c:strCache>
                <c:ptCount val="1"/>
                <c:pt idx="0">
                  <c:v>Mean</c:v>
                </c:pt>
              </c:strCache>
            </c:strRef>
          </c:tx>
          <c:marker>
            <c:symbol val="circle"/>
            <c:size val="7"/>
          </c:marker>
          <c:cat>
            <c:strRef>
              <c:f>'Compiled Data for Presentation'!$B$21:$D$21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Presentation'!$B$25:$D$25</c:f>
              <c:numCache>
                <c:formatCode>0.00</c:formatCode>
                <c:ptCount val="3"/>
                <c:pt idx="1">
                  <c:v>3.97</c:v>
                </c:pt>
              </c:numCache>
            </c:numRef>
          </c:val>
        </c:ser>
        <c:ser>
          <c:idx val="4"/>
          <c:order val="4"/>
          <c:tx>
            <c:strRef>
              <c:f>'Compiled Data for Presentation'!$A$26</c:f>
              <c:strCache>
                <c:ptCount val="1"/>
                <c:pt idx="0">
                  <c:v>Max</c:v>
                </c:pt>
              </c:strCache>
            </c:strRef>
          </c:tx>
          <c:marker>
            <c:symbol val="square"/>
            <c:size val="7"/>
          </c:marker>
          <c:cat>
            <c:strRef>
              <c:f>'Compiled Data for Presentation'!$B$21:$D$21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Presentation'!$B$26:$D$26</c:f>
              <c:numCache>
                <c:formatCode>0.00</c:formatCode>
                <c:ptCount val="3"/>
                <c:pt idx="1">
                  <c:v>4.49</c:v>
                </c:pt>
              </c:numCache>
            </c:numRef>
          </c:val>
        </c:ser>
        <c:marker val="1"/>
        <c:axId val="46285952"/>
        <c:axId val="46319488"/>
      </c:lineChart>
      <c:catAx>
        <c:axId val="46285952"/>
        <c:scaling>
          <c:orientation val="minMax"/>
        </c:scaling>
        <c:axPos val="b"/>
        <c:tickLblPos val="nextTo"/>
        <c:crossAx val="46319488"/>
        <c:crosses val="autoZero"/>
        <c:auto val="1"/>
        <c:lblAlgn val="ctr"/>
        <c:lblOffset val="100"/>
      </c:catAx>
      <c:valAx>
        <c:axId val="46319488"/>
        <c:scaling>
          <c:orientation val="minMax"/>
          <c:min val="3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Soot (% Weight)</a:t>
                </a:r>
              </a:p>
            </c:rich>
          </c:tx>
          <c:layout/>
        </c:title>
        <c:numFmt formatCode="General" sourceLinked="1"/>
        <c:tickLblPos val="nextTo"/>
        <c:crossAx val="462859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 baseline="0"/>
              <a:t>Candidate Results vs. LTMS Window</a:t>
            </a:r>
          </a:p>
          <a:p>
            <a:pPr>
              <a:defRPr/>
            </a:pPr>
            <a:r>
              <a:rPr lang="en-US" sz="1200" baseline="0"/>
              <a:t>Soot @ 15 cSt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'Compiled Data for Presentation'!$A$29</c:f>
              <c:strCache>
                <c:ptCount val="1"/>
                <c:pt idx="0">
                  <c:v>Soot @ 15 cSt</c:v>
                </c:pt>
              </c:strCache>
            </c:strRef>
          </c:tx>
          <c:errBars>
            <c:errDir val="y"/>
            <c:errBarType val="both"/>
            <c:errValType val="fixedVal"/>
            <c:val val="0.2"/>
            <c:spPr>
              <a:ln w="31750"/>
            </c:spPr>
          </c:errBars>
          <c:cat>
            <c:strRef>
              <c:f>'Compiled Data for Presentation'!$B$28:$D$28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Presentation'!$B$29:$D$29</c:f>
              <c:numCache>
                <c:formatCode>General</c:formatCode>
                <c:ptCount val="3"/>
                <c:pt idx="0">
                  <c:v>6.51</c:v>
                </c:pt>
              </c:numCache>
            </c:numRef>
          </c:val>
        </c:ser>
        <c:ser>
          <c:idx val="1"/>
          <c:order val="1"/>
          <c:tx>
            <c:strRef>
              <c:f>'Compiled Data for Presentation'!$A$30</c:f>
              <c:strCache>
                <c:ptCount val="1"/>
                <c:pt idx="0">
                  <c:v>Soot @ 15 cSt</c:v>
                </c:pt>
              </c:strCache>
            </c:strRef>
          </c:tx>
          <c:cat>
            <c:strRef>
              <c:f>'Compiled Data for Presentation'!$B$28:$D$28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Presentation'!$B$30:$D$30</c:f>
              <c:numCache>
                <c:formatCode>General</c:formatCode>
                <c:ptCount val="3"/>
                <c:pt idx="2">
                  <c:v>6.65</c:v>
                </c:pt>
              </c:numCache>
            </c:numRef>
          </c:val>
        </c:ser>
        <c:ser>
          <c:idx val="2"/>
          <c:order val="2"/>
          <c:tx>
            <c:strRef>
              <c:f>'Compiled Data for Presentation'!$A$31</c:f>
              <c:strCache>
                <c:ptCount val="1"/>
                <c:pt idx="0">
                  <c:v>Min</c:v>
                </c:pt>
              </c:strCache>
            </c:strRef>
          </c:tx>
          <c:cat>
            <c:strRef>
              <c:f>'Compiled Data for Presentation'!$B$28:$D$28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Presentation'!$B$31:$D$31</c:f>
              <c:numCache>
                <c:formatCode>0.00</c:formatCode>
                <c:ptCount val="3"/>
                <c:pt idx="1">
                  <c:v>6.21</c:v>
                </c:pt>
              </c:numCache>
            </c:numRef>
          </c:val>
        </c:ser>
        <c:ser>
          <c:idx val="3"/>
          <c:order val="3"/>
          <c:tx>
            <c:strRef>
              <c:f>'Compiled Data for Presentation'!$A$32</c:f>
              <c:strCache>
                <c:ptCount val="1"/>
                <c:pt idx="0">
                  <c:v>Mean</c:v>
                </c:pt>
              </c:strCache>
            </c:strRef>
          </c:tx>
          <c:marker>
            <c:symbol val="circle"/>
            <c:size val="7"/>
          </c:marker>
          <c:cat>
            <c:strRef>
              <c:f>'Compiled Data for Presentation'!$B$28:$D$28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Presentation'!$B$32:$D$32</c:f>
              <c:numCache>
                <c:formatCode>0.00</c:formatCode>
                <c:ptCount val="3"/>
                <c:pt idx="1">
                  <c:v>6.67</c:v>
                </c:pt>
              </c:numCache>
            </c:numRef>
          </c:val>
        </c:ser>
        <c:ser>
          <c:idx val="4"/>
          <c:order val="4"/>
          <c:tx>
            <c:strRef>
              <c:f>'Compiled Data for Presentation'!$A$33</c:f>
              <c:strCache>
                <c:ptCount val="1"/>
                <c:pt idx="0">
                  <c:v>Max</c:v>
                </c:pt>
              </c:strCache>
            </c:strRef>
          </c:tx>
          <c:marker>
            <c:symbol val="square"/>
            <c:size val="7"/>
          </c:marker>
          <c:cat>
            <c:strRef>
              <c:f>'Compiled Data for Presentation'!$B$28:$D$28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Presentation'!$B$33:$D$33</c:f>
              <c:numCache>
                <c:formatCode>0.00</c:formatCode>
                <c:ptCount val="3"/>
                <c:pt idx="1">
                  <c:v>7.05</c:v>
                </c:pt>
              </c:numCache>
            </c:numRef>
          </c:val>
        </c:ser>
        <c:marker val="1"/>
        <c:axId val="51749632"/>
        <c:axId val="51761536"/>
      </c:lineChart>
      <c:catAx>
        <c:axId val="51749632"/>
        <c:scaling>
          <c:orientation val="minMax"/>
        </c:scaling>
        <c:axPos val="b"/>
        <c:tickLblPos val="nextTo"/>
        <c:crossAx val="51761536"/>
        <c:crosses val="autoZero"/>
        <c:auto val="1"/>
        <c:lblAlgn val="ctr"/>
        <c:lblOffset val="100"/>
      </c:catAx>
      <c:valAx>
        <c:axId val="517615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Soot (% Weight)</a:t>
                </a:r>
              </a:p>
            </c:rich>
          </c:tx>
          <c:layout/>
        </c:title>
        <c:numFmt formatCode="General" sourceLinked="1"/>
        <c:tickLblPos val="nextTo"/>
        <c:crossAx val="517496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 baseline="0"/>
              <a:t>Candidate Results vs. LTMS Window</a:t>
            </a:r>
          </a:p>
          <a:p>
            <a:pPr>
              <a:defRPr/>
            </a:pPr>
            <a:r>
              <a:rPr lang="en-US" sz="1200" baseline="0"/>
              <a:t>180 Hr MRV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309516982646077"/>
          <c:y val="0.18784487966717786"/>
          <c:w val="0.65648332823943223"/>
          <c:h val="0.73461162331613861"/>
        </c:manualLayout>
      </c:layout>
      <c:lineChart>
        <c:grouping val="standard"/>
        <c:ser>
          <c:idx val="0"/>
          <c:order val="0"/>
          <c:tx>
            <c:strRef>
              <c:f>'Compiled Data for Presentation'!$A$36</c:f>
              <c:strCache>
                <c:ptCount val="1"/>
                <c:pt idx="0">
                  <c:v>Corrected 180 Hr MRV @ -20C</c:v>
                </c:pt>
              </c:strCache>
            </c:strRef>
          </c:tx>
          <c:errBars>
            <c:errDir val="y"/>
            <c:errBarType val="both"/>
            <c:errValType val="fixedVal"/>
            <c:val val="916"/>
            <c:spPr>
              <a:ln w="31750" cmpd="sng">
                <a:tailEnd type="none"/>
              </a:ln>
            </c:spPr>
          </c:errBars>
          <c:cat>
            <c:strRef>
              <c:f>'Compiled Data for Presentation'!$B$35:$D$35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Presentation'!$B$36:$D$36</c:f>
              <c:numCache>
                <c:formatCode>General</c:formatCode>
                <c:ptCount val="3"/>
                <c:pt idx="0">
                  <c:v>14981</c:v>
                </c:pt>
              </c:numCache>
            </c:numRef>
          </c:val>
        </c:ser>
        <c:ser>
          <c:idx val="1"/>
          <c:order val="1"/>
          <c:tx>
            <c:strRef>
              <c:f>'Compiled Data for Presentation'!$A$37</c:f>
              <c:strCache>
                <c:ptCount val="1"/>
                <c:pt idx="0">
                  <c:v>Corrected 180 Hr MRV @ -20C</c:v>
                </c:pt>
              </c:strCache>
            </c:strRef>
          </c:tx>
          <c:cat>
            <c:strRef>
              <c:f>'Compiled Data for Presentation'!$B$35:$D$35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Presentation'!$B$37:$D$37</c:f>
              <c:numCache>
                <c:formatCode>General</c:formatCode>
                <c:ptCount val="3"/>
                <c:pt idx="2">
                  <c:v>16422</c:v>
                </c:pt>
              </c:numCache>
            </c:numRef>
          </c:val>
        </c:ser>
        <c:ser>
          <c:idx val="2"/>
          <c:order val="2"/>
          <c:tx>
            <c:strRef>
              <c:f>'Compiled Data for Presentation'!$A$38</c:f>
              <c:strCache>
                <c:ptCount val="1"/>
                <c:pt idx="0">
                  <c:v>Min</c:v>
                </c:pt>
              </c:strCache>
            </c:strRef>
          </c:tx>
          <c:cat>
            <c:strRef>
              <c:f>'Compiled Data for Presentation'!$B$35:$D$35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Presentation'!$B$38:$D$38</c:f>
              <c:numCache>
                <c:formatCode>0</c:formatCode>
                <c:ptCount val="3"/>
                <c:pt idx="1">
                  <c:v>13256</c:v>
                </c:pt>
              </c:numCache>
            </c:numRef>
          </c:val>
        </c:ser>
        <c:ser>
          <c:idx val="3"/>
          <c:order val="3"/>
          <c:tx>
            <c:strRef>
              <c:f>'Compiled Data for Presentation'!$A$39</c:f>
              <c:strCache>
                <c:ptCount val="1"/>
                <c:pt idx="0">
                  <c:v>Mean</c:v>
                </c:pt>
              </c:strCache>
            </c:strRef>
          </c:tx>
          <c:marker>
            <c:symbol val="circle"/>
            <c:size val="7"/>
          </c:marker>
          <c:cat>
            <c:strRef>
              <c:f>'Compiled Data for Presentation'!$B$35:$D$35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Presentation'!$B$39:$D$39</c:f>
              <c:numCache>
                <c:formatCode>0</c:formatCode>
                <c:ptCount val="3"/>
                <c:pt idx="1">
                  <c:v>14523</c:v>
                </c:pt>
              </c:numCache>
            </c:numRef>
          </c:val>
        </c:ser>
        <c:ser>
          <c:idx val="4"/>
          <c:order val="4"/>
          <c:tx>
            <c:strRef>
              <c:f>'Compiled Data for Presentation'!$A$40</c:f>
              <c:strCache>
                <c:ptCount val="1"/>
                <c:pt idx="0">
                  <c:v>Max</c:v>
                </c:pt>
              </c:strCache>
            </c:strRef>
          </c:tx>
          <c:marker>
            <c:symbol val="square"/>
            <c:size val="7"/>
          </c:marker>
          <c:cat>
            <c:strRef>
              <c:f>'Compiled Data for Presentation'!$B$35:$D$35</c:f>
              <c:strCache>
                <c:ptCount val="3"/>
                <c:pt idx="0">
                  <c:v>LTMS Window</c:v>
                </c:pt>
                <c:pt idx="1">
                  <c:v>LTMS History</c:v>
                </c:pt>
                <c:pt idx="2">
                  <c:v>Candidate</c:v>
                </c:pt>
              </c:strCache>
            </c:strRef>
          </c:cat>
          <c:val>
            <c:numRef>
              <c:f>'Compiled Data for Presentation'!$B$40:$D$40</c:f>
              <c:numCache>
                <c:formatCode>0</c:formatCode>
                <c:ptCount val="3"/>
                <c:pt idx="1">
                  <c:v>16056</c:v>
                </c:pt>
              </c:numCache>
            </c:numRef>
          </c:val>
        </c:ser>
        <c:marker val="1"/>
        <c:axId val="62239488"/>
        <c:axId val="62243968"/>
      </c:lineChart>
      <c:catAx>
        <c:axId val="62239488"/>
        <c:scaling>
          <c:orientation val="minMax"/>
        </c:scaling>
        <c:axPos val="b"/>
        <c:tickLblPos val="nextTo"/>
        <c:crossAx val="62243968"/>
        <c:crosses val="autoZero"/>
        <c:auto val="1"/>
        <c:lblAlgn val="ctr"/>
        <c:lblOffset val="100"/>
      </c:catAx>
      <c:valAx>
        <c:axId val="62243968"/>
        <c:scaling>
          <c:orientation val="minMax"/>
          <c:min val="12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MRV (cP)</a:t>
                </a:r>
              </a:p>
            </c:rich>
          </c:tx>
          <c:layout/>
        </c:title>
        <c:numFmt formatCode="General" sourceLinked="1"/>
        <c:tickLblPos val="nextTo"/>
        <c:crossAx val="62239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39823593479385"/>
          <c:y val="0.23200033742895301"/>
          <c:w val="0.20150120415620315"/>
          <c:h val="0.53731898553096569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Proposed T11 Reference Oil Soot Performance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Soot Window Min</c:v>
          </c:tx>
          <c:marker>
            <c:symbol val="none"/>
          </c:marker>
          <c:cat>
            <c:numRef>
              <c:f>'Test Data'!$A$5:$A$26</c:f>
              <c:numCache>
                <c:formatCode>General</c:formatCode>
                <c:ptCount val="22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60</c:v>
                </c:pt>
                <c:pt idx="6">
                  <c:v>72</c:v>
                </c:pt>
                <c:pt idx="7">
                  <c:v>84</c:v>
                </c:pt>
                <c:pt idx="8">
                  <c:v>96</c:v>
                </c:pt>
                <c:pt idx="9">
                  <c:v>108</c:v>
                </c:pt>
                <c:pt idx="10">
                  <c:v>120</c:v>
                </c:pt>
                <c:pt idx="11">
                  <c:v>132</c:v>
                </c:pt>
                <c:pt idx="12">
                  <c:v>144</c:v>
                </c:pt>
                <c:pt idx="13">
                  <c:v>156</c:v>
                </c:pt>
                <c:pt idx="14">
                  <c:v>168</c:v>
                </c:pt>
                <c:pt idx="15">
                  <c:v>180</c:v>
                </c:pt>
                <c:pt idx="16">
                  <c:v>192</c:v>
                </c:pt>
                <c:pt idx="17">
                  <c:v>204</c:v>
                </c:pt>
                <c:pt idx="18">
                  <c:v>216</c:v>
                </c:pt>
                <c:pt idx="19">
                  <c:v>228</c:v>
                </c:pt>
                <c:pt idx="20">
                  <c:v>240</c:v>
                </c:pt>
                <c:pt idx="21">
                  <c:v>252</c:v>
                </c:pt>
              </c:numCache>
            </c:numRef>
          </c:cat>
          <c:val>
            <c:numRef>
              <c:f>'Test Data'!$B$5:$B$26</c:f>
              <c:numCache>
                <c:formatCode>0.00</c:formatCode>
                <c:ptCount val="22"/>
                <c:pt idx="0">
                  <c:v>0</c:v>
                </c:pt>
                <c:pt idx="1">
                  <c:v>0.31250000000000006</c:v>
                </c:pt>
                <c:pt idx="2">
                  <c:v>0.62500000000000011</c:v>
                </c:pt>
                <c:pt idx="3">
                  <c:v>0.9375</c:v>
                </c:pt>
                <c:pt idx="4">
                  <c:v>1.25</c:v>
                </c:pt>
                <c:pt idx="5">
                  <c:v>1.5625</c:v>
                </c:pt>
                <c:pt idx="6">
                  <c:v>1.875</c:v>
                </c:pt>
                <c:pt idx="7">
                  <c:v>2.1875000000000004</c:v>
                </c:pt>
                <c:pt idx="8">
                  <c:v>2.5</c:v>
                </c:pt>
                <c:pt idx="9">
                  <c:v>2.8312499999999989</c:v>
                </c:pt>
                <c:pt idx="10">
                  <c:v>3.1624999999999992</c:v>
                </c:pt>
                <c:pt idx="11">
                  <c:v>3.493749999999999</c:v>
                </c:pt>
                <c:pt idx="12">
                  <c:v>3.8249999999999993</c:v>
                </c:pt>
                <c:pt idx="13">
                  <c:v>4.1562499999999991</c:v>
                </c:pt>
                <c:pt idx="14">
                  <c:v>4.4874999999999989</c:v>
                </c:pt>
                <c:pt idx="15">
                  <c:v>4.8187499999999988</c:v>
                </c:pt>
                <c:pt idx="16">
                  <c:v>5.1499999999999995</c:v>
                </c:pt>
                <c:pt idx="17">
                  <c:v>5.4639999999999995</c:v>
                </c:pt>
                <c:pt idx="18">
                  <c:v>5.7780000000000014</c:v>
                </c:pt>
                <c:pt idx="19">
                  <c:v>6.0920000000000005</c:v>
                </c:pt>
                <c:pt idx="20">
                  <c:v>6.4060000000000015</c:v>
                </c:pt>
                <c:pt idx="21">
                  <c:v>6.72</c:v>
                </c:pt>
              </c:numCache>
            </c:numRef>
          </c:val>
        </c:ser>
        <c:ser>
          <c:idx val="1"/>
          <c:order val="1"/>
          <c:tx>
            <c:v>Soot Window Max</c:v>
          </c:tx>
          <c:spPr>
            <a:ln>
              <a:prstDash val="solid"/>
            </a:ln>
          </c:spPr>
          <c:marker>
            <c:symbol val="none"/>
          </c:marker>
          <c:cat>
            <c:numRef>
              <c:f>'Test Data'!$A$5:$A$26</c:f>
              <c:numCache>
                <c:formatCode>General</c:formatCode>
                <c:ptCount val="22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60</c:v>
                </c:pt>
                <c:pt idx="6">
                  <c:v>72</c:v>
                </c:pt>
                <c:pt idx="7">
                  <c:v>84</c:v>
                </c:pt>
                <c:pt idx="8">
                  <c:v>96</c:v>
                </c:pt>
                <c:pt idx="9">
                  <c:v>108</c:v>
                </c:pt>
                <c:pt idx="10">
                  <c:v>120</c:v>
                </c:pt>
                <c:pt idx="11">
                  <c:v>132</c:v>
                </c:pt>
                <c:pt idx="12">
                  <c:v>144</c:v>
                </c:pt>
                <c:pt idx="13">
                  <c:v>156</c:v>
                </c:pt>
                <c:pt idx="14">
                  <c:v>168</c:v>
                </c:pt>
                <c:pt idx="15">
                  <c:v>180</c:v>
                </c:pt>
                <c:pt idx="16">
                  <c:v>192</c:v>
                </c:pt>
                <c:pt idx="17">
                  <c:v>204</c:v>
                </c:pt>
                <c:pt idx="18">
                  <c:v>216</c:v>
                </c:pt>
                <c:pt idx="19">
                  <c:v>228</c:v>
                </c:pt>
                <c:pt idx="20">
                  <c:v>240</c:v>
                </c:pt>
                <c:pt idx="21">
                  <c:v>252</c:v>
                </c:pt>
              </c:numCache>
            </c:numRef>
          </c:cat>
          <c:val>
            <c:numRef>
              <c:f>'Test Data'!$C$5:$C$26</c:f>
              <c:numCache>
                <c:formatCode>0.00</c:formatCode>
                <c:ptCount val="22"/>
                <c:pt idx="0">
                  <c:v>0</c:v>
                </c:pt>
                <c:pt idx="1">
                  <c:v>0.37500000000000006</c:v>
                </c:pt>
                <c:pt idx="2">
                  <c:v>0.75000000000000011</c:v>
                </c:pt>
                <c:pt idx="3">
                  <c:v>1.125</c:v>
                </c:pt>
                <c:pt idx="4">
                  <c:v>1.5</c:v>
                </c:pt>
                <c:pt idx="5">
                  <c:v>1.875</c:v>
                </c:pt>
                <c:pt idx="6">
                  <c:v>2.25</c:v>
                </c:pt>
                <c:pt idx="7">
                  <c:v>2.625</c:v>
                </c:pt>
                <c:pt idx="8">
                  <c:v>3</c:v>
                </c:pt>
                <c:pt idx="9">
                  <c:v>3.3562499999999993</c:v>
                </c:pt>
                <c:pt idx="10">
                  <c:v>3.7125000000000004</c:v>
                </c:pt>
                <c:pt idx="11">
                  <c:v>4.0687500000000005</c:v>
                </c:pt>
                <c:pt idx="12">
                  <c:v>4.4250000000000007</c:v>
                </c:pt>
                <c:pt idx="13">
                  <c:v>4.7812500000000018</c:v>
                </c:pt>
                <c:pt idx="14">
                  <c:v>5.1375000000000002</c:v>
                </c:pt>
                <c:pt idx="15">
                  <c:v>5.4937500000000012</c:v>
                </c:pt>
                <c:pt idx="16">
                  <c:v>5.85</c:v>
                </c:pt>
                <c:pt idx="17">
                  <c:v>6.2239999999999984</c:v>
                </c:pt>
                <c:pt idx="18">
                  <c:v>6.5979999999999981</c:v>
                </c:pt>
                <c:pt idx="19">
                  <c:v>6.9719999999999995</c:v>
                </c:pt>
                <c:pt idx="20">
                  <c:v>7.3459999999999974</c:v>
                </c:pt>
                <c:pt idx="21">
                  <c:v>7.72</c:v>
                </c:pt>
              </c:numCache>
            </c:numRef>
          </c:val>
        </c:ser>
        <c:ser>
          <c:idx val="2"/>
          <c:order val="2"/>
          <c:tx>
            <c:v>Measured Soot</c:v>
          </c:tx>
          <c:cat>
            <c:numRef>
              <c:f>'Test Data'!$A$5:$A$26</c:f>
              <c:numCache>
                <c:formatCode>General</c:formatCode>
                <c:ptCount val="22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60</c:v>
                </c:pt>
                <c:pt idx="6">
                  <c:v>72</c:v>
                </c:pt>
                <c:pt idx="7">
                  <c:v>84</c:v>
                </c:pt>
                <c:pt idx="8">
                  <c:v>96</c:v>
                </c:pt>
                <c:pt idx="9">
                  <c:v>108</c:v>
                </c:pt>
                <c:pt idx="10">
                  <c:v>120</c:v>
                </c:pt>
                <c:pt idx="11">
                  <c:v>132</c:v>
                </c:pt>
                <c:pt idx="12">
                  <c:v>144</c:v>
                </c:pt>
                <c:pt idx="13">
                  <c:v>156</c:v>
                </c:pt>
                <c:pt idx="14">
                  <c:v>168</c:v>
                </c:pt>
                <c:pt idx="15">
                  <c:v>180</c:v>
                </c:pt>
                <c:pt idx="16">
                  <c:v>192</c:v>
                </c:pt>
                <c:pt idx="17">
                  <c:v>204</c:v>
                </c:pt>
                <c:pt idx="18">
                  <c:v>216</c:v>
                </c:pt>
                <c:pt idx="19">
                  <c:v>228</c:v>
                </c:pt>
                <c:pt idx="20">
                  <c:v>240</c:v>
                </c:pt>
                <c:pt idx="21">
                  <c:v>252</c:v>
                </c:pt>
              </c:numCache>
            </c:numRef>
          </c:cat>
          <c:val>
            <c:numRef>
              <c:f>'Test Data'!$D$5:$D$26</c:f>
              <c:numCache>
                <c:formatCode>General</c:formatCode>
                <c:ptCount val="22"/>
                <c:pt idx="0">
                  <c:v>0.11</c:v>
                </c:pt>
                <c:pt idx="1">
                  <c:v>0.56000000000000005</c:v>
                </c:pt>
                <c:pt idx="2">
                  <c:v>0.87000000000000011</c:v>
                </c:pt>
                <c:pt idx="3">
                  <c:v>1.21</c:v>
                </c:pt>
                <c:pt idx="4">
                  <c:v>1.61</c:v>
                </c:pt>
                <c:pt idx="5">
                  <c:v>1.84</c:v>
                </c:pt>
                <c:pt idx="6">
                  <c:v>2.3199999999999994</c:v>
                </c:pt>
                <c:pt idx="7">
                  <c:v>2.58</c:v>
                </c:pt>
                <c:pt idx="8">
                  <c:v>2.9</c:v>
                </c:pt>
                <c:pt idx="9">
                  <c:v>3.16</c:v>
                </c:pt>
                <c:pt idx="10">
                  <c:v>3.73</c:v>
                </c:pt>
                <c:pt idx="11">
                  <c:v>4.09</c:v>
                </c:pt>
                <c:pt idx="12">
                  <c:v>4.46</c:v>
                </c:pt>
                <c:pt idx="13">
                  <c:v>4.9300000000000006</c:v>
                </c:pt>
                <c:pt idx="14">
                  <c:v>5.1899999999999995</c:v>
                </c:pt>
                <c:pt idx="15">
                  <c:v>5.54</c:v>
                </c:pt>
                <c:pt idx="16">
                  <c:v>5.8</c:v>
                </c:pt>
                <c:pt idx="17">
                  <c:v>5.95</c:v>
                </c:pt>
                <c:pt idx="18">
                  <c:v>6.1899999999999995</c:v>
                </c:pt>
                <c:pt idx="19">
                  <c:v>6.4700000000000006</c:v>
                </c:pt>
                <c:pt idx="20">
                  <c:v>6.71</c:v>
                </c:pt>
                <c:pt idx="21">
                  <c:v>6.94</c:v>
                </c:pt>
              </c:numCache>
            </c:numRef>
          </c:val>
        </c:ser>
        <c:marker val="1"/>
        <c:axId val="118508544"/>
        <c:axId val="118527104"/>
      </c:lineChart>
      <c:catAx>
        <c:axId val="1185085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Test Time (Hours)</a:t>
                </a:r>
              </a:p>
            </c:rich>
          </c:tx>
          <c:layout/>
        </c:title>
        <c:numFmt formatCode="General" sourceLinked="1"/>
        <c:tickLblPos val="nextTo"/>
        <c:crossAx val="118527104"/>
        <c:crosses val="autoZero"/>
        <c:auto val="1"/>
        <c:lblAlgn val="ctr"/>
        <c:lblOffset val="100"/>
      </c:catAx>
      <c:valAx>
        <c:axId val="118527104"/>
        <c:scaling>
          <c:orientation val="minMax"/>
          <c:max val="8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Soot (% Weight)</a:t>
                </a:r>
              </a:p>
            </c:rich>
          </c:tx>
          <c:layout/>
        </c:title>
        <c:numFmt formatCode="0.00" sourceLinked="1"/>
        <c:tickLblPos val="nextTo"/>
        <c:crossAx val="1185085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348" y="1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804" y="4410066"/>
            <a:ext cx="5587393" cy="417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96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348" y="8818596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1D5AFAB-5DBF-4206-BA94-0EE45944A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FC92322-A0CC-4499-9BB5-30ECF489AE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 descr="TMC Presentation Banner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5797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ED04F4-8E63-42C5-BDF7-0A6E1559ED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C24E88-D336-431A-BE8C-C5F0C3B467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ED878D-6530-4CAA-AB1B-B07088EB5B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C37929-086E-4620-8457-C5A3722667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291AED-461E-42CA-90C2-9316A10DD1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885451-7156-452C-B00A-A3EA5284D6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56DFC6-45BB-4B90-A10A-A9EDE37B72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F56F9D1-DC18-4E61-9F60-AC215616AF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A9E00C-96C2-4677-89FD-ACA9B4AE12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8AA82E-ADCE-4037-B501-2CC6641A8E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TMCLOGO_3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27213" y="1773238"/>
            <a:ext cx="5484812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6ED04F4-8E63-42C5-BDF7-0A6E1559ED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7" descr="TMCPresentationFooter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5542756" y="5943600"/>
            <a:ext cx="31242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Potential Replacement for T11 Reference Oil 820-3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Oil 820-3 supply </a:t>
            </a:r>
            <a:r>
              <a:rPr lang="en-US" dirty="0" smtClean="0"/>
              <a:t>low</a:t>
            </a:r>
          </a:p>
          <a:p>
            <a:pPr lvl="1"/>
            <a:r>
              <a:rPr lang="en-US" dirty="0" smtClean="0"/>
              <a:t>TMC Inventory is ~55 gallons</a:t>
            </a:r>
            <a:endParaRPr lang="en-US" dirty="0" smtClean="0"/>
          </a:p>
          <a:p>
            <a:pPr lvl="1"/>
            <a:r>
              <a:rPr lang="en-US" dirty="0" smtClean="0"/>
              <a:t>No more shipments from TMC at this 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Supplier of 820-3 has proposed replacement</a:t>
            </a:r>
          </a:p>
          <a:p>
            <a:pPr lvl="1"/>
            <a:r>
              <a:rPr lang="en-US" dirty="0" smtClean="0"/>
              <a:t>New oil is CJ-4 </a:t>
            </a:r>
            <a:r>
              <a:rPr lang="en-US" dirty="0" err="1" smtClean="0"/>
              <a:t>vs</a:t>
            </a:r>
            <a:r>
              <a:rPr lang="en-US" dirty="0" smtClean="0"/>
              <a:t> CI-4</a:t>
            </a:r>
          </a:p>
          <a:p>
            <a:pPr lvl="1"/>
            <a:r>
              <a:rPr lang="en-US" dirty="0" smtClean="0"/>
              <a:t>Both use Group II base oil</a:t>
            </a:r>
          </a:p>
          <a:p>
            <a:pPr lvl="1"/>
            <a:r>
              <a:rPr lang="en-US" dirty="0" smtClean="0"/>
              <a:t>New oil is low SAP </a:t>
            </a:r>
            <a:r>
              <a:rPr lang="en-US" dirty="0" err="1" smtClean="0"/>
              <a:t>vs</a:t>
            </a:r>
            <a:r>
              <a:rPr lang="en-US" dirty="0" smtClean="0"/>
              <a:t> high SAP content of 820-3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Test Results</a:t>
            </a: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85800" y="1905000"/>
          <a:ext cx="7700963" cy="2986088"/>
        </p:xfrm>
        <a:graphic>
          <a:graphicData uri="http://schemas.openxmlformats.org/presentationml/2006/ole">
            <p:oleObj spid="_x0000_s1027" name="Worksheet" r:id="rId3" imgW="5010049" imgH="19431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 Result Plots:</a:t>
            </a:r>
            <a:br>
              <a:rPr lang="en-US" sz="3600" dirty="0" smtClean="0"/>
            </a:br>
            <a:r>
              <a:rPr lang="en-US" sz="2200" dirty="0" smtClean="0"/>
              <a:t>Critical </a:t>
            </a:r>
            <a:r>
              <a:rPr lang="en-US" sz="2200" dirty="0" smtClean="0"/>
              <a:t>Parameter</a:t>
            </a:r>
            <a:endParaRPr lang="en-US" sz="22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066800" y="1524000"/>
          <a:ext cx="7616952" cy="395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Test Result Plots:</a:t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Noncritical Parameter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90600" y="1524000"/>
          <a:ext cx="7616952" cy="395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Test Result Plots:</a:t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Noncritical Parameter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90600" y="1524000"/>
          <a:ext cx="7616952" cy="395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Test Result Plots:</a:t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Noncritical Parameter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90600" y="1524000"/>
          <a:ext cx="7616952" cy="395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914400" y="609600"/>
          <a:ext cx="7606812" cy="558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MC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TMC Template</Template>
  <TotalTime>507</TotalTime>
  <Words>149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TMC Template</vt:lpstr>
      <vt:lpstr>Concourse</vt:lpstr>
      <vt:lpstr>Microsoft Office Excel Worksheet</vt:lpstr>
      <vt:lpstr>Potential Replacement for T11 Reference Oil 820-3</vt:lpstr>
      <vt:lpstr>Background</vt:lpstr>
      <vt:lpstr>Initial Test Results</vt:lpstr>
      <vt:lpstr>Test Result Plots: Critical Parameter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</dc:creator>
  <cp:lastModifiedBy>sam</cp:lastModifiedBy>
  <cp:revision>51</cp:revision>
  <dcterms:created xsi:type="dcterms:W3CDTF">2012-04-27T12:29:11Z</dcterms:created>
  <dcterms:modified xsi:type="dcterms:W3CDTF">2012-04-30T16:17:08Z</dcterms:modified>
</cp:coreProperties>
</file>