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8" r:id="rId4"/>
    <p:sldId id="269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335F1-A07A-4D92-ADC7-9991ADFDB5D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99FCC-35A3-4A21-8B9D-8E287E72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0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F4CC-B92A-4EF4-A5F2-AB142D9819C0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9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3F048-48FA-420B-ADF1-EA215FC76BCB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9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7DE9-347B-4AA5-8C79-7743693512B5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8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E0F8-F0F5-4B82-97D7-DA78ECB6BFEC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8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11C7-1983-49ED-B2E1-6D8809489AEB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6464-4F0B-4BDA-AF3B-CDD7DBF97D81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BAA-4FAA-4C23-9D86-9219EE73EF4B}" type="datetime1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0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CDB9-63A4-4718-ABF2-0E54BEBB54C8}" type="datetime1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2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BA7A-9DFD-4EFA-A0AF-AF1C4584F377}" type="datetime1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5A1D-125E-4EDB-A0CA-4F998BD8BF71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2706-9E43-4504-ADAD-DE8C7271F6E9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8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AE49-FDC2-4AC2-B7D7-204430FE078F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1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Volvo/Mack CPD Report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T8/T11/T12/T13</a:t>
            </a:r>
          </a:p>
        </p:txBody>
      </p:sp>
      <p:pic>
        <p:nvPicPr>
          <p:cNvPr id="4" name="Picture 3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5000" y="1422654"/>
            <a:ext cx="5029200" cy="126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Mark Sutherland 05/04/2016</a:t>
            </a:r>
          </a:p>
        </p:txBody>
      </p:sp>
    </p:spTree>
    <p:extLst>
      <p:ext uri="{BB962C8B-B14F-4D97-AF65-F5344CB8AC3E}">
        <p14:creationId xmlns:p14="http://schemas.microsoft.com/office/powerpoint/2010/main" val="326606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Volvo/Mack CPD Report</a:t>
            </a:r>
            <a:br>
              <a:rPr lang="en-US" sz="3600" b="1" dirty="0"/>
            </a:br>
            <a:r>
              <a:rPr lang="en-US" sz="3600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/>
              <a:t>Issues/Updates/Observations</a:t>
            </a:r>
          </a:p>
          <a:p>
            <a:pPr lvl="1"/>
            <a:r>
              <a:rPr lang="en-US" dirty="0"/>
              <a:t>T8/T11/T12 </a:t>
            </a:r>
          </a:p>
          <a:p>
            <a:pPr lvl="2"/>
            <a:r>
              <a:rPr lang="en-US" dirty="0"/>
              <a:t>Blocks</a:t>
            </a:r>
          </a:p>
          <a:p>
            <a:pPr lvl="1"/>
            <a:r>
              <a:rPr lang="en-US" dirty="0"/>
              <a:t>T13</a:t>
            </a:r>
          </a:p>
          <a:p>
            <a:pPr lvl="2"/>
            <a:r>
              <a:rPr lang="en-US" dirty="0"/>
              <a:t>Rod Bearings</a:t>
            </a:r>
          </a:p>
          <a:p>
            <a:r>
              <a:rPr lang="en-US" dirty="0"/>
              <a:t>Inventory and Availability</a:t>
            </a:r>
          </a:p>
          <a:p>
            <a:pPr lvl="1"/>
            <a:r>
              <a:rPr lang="en-US" dirty="0"/>
              <a:t>Critical Parts</a:t>
            </a:r>
          </a:p>
          <a:p>
            <a:pPr lvl="1"/>
            <a:r>
              <a:rPr lang="en-US" dirty="0"/>
              <a:t>Miscellaneous Parts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  <p:pic>
        <p:nvPicPr>
          <p:cNvPr id="5" name="Picture 4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15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Autofit/>
          </a:bodyPr>
          <a:lstStyle/>
          <a:p>
            <a:pPr fontAlgn="b"/>
            <a:r>
              <a:rPr lang="en-US" sz="3200" b="1" dirty="0"/>
              <a:t>Volvo/Mack T11/T12 </a:t>
            </a:r>
            <a:br>
              <a:rPr lang="en-US" sz="3200" b="1" dirty="0"/>
            </a:br>
            <a:r>
              <a:rPr lang="en-US" sz="3200" b="1" dirty="0"/>
              <a:t>E7 Blocks</a:t>
            </a:r>
            <a:br>
              <a:rPr lang="en-US" sz="3200" b="1" dirty="0"/>
            </a:br>
            <a:endParaRPr lang="en-US" sz="32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/>
              <a:t>Reman is down to 53 E7 blocks</a:t>
            </a:r>
          </a:p>
          <a:p>
            <a:pPr lvl="1"/>
            <a:r>
              <a:rPr lang="en-US" dirty="0"/>
              <a:t>Want to only sell 7/8 “basic” engines – not blocks</a:t>
            </a:r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8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b="1" dirty="0"/>
              <a:t>Volvo/Mack T13 </a:t>
            </a:r>
            <a:br>
              <a:rPr lang="en-US" sz="3600" b="1" dirty="0"/>
            </a:br>
            <a:r>
              <a:rPr lang="en-US" sz="3600" b="1" dirty="0"/>
              <a:t>New Parts Batches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T12 Piston Skirts - Batch “A”</a:t>
            </a:r>
          </a:p>
          <a:p>
            <a:r>
              <a:rPr lang="en-US" dirty="0"/>
              <a:t>T12 Piston Crowns - Batch “D”</a:t>
            </a:r>
          </a:p>
          <a:p>
            <a:r>
              <a:rPr lang="en-US" dirty="0"/>
              <a:t>T13 Rod Bearings - Batch “B”</a:t>
            </a:r>
          </a:p>
          <a:p>
            <a:endParaRPr lang="en-US" dirty="0"/>
          </a:p>
        </p:txBody>
      </p:sp>
      <p:pic>
        <p:nvPicPr>
          <p:cNvPr id="4" name="Picture 3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Volvo/Mack Kit Parts Inventory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538314"/>
              </p:ext>
            </p:extLst>
          </p:nvPr>
        </p:nvGraphicFramePr>
        <p:xfrm>
          <a:off x="1447799" y="838198"/>
          <a:ext cx="5638802" cy="5334001"/>
        </p:xfrm>
        <a:graphic>
          <a:graphicData uri="http://schemas.openxmlformats.org/drawingml/2006/table">
            <a:tbl>
              <a:tblPr/>
              <a:tblGrid>
                <a:gridCol w="1726045">
                  <a:extLst>
                    <a:ext uri="{9D8B030D-6E8A-4147-A177-3AD203B41FA5}">
                      <a16:colId xmlns:a16="http://schemas.microsoft.com/office/drawing/2014/main" val="1864850314"/>
                    </a:ext>
                  </a:extLst>
                </a:gridCol>
                <a:gridCol w="900925">
                  <a:extLst>
                    <a:ext uri="{9D8B030D-6E8A-4147-A177-3AD203B41FA5}">
                      <a16:colId xmlns:a16="http://schemas.microsoft.com/office/drawing/2014/main" val="3503625094"/>
                    </a:ext>
                  </a:extLst>
                </a:gridCol>
                <a:gridCol w="851359">
                  <a:extLst>
                    <a:ext uri="{9D8B030D-6E8A-4147-A177-3AD203B41FA5}">
                      <a16:colId xmlns:a16="http://schemas.microsoft.com/office/drawing/2014/main" val="1478079564"/>
                    </a:ext>
                  </a:extLst>
                </a:gridCol>
                <a:gridCol w="746397">
                  <a:extLst>
                    <a:ext uri="{9D8B030D-6E8A-4147-A177-3AD203B41FA5}">
                      <a16:colId xmlns:a16="http://schemas.microsoft.com/office/drawing/2014/main" val="1008217017"/>
                    </a:ext>
                  </a:extLst>
                </a:gridCol>
                <a:gridCol w="723074">
                  <a:extLst>
                    <a:ext uri="{9D8B030D-6E8A-4147-A177-3AD203B41FA5}">
                      <a16:colId xmlns:a16="http://schemas.microsoft.com/office/drawing/2014/main" val="3135179827"/>
                    </a:ext>
                  </a:extLst>
                </a:gridCol>
                <a:gridCol w="691002">
                  <a:extLst>
                    <a:ext uri="{9D8B030D-6E8A-4147-A177-3AD203B41FA5}">
                      <a16:colId xmlns:a16="http://schemas.microsoft.com/office/drawing/2014/main" val="1792457185"/>
                    </a:ext>
                  </a:extLst>
                </a:gridCol>
              </a:tblGrid>
              <a:tr h="16879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140531"/>
                  </a:ext>
                </a:extLst>
              </a:tr>
              <a:tr h="27007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Volvo/Mack Critical Parts Inventory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0294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Description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Type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Batch/Date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Stock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~Reject 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802954"/>
                  </a:ext>
                </a:extLst>
              </a:tr>
              <a:tr h="17723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Cylinder Liner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509GC471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1175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4884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Crown 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240GC5125M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1593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Skirt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240GC5119M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33988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Assembly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215SB232A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955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Ring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349GC3107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41551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***W          (skipping V)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to order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531732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349GC3108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18015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to order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21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350GC343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7264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Connecting Rod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*20705743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2256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017029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*25503508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583766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44977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Cylinder Liner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21334768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62168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20346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Ring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22398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314595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695370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Connecting Rod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**20580558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2697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0125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**20530916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02832"/>
                  </a:ext>
                </a:extLst>
              </a:tr>
              <a:tr h="17723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538767"/>
                  </a:ext>
                </a:extLst>
              </a:tr>
              <a:tr h="1687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* New Volvo part number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472013"/>
                  </a:ext>
                </a:extLst>
              </a:tr>
              <a:tr h="1687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Comes as a set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754298"/>
                  </a:ext>
                </a:extLst>
              </a:tr>
              <a:tr h="168798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 Skipping V - Special FM top ring experiment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14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63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Volvo/Mack Miscellaneous Parts Inventory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827694"/>
              </p:ext>
            </p:extLst>
          </p:nvPr>
        </p:nvGraphicFramePr>
        <p:xfrm>
          <a:off x="1676400" y="914403"/>
          <a:ext cx="4876801" cy="5386896"/>
        </p:xfrm>
        <a:graphic>
          <a:graphicData uri="http://schemas.openxmlformats.org/drawingml/2006/table">
            <a:tbl>
              <a:tblPr/>
              <a:tblGrid>
                <a:gridCol w="585623">
                  <a:extLst>
                    <a:ext uri="{9D8B030D-6E8A-4147-A177-3AD203B41FA5}">
                      <a16:colId xmlns:a16="http://schemas.microsoft.com/office/drawing/2014/main" val="2456817842"/>
                    </a:ext>
                  </a:extLst>
                </a:gridCol>
                <a:gridCol w="2607298">
                  <a:extLst>
                    <a:ext uri="{9D8B030D-6E8A-4147-A177-3AD203B41FA5}">
                      <a16:colId xmlns:a16="http://schemas.microsoft.com/office/drawing/2014/main" val="3165077878"/>
                    </a:ext>
                  </a:extLst>
                </a:gridCol>
                <a:gridCol w="1133903">
                  <a:extLst>
                    <a:ext uri="{9D8B030D-6E8A-4147-A177-3AD203B41FA5}">
                      <a16:colId xmlns:a16="http://schemas.microsoft.com/office/drawing/2014/main" val="2249136209"/>
                    </a:ext>
                  </a:extLst>
                </a:gridCol>
                <a:gridCol w="549977">
                  <a:extLst>
                    <a:ext uri="{9D8B030D-6E8A-4147-A177-3AD203B41FA5}">
                      <a16:colId xmlns:a16="http://schemas.microsoft.com/office/drawing/2014/main" val="4185338046"/>
                    </a:ext>
                  </a:extLst>
                </a:gridCol>
              </a:tblGrid>
              <a:tr h="195693"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TEI Mack Miscellaneous Parts Inventory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90943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Type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 Description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 Number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 Stock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13371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Pump "calibrated"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313GC5212P16X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8153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Injector Nozzle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736GB343P2X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166029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EGR Cooler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19GBX52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1785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Nozzle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736GB411M2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69851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Modine Intercooler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5424-03928031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977614"/>
                  </a:ext>
                </a:extLst>
              </a:tr>
              <a:tr h="29801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Small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631GC5145M3        316686-S400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41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T12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EGR Cooler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28GB519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46205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Nozzle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736GB419M3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492144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Modine Intercooler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5424-1A166566D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93162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Small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631GC5176CM7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5020686"/>
                  </a:ext>
                </a:extLst>
              </a:tr>
              <a:tr h="27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 and T12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Camshaft Kit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57GC2209A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846739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Cylinder Head - Low Swirl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732GB3499M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00619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Electronic Actuator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9MS42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41676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Engine - Bare Block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239GB5551M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59665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Engine - Basic Engine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86SB3536N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978505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Exhaust Manifold Assembly (front and rear)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M10104GC5164M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036837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Fuel Injector Line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HL69-151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31224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Fuel Injector Line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HL69-152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62554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Full Flow Oil Filter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485GB3236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86979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High Temperature Hose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3101632M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900109"/>
                  </a:ext>
                </a:extLst>
              </a:tr>
              <a:tr h="27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Intake Manifold Assembly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M10105GCX4332/5212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88794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Lifter Assembly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72GC373A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510271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Machine Elbow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454GC5236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63887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Cooler End Caps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TEI-T12OCEC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489925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Filter Housing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27GB528M2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624996"/>
                  </a:ext>
                </a:extLst>
              </a:tr>
              <a:tr h="27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Pump Assembly - Low Flow - 9-tooth internal gears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315GC465BM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7523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Piston Connecting Rod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367GC4243M2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69979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Short EGR Exhaust Probe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TEGR0005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5528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Gasket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TEIEX201064AM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2195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Large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3801847R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04271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Venturi 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762GBX433SS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96" marR="4496" marT="4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25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47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dirty="0"/>
              <a:t>Questions 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  <a:endParaRPr lang="en-US" dirty="0"/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37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505</Words>
  <Application>Microsoft Office PowerPoint</Application>
  <PresentationFormat>On-screen Show (4:3)</PresentationFormat>
  <Paragraphs>288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Volvo/Mack CPD Report Contents</vt:lpstr>
      <vt:lpstr>Volvo/Mack T11/T12  E7 Blocks </vt:lpstr>
      <vt:lpstr>Volvo/Mack T13  New Parts Batches</vt:lpstr>
      <vt:lpstr>Volvo/Mack Kit Parts Inventory</vt:lpstr>
      <vt:lpstr>Volvo/Mack Miscellaneous Parts Inventory</vt:lpstr>
      <vt:lpstr>Questions 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Sutherland</dc:creator>
  <cp:lastModifiedBy>Mark Sutherland</cp:lastModifiedBy>
  <cp:revision>56</cp:revision>
  <cp:lastPrinted>2015-11-09T20:32:28Z</cp:lastPrinted>
  <dcterms:created xsi:type="dcterms:W3CDTF">2014-08-20T15:58:41Z</dcterms:created>
  <dcterms:modified xsi:type="dcterms:W3CDTF">2016-05-03T11:02:23Z</dcterms:modified>
</cp:coreProperties>
</file>