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9" r:id="rId5"/>
    <p:sldMasterId id="2147483648" r:id="rId6"/>
  </p:sldMasterIdLst>
  <p:notesMasterIdLst>
    <p:notesMasterId r:id="rId18"/>
  </p:notesMasterIdLst>
  <p:handoutMasterIdLst>
    <p:handoutMasterId r:id="rId19"/>
  </p:handoutMasterIdLst>
  <p:sldIdLst>
    <p:sldId id="350" r:id="rId7"/>
    <p:sldId id="352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36">
          <p15:clr>
            <a:srgbClr val="A4A3A4"/>
          </p15:clr>
        </p15:guide>
        <p15:guide id="2" orient="horz" pos="4237">
          <p15:clr>
            <a:srgbClr val="A4A3A4"/>
          </p15:clr>
        </p15:guide>
        <p15:guide id="3" orient="horz" pos="3938">
          <p15:clr>
            <a:srgbClr val="A4A3A4"/>
          </p15:clr>
        </p15:guide>
        <p15:guide id="4" pos="254">
          <p15:clr>
            <a:srgbClr val="A4A3A4"/>
          </p15:clr>
        </p15:guide>
        <p15:guide id="5" pos="5501">
          <p15:clr>
            <a:srgbClr val="A4A3A4"/>
          </p15:clr>
        </p15:guide>
        <p15:guide id="6" orient="horz" pos="1890">
          <p15:clr>
            <a:srgbClr val="A4A3A4"/>
          </p15:clr>
        </p15:guide>
        <p15:guide id="7" pos="49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D9"/>
    <a:srgbClr val="0066B2"/>
    <a:srgbClr val="00B2BD"/>
    <a:srgbClr val="0B2D71"/>
    <a:srgbClr val="0050AA"/>
    <a:srgbClr val="003653"/>
    <a:srgbClr val="333333"/>
    <a:srgbClr val="B2CC34"/>
    <a:srgbClr val="EDEDEE"/>
    <a:srgbClr val="711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92" autoAdjust="0"/>
    <p:restoredTop sz="97278" autoAdjust="0"/>
  </p:normalViewPr>
  <p:slideViewPr>
    <p:cSldViewPr snapToGrid="0" showGuides="1">
      <p:cViewPr varScale="1">
        <p:scale>
          <a:sx n="134" d="100"/>
          <a:sy n="134" d="100"/>
        </p:scale>
        <p:origin x="-954" y="-78"/>
      </p:cViewPr>
      <p:guideLst>
        <p:guide orient="horz" pos="836"/>
        <p:guide orient="horz" pos="4237"/>
        <p:guide orient="horz" pos="3938"/>
        <p:guide orient="horz" pos="1890"/>
        <p:guide pos="254"/>
        <p:guide pos="5501"/>
        <p:guide pos="4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notesViewPr>
    <p:cSldViewPr snapToGrid="0" snapToObjects="1">
      <p:cViewPr varScale="1">
        <p:scale>
          <a:sx n="151" d="100"/>
          <a:sy n="151" d="100"/>
        </p:scale>
        <p:origin x="-5360" y="-1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C5DCE1-2DF4-FA41-934F-BF661E7CCEDF}" type="datetimeFigureOut">
              <a:rPr lang="en-US" smtClean="0">
                <a:latin typeface="Arial"/>
              </a:rPr>
              <a:t>9/14/2016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E30D584-2FFF-3349-8BE5-DE1801FD3DF2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34157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/>
              </a:defRPr>
            </a:lvl1pPr>
          </a:lstStyle>
          <a:p>
            <a:fld id="{AC2E6F95-A510-704D-BC26-74E227C09D56}" type="datetimeFigureOut">
              <a:rPr lang="en-US" smtClean="0"/>
              <a:pPr/>
              <a:t>9/14/2016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/>
              </a:defRPr>
            </a:lvl1pPr>
          </a:lstStyle>
          <a:p>
            <a:fld id="{B5F8569C-0816-9148-9CE0-9839040A8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8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CCC051-AD3D-489E-B902-8AD25B48FFD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70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8569C-0816-9148-9CE0-9839040A8A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85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364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80" y="240270"/>
            <a:ext cx="8320628" cy="85810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9221" y="1327150"/>
            <a:ext cx="4164079" cy="4934012"/>
          </a:xfrm>
          <a:noFill/>
        </p:spPr>
        <p:txBody>
          <a:bodyPr vert="horz" lIns="274320" tIns="228600" rIns="274320" bIns="228600" rtlCol="0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</a:defRPr>
            </a:lvl1pPr>
            <a:lvl2pPr marL="171450" indent="0">
              <a:buNone/>
              <a:defRPr lang="en-US" dirty="0" smtClean="0">
                <a:solidFill>
                  <a:schemeClr val="bg1"/>
                </a:solidFill>
              </a:defRPr>
            </a:lvl2pPr>
            <a:lvl3pPr marL="342900" indent="0">
              <a:buNone/>
              <a:defRPr lang="en-US" dirty="0" smtClean="0">
                <a:solidFill>
                  <a:schemeClr val="bg1"/>
                </a:solidFill>
              </a:defRPr>
            </a:lvl3pPr>
            <a:lvl4pPr marL="514350" indent="0">
              <a:buNone/>
              <a:defRPr lang="en-US" dirty="0" smtClean="0">
                <a:solidFill>
                  <a:schemeClr val="bg1"/>
                </a:solidFill>
              </a:defRPr>
            </a:lvl4pPr>
            <a:lvl5pPr marL="685800" indent="0">
              <a:buNone/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68649" y="1327150"/>
            <a:ext cx="4166129" cy="49377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415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80" y="240270"/>
            <a:ext cx="8320628" cy="85810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64944" y="1327150"/>
            <a:ext cx="4167894" cy="4934012"/>
          </a:xfrm>
          <a:noFill/>
        </p:spPr>
        <p:txBody>
          <a:bodyPr vert="horz" lIns="274320" tIns="228600" rIns="274320" bIns="22860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600" dirty="0" smtClean="0">
                <a:solidFill>
                  <a:schemeClr val="tx1"/>
                </a:solidFill>
              </a:defRPr>
            </a:lvl1pPr>
            <a:lvl2pPr marL="171450" indent="0">
              <a:buNone/>
              <a:defRPr lang="en-US" dirty="0" smtClean="0">
                <a:solidFill>
                  <a:schemeClr val="bg1"/>
                </a:solidFill>
              </a:defRPr>
            </a:lvl2pPr>
            <a:lvl3pPr marL="342900" indent="0">
              <a:buNone/>
              <a:defRPr lang="en-US" dirty="0" smtClean="0">
                <a:solidFill>
                  <a:schemeClr val="bg1"/>
                </a:solidFill>
              </a:defRPr>
            </a:lvl3pPr>
            <a:lvl4pPr marL="514350" indent="0">
              <a:buNone/>
              <a:defRPr lang="en-US" dirty="0" smtClean="0">
                <a:solidFill>
                  <a:schemeClr val="bg1"/>
                </a:solidFill>
              </a:defRPr>
            </a:lvl4pPr>
            <a:lvl5pPr marL="685800" indent="0">
              <a:buNone/>
              <a:defRPr lang="en-US" dirty="0">
                <a:solidFill>
                  <a:schemeClr val="bg1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03225" y="1327150"/>
            <a:ext cx="4168776" cy="49377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373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1480" y="1219200"/>
            <a:ext cx="8320628" cy="4991100"/>
          </a:xfrm>
        </p:spPr>
        <p:txBody>
          <a:bodyPr anchor="ctr"/>
          <a:lstStyle>
            <a:lvl1pPr marL="0" indent="0" algn="ctr">
              <a:spcBef>
                <a:spcPts val="12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342900" indent="-171450"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0968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62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391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660920"/>
            <a:ext cx="7772400" cy="1362075"/>
          </a:xfrm>
        </p:spPr>
        <p:txBody>
          <a:bodyPr anchor="t"/>
          <a:lstStyle>
            <a:lvl1pPr algn="ctr">
              <a:defRPr sz="3600" b="1" cap="none">
                <a:solidFill>
                  <a:srgbClr val="0066B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5325" y="3908670"/>
            <a:ext cx="7772400" cy="420533"/>
          </a:xfrm>
        </p:spPr>
        <p:txBody>
          <a:bodyPr anchor="t"/>
          <a:lstStyle>
            <a:lvl1pPr marL="0" indent="0" algn="ctr">
              <a:buNone/>
              <a:defRPr sz="2000" b="1">
                <a:solidFill>
                  <a:srgbClr val="009DD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583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lef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\\Chvpkntdfs1.chvpk.chevrontexaco.net\share\Oronite\Oronite Photo Library\AMR(Americas) Region\OakPoint\mmarriottsphotos2014\OakPoint Oronite-0093.TIF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\\Chvpkntdfs1.chvpk.chevrontexaco.net\share\Oronite\Marketing  Team\Trademarks and Logos\Oronite Logos_New Branding Standards_2016\Hallmark Oronite Lockup Horizontal For Onscreen Use\Hallmark_oronite_hor_rg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294" y="299755"/>
            <a:ext cx="2574910" cy="117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" y="2241811"/>
            <a:ext cx="4572000" cy="1470025"/>
          </a:xfrm>
        </p:spPr>
        <p:txBody>
          <a:bodyPr lIns="182880" rIns="182880">
            <a:noAutofit/>
          </a:bodyPr>
          <a:lstStyle>
            <a:lvl1pPr algn="ctr">
              <a:lnSpc>
                <a:spcPct val="90000"/>
              </a:lnSpc>
              <a:defRPr sz="4400" b="1"/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3690974"/>
            <a:ext cx="4572000" cy="963828"/>
          </a:xfrm>
        </p:spPr>
        <p:txBody>
          <a:bodyPr lIns="182880" rIns="18288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i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Presenter, title, date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11480" y="6619857"/>
            <a:ext cx="75341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© 2016</a:t>
            </a:r>
            <a:r>
              <a:rPr lang="en-US" sz="8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 </a:t>
            </a:r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Chevron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13" name="Picture 2" descr="C:\Users\ycaj\AppData\Local\Temp\wzba30\ORO-100YearADDING-Logo\ADDING-UP-LOGO-100th-Neg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391" y="6345501"/>
            <a:ext cx="1127632" cy="37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42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eft with image 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" y="2241811"/>
            <a:ext cx="4572000" cy="1470025"/>
          </a:xfrm>
        </p:spPr>
        <p:txBody>
          <a:bodyPr lIns="182880" rIns="182880">
            <a:noAutofit/>
          </a:bodyPr>
          <a:lstStyle>
            <a:lvl1pPr algn="ctr">
              <a:lnSpc>
                <a:spcPct val="9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" y="3690974"/>
            <a:ext cx="4572000" cy="963828"/>
          </a:xfrm>
        </p:spPr>
        <p:txBody>
          <a:bodyPr lIns="182880" rIns="18288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Presenter, title, date</a:t>
            </a:r>
            <a:endParaRPr lang="en-US" dirty="0"/>
          </a:p>
        </p:txBody>
      </p:sp>
      <p:pic>
        <p:nvPicPr>
          <p:cNvPr id="1028" name="Picture 4" descr="\\Chvpkntdfs1.chvpk.chevrontexaco.net\share\Oronite\Marketing  Team\Trademarks and Logos\Oronite Logos_New Branding Standards_2016\Hallmark Oronite Lockup Horizontal For Onscreen Use\Hallmark_oronite_hor_rgb_rev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464" y="301752"/>
            <a:ext cx="2448843" cy="111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411480" y="6619857"/>
            <a:ext cx="75341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Arial"/>
              </a:rPr>
              <a:t>© 2016</a:t>
            </a:r>
            <a:r>
              <a:rPr lang="en-US" sz="800" baseline="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latin typeface="Arial"/>
              </a:rPr>
              <a:t>Chevron</a:t>
            </a:r>
            <a:endParaRPr lang="en-US" sz="80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1279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left with image 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Chvpkntdfs1.chvpk.chevrontexaco.net\share\Oronite\Oronite Photo Library\EAME Region\Gonfreville\Gonfreville pictures in CIL\Gonfreville3 064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83" r="18792" b="3292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" y="2241811"/>
            <a:ext cx="4572000" cy="1470025"/>
          </a:xfrm>
        </p:spPr>
        <p:txBody>
          <a:bodyPr lIns="182880" rIns="182880">
            <a:noAutofit/>
          </a:bodyPr>
          <a:lstStyle>
            <a:lvl1pPr algn="ctr">
              <a:lnSpc>
                <a:spcPct val="9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" y="3690974"/>
            <a:ext cx="4572000" cy="963828"/>
          </a:xfrm>
        </p:spPr>
        <p:txBody>
          <a:bodyPr lIns="182880" rIns="18288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Presenter, title, date</a:t>
            </a:r>
            <a:endParaRPr lang="en-US" dirty="0"/>
          </a:p>
        </p:txBody>
      </p:sp>
      <p:pic>
        <p:nvPicPr>
          <p:cNvPr id="1028" name="Picture 4" descr="\\Chvpkntdfs1.chvpk.chevrontexaco.net\share\Oronite\Marketing  Team\Trademarks and Logos\Oronite Logos_New Branding Standards_2016\Hallmark Oronite Lockup Horizontal For Onscreen Use\Hallmark_oronite_hor_rgb_rev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464" y="301752"/>
            <a:ext cx="2448843" cy="111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411480" y="6619857"/>
            <a:ext cx="75341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Arial"/>
              </a:rPr>
              <a:t>© 2016</a:t>
            </a:r>
            <a:r>
              <a:rPr lang="en-US" sz="800" baseline="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latin typeface="Arial"/>
              </a:rPr>
              <a:t>Chevron</a:t>
            </a:r>
            <a:endParaRPr lang="en-US" sz="80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980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ycaj\AppData\Local\Temp\wz1b52\ORO-100YearADDING-Logo\ADDING-UP-LOGO-100th-P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504" y="6354318"/>
            <a:ext cx="1082425" cy="35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89968" y="3867150"/>
            <a:ext cx="8436219" cy="813554"/>
          </a:xfrm>
        </p:spPr>
        <p:txBody>
          <a:bodyPr anchor="b"/>
          <a:lstStyle>
            <a:lvl1pPr>
              <a:defRPr sz="4400">
                <a:solidFill>
                  <a:srgbClr val="0066B2"/>
                </a:solidFill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89968" y="4693158"/>
            <a:ext cx="8436218" cy="1145668"/>
          </a:xfrm>
        </p:spPr>
        <p:txBody>
          <a:bodyPr anchor="t">
            <a:normAutofit/>
          </a:bodyPr>
          <a:lstStyle>
            <a:lvl1pPr>
              <a:spcAft>
                <a:spcPts val="0"/>
              </a:spcAft>
              <a:buNone/>
              <a:defRPr sz="1400">
                <a:solidFill>
                  <a:srgbClr val="009DD9"/>
                </a:solidFill>
              </a:defRPr>
            </a:lvl1pPr>
          </a:lstStyle>
          <a:p>
            <a:pPr lvl="0"/>
            <a:r>
              <a:rPr lang="en-US" dirty="0" smtClean="0"/>
              <a:t>Presenter’s Name</a:t>
            </a:r>
          </a:p>
          <a:p>
            <a:pPr lvl="0"/>
            <a:r>
              <a:rPr lang="en-US" dirty="0" smtClean="0"/>
              <a:t>Presentation Date</a:t>
            </a:r>
          </a:p>
        </p:txBody>
      </p:sp>
      <p:pic>
        <p:nvPicPr>
          <p:cNvPr id="18" name="Picture 4" descr="\\Chvpkntdfs1.chvpk.chevrontexaco.net\share\Oronite\Marketing  Team\Trademarks and Logos\Oronite Logos_New Branding Standards_2016\Hallmark Oronite Lockup Horizontal For Onscreen Use\Hallmark_oronite_hor_rg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294" y="299755"/>
            <a:ext cx="2574910" cy="117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411480" y="6619857"/>
            <a:ext cx="75341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© 2016</a:t>
            </a:r>
            <a:r>
              <a:rPr lang="en-US" sz="8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 </a:t>
            </a:r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Chevron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856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marL="342900" indent="-171450"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868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80" y="240270"/>
            <a:ext cx="8320628" cy="85810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480" y="1335024"/>
            <a:ext cx="4038600" cy="4912003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3508" y="1335024"/>
            <a:ext cx="4038600" cy="4912003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93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03225" y="1327150"/>
            <a:ext cx="8329614" cy="4918084"/>
          </a:xfrm>
          <a:prstGeom prst="rect">
            <a:avLst/>
          </a:prstGeom>
          <a:solidFill>
            <a:srgbClr val="EDED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403225" y="1327150"/>
            <a:ext cx="8321040" cy="49194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90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03225" y="1327150"/>
            <a:ext cx="8329614" cy="4918084"/>
          </a:xfrm>
          <a:prstGeom prst="rect">
            <a:avLst/>
          </a:prstGeom>
          <a:solidFill>
            <a:srgbClr val="EDED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80" y="240270"/>
            <a:ext cx="8320628" cy="85810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480" y="1335024"/>
            <a:ext cx="4038600" cy="4912003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3508" y="1335024"/>
            <a:ext cx="4038600" cy="4912003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5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171782" y="6619857"/>
            <a:ext cx="808206" cy="1231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fld id="{9A822660-8374-4340-934D-8C9E1AF0D0EE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pPr algn="ctr"/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240270"/>
            <a:ext cx="6732270" cy="759855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332469"/>
            <a:ext cx="8320628" cy="4914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39" name="Picture 4" descr="\\Chvpkntdfs1.chvpk.chevrontexaco.net\share\Oronite\Marketing  Team\Trademarks and Logos\Oronite Logos_New Branding Standards_2016\Hallmark Oronite Lockup Horizontal For Onscreen Use\Hallmark_oronite_hor_rgb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3760" y="141732"/>
            <a:ext cx="1573946" cy="71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 bwMode="auto">
          <a:xfrm flipH="1" flipV="1">
            <a:off x="240512" y="1079109"/>
            <a:ext cx="8503920" cy="62484"/>
          </a:xfrm>
          <a:prstGeom prst="rect">
            <a:avLst/>
          </a:prstGeom>
          <a:gradFill flip="none" rotWithShape="1">
            <a:gsLst>
              <a:gs pos="0">
                <a:srgbClr val="0050AA"/>
              </a:gs>
              <a:gs pos="97000">
                <a:srgbClr val="FFFFFF">
                  <a:alpha val="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rgbClr val="080808"/>
              </a:solidFill>
              <a:effectLst/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" y="6619857"/>
            <a:ext cx="7822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© 2016</a:t>
            </a:r>
            <a:r>
              <a:rPr lang="en-US" sz="8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 </a:t>
            </a:r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Chevron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10" name="Picture 2" descr="C:\Users\ycaj\AppData\Local\Temp\wz1b52\ORO-100YearADDING-Logo\ADDING-UP-LOGO-100th-Po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033" y="6462950"/>
            <a:ext cx="882399" cy="29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27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0" r:id="rId2"/>
    <p:sldLayoutId id="2147483683" r:id="rId3"/>
    <p:sldLayoutId id="2147483696" r:id="rId4"/>
    <p:sldLayoutId id="214748369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66B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defTabSz="457200" rtl="0" eaLnBrk="1" latinLnBrk="0" hangingPunct="1">
        <a:spcBef>
          <a:spcPts val="5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71450" algn="l" defTabSz="457200" rtl="0" eaLnBrk="1" latinLnBrk="0" hangingPunct="1"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71450" algn="l" defTabSz="457200" rtl="0" eaLnBrk="1" latinLnBrk="0" hangingPunct="1">
        <a:spcBef>
          <a:spcPts val="500"/>
        </a:spcBef>
        <a:buSzPct val="100000"/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defTabSz="457200" rtl="0" eaLnBrk="1" latinLnBrk="0" hangingPunct="1"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240270"/>
            <a:ext cx="5703570" cy="73128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332469"/>
            <a:ext cx="8320628" cy="4914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36" name="Picture 4" descr="\\Chvpkntdfs1.chvpk.chevrontexaco.net\share\Oronite\Marketing  Team\Trademarks and Logos\Oronite Logos_New Branding Standards_2016\Hallmark Oronite Lockup Horizontal For Onscreen Use\Hallmark_oronite_hor_rgb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3760" y="141732"/>
            <a:ext cx="1573946" cy="71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171782" y="6619857"/>
            <a:ext cx="808206" cy="1231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fld id="{9A822660-8374-4340-934D-8C9E1AF0D0EE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pPr algn="ctr"/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63" name="Rectangle 62"/>
          <p:cNvSpPr/>
          <p:nvPr/>
        </p:nvSpPr>
        <p:spPr bwMode="auto">
          <a:xfrm flipH="1" flipV="1">
            <a:off x="240512" y="1079109"/>
            <a:ext cx="8503920" cy="62484"/>
          </a:xfrm>
          <a:prstGeom prst="rect">
            <a:avLst/>
          </a:prstGeom>
          <a:gradFill flip="none" rotWithShape="1">
            <a:gsLst>
              <a:gs pos="0">
                <a:srgbClr val="0050AA"/>
              </a:gs>
              <a:gs pos="97000">
                <a:srgbClr val="FFFFFF">
                  <a:alpha val="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rgbClr val="080808"/>
              </a:solidFill>
              <a:effectLst/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" y="6619857"/>
            <a:ext cx="75341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© 2016</a:t>
            </a:r>
            <a:r>
              <a:rPr lang="en-US" sz="8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 </a:t>
            </a:r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Chevron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10" name="Picture 2" descr="C:\Users\ycaj\AppData\Local\Temp\wz1b52\ORO-100YearADDING-Logo\ADDING-UP-LOGO-100th-Pos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033" y="6462950"/>
            <a:ext cx="882399" cy="29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53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88" r:id="rId3"/>
    <p:sldLayoutId id="2147483689" r:id="rId4"/>
    <p:sldLayoutId id="2147483660" r:id="rId5"/>
    <p:sldLayoutId id="2147483668" r:id="rId6"/>
    <p:sldLayoutId id="2147483661" r:id="rId7"/>
    <p:sldLayoutId id="2147483654" r:id="rId8"/>
    <p:sldLayoutId id="2147483655" r:id="rId9"/>
    <p:sldLayoutId id="214748365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66B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defTabSz="457200" rtl="0" eaLnBrk="1" latinLnBrk="0" hangingPunct="1">
        <a:spcBef>
          <a:spcPts val="5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71450" algn="l" defTabSz="457200" rtl="0" eaLnBrk="1" latinLnBrk="0" hangingPunct="1"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71450" algn="l" defTabSz="457200" rtl="0" eaLnBrk="1" latinLnBrk="0" hangingPunct="1">
        <a:spcBef>
          <a:spcPts val="500"/>
        </a:spcBef>
        <a:buSzPct val="100000"/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defTabSz="457200" rtl="0" eaLnBrk="1" latinLnBrk="0" hangingPunct="1"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4088" y="3228794"/>
            <a:ext cx="8436219" cy="963644"/>
          </a:xfrm>
        </p:spPr>
        <p:txBody>
          <a:bodyPr/>
          <a:lstStyle/>
          <a:p>
            <a:r>
              <a:rPr lang="en-US" sz="3200" dirty="0" smtClean="0"/>
              <a:t>Mack </a:t>
            </a:r>
            <a:r>
              <a:rPr lang="en-US" sz="3200" dirty="0" smtClean="0"/>
              <a:t>T-11Severity</a:t>
            </a:r>
            <a:endParaRPr lang="en-US" sz="320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456643" y="4359783"/>
            <a:ext cx="8436218" cy="114566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333333"/>
                </a:solidFill>
              </a:rPr>
              <a:t>Jim Rutherford</a:t>
            </a:r>
            <a:endParaRPr lang="en-US" b="1" dirty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r>
              <a:rPr lang="en-US" dirty="0" smtClean="0">
                <a:solidFill>
                  <a:srgbClr val="333333"/>
                </a:solidFill>
              </a:rPr>
              <a:t>Mack Surveillance Panel September </a:t>
            </a:r>
            <a:r>
              <a:rPr lang="en-US" dirty="0" smtClean="0">
                <a:solidFill>
                  <a:srgbClr val="333333"/>
                </a:solidFill>
              </a:rPr>
              <a:t>20, </a:t>
            </a:r>
            <a:r>
              <a:rPr lang="en-US" dirty="0" smtClean="0">
                <a:solidFill>
                  <a:srgbClr val="333333"/>
                </a:solidFill>
              </a:rPr>
              <a:t>2016</a:t>
            </a: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202056"/>
            <a:ext cx="8623300" cy="4965700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411480" y="240270"/>
            <a:ext cx="5703570" cy="7312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66B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Mack T-11 Severity</a:t>
            </a:r>
            <a:br>
              <a:rPr lang="en-US" dirty="0" smtClean="0"/>
            </a:br>
            <a:r>
              <a:rPr lang="en-US" sz="2000" dirty="0" smtClean="0">
                <a:solidFill>
                  <a:schemeClr val="bg2"/>
                </a:solidFill>
              </a:rPr>
              <a:t>All chartable tests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2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202056"/>
            <a:ext cx="8623300" cy="4965700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411480" y="240270"/>
            <a:ext cx="5703570" cy="7312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66B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Mack T-11 Severity</a:t>
            </a:r>
            <a:br>
              <a:rPr lang="en-US" dirty="0" smtClean="0"/>
            </a:br>
            <a:r>
              <a:rPr lang="en-US" sz="2000" dirty="0" smtClean="0">
                <a:solidFill>
                  <a:schemeClr val="bg2"/>
                </a:solidFill>
              </a:rPr>
              <a:t>All chartable tests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04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Mack </a:t>
            </a:r>
            <a:r>
              <a:rPr lang="en-US" dirty="0" smtClean="0"/>
              <a:t>T-11 </a:t>
            </a:r>
            <a:r>
              <a:rPr lang="en-US" dirty="0" smtClean="0"/>
              <a:t>Severity</a:t>
            </a:r>
            <a:br>
              <a:rPr lang="en-US" dirty="0" smtClean="0"/>
            </a:br>
            <a:r>
              <a:rPr lang="en-US" sz="2000" dirty="0">
                <a:solidFill>
                  <a:schemeClr val="bg2"/>
                </a:solidFill>
              </a:rPr>
              <a:t>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 smtClean="0">
                <a:solidFill>
                  <a:schemeClr val="bg2"/>
                </a:solidFill>
              </a:rPr>
              <a:t>Using ltms20160906</a:t>
            </a:r>
          </a:p>
          <a:p>
            <a:r>
              <a:rPr lang="en-US" sz="1600" b="1" dirty="0" smtClean="0">
                <a:solidFill>
                  <a:schemeClr val="bg2"/>
                </a:solidFill>
              </a:rPr>
              <a:t>261 total tests</a:t>
            </a:r>
          </a:p>
          <a:p>
            <a:r>
              <a:rPr lang="en-US" sz="1600" b="1" dirty="0" smtClean="0">
                <a:solidFill>
                  <a:schemeClr val="bg2"/>
                </a:solidFill>
              </a:rPr>
              <a:t>206 chartable tests</a:t>
            </a:r>
          </a:p>
          <a:p>
            <a:pPr marL="0" indent="0">
              <a:buNone/>
            </a:pPr>
            <a:endParaRPr lang="en-US" sz="1600" b="1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bg2"/>
                </a:solidFill>
              </a:rPr>
              <a:t>Processing </a:t>
            </a:r>
            <a:r>
              <a:rPr lang="en-US" sz="1600" b="1" dirty="0" smtClean="0">
                <a:solidFill>
                  <a:schemeClr val="bg2"/>
                </a:solidFill>
              </a:rPr>
              <a:t>FUELBTID to match CP </a:t>
            </a:r>
            <a:r>
              <a:rPr lang="en-US" sz="1600" b="1" dirty="0" err="1" smtClean="0">
                <a:solidFill>
                  <a:schemeClr val="bg2"/>
                </a:solidFill>
              </a:rPr>
              <a:t>Chem</a:t>
            </a:r>
            <a:r>
              <a:rPr lang="en-US" sz="1600" b="1" dirty="0" smtClean="0">
                <a:solidFill>
                  <a:schemeClr val="bg2"/>
                </a:solidFill>
              </a:rPr>
              <a:t> Lot Numbers</a:t>
            </a:r>
          </a:p>
          <a:p>
            <a:r>
              <a:rPr lang="en-US" sz="1600" b="1" dirty="0" smtClean="0">
                <a:solidFill>
                  <a:schemeClr val="bg2"/>
                </a:solidFill>
              </a:rPr>
              <a:t>Truncated FUELBTID to 9 characters</a:t>
            </a:r>
          </a:p>
          <a:p>
            <a:r>
              <a:rPr lang="en-US" sz="1600" b="1" dirty="0" smtClean="0">
                <a:solidFill>
                  <a:schemeClr val="bg2"/>
                </a:solidFill>
              </a:rPr>
              <a:t>Missing </a:t>
            </a:r>
            <a:r>
              <a:rPr lang="en-US" sz="1600" b="1" dirty="0" smtClean="0">
                <a:solidFill>
                  <a:schemeClr val="bg2"/>
                </a:solidFill>
              </a:rPr>
              <a:t>1 </a:t>
            </a:r>
            <a:r>
              <a:rPr lang="en-US" sz="1600" b="1" dirty="0">
                <a:solidFill>
                  <a:schemeClr val="bg2"/>
                </a:solidFill>
              </a:rPr>
              <a:t>fuel </a:t>
            </a:r>
            <a:r>
              <a:rPr lang="en-US" sz="1600" b="1" dirty="0" smtClean="0">
                <a:solidFill>
                  <a:schemeClr val="bg2"/>
                </a:solidFill>
              </a:rPr>
              <a:t>severity factor </a:t>
            </a:r>
            <a:r>
              <a:rPr lang="en-US" sz="1600" b="1" dirty="0">
                <a:solidFill>
                  <a:schemeClr val="bg2"/>
                </a:solidFill>
              </a:rPr>
              <a:t>for </a:t>
            </a:r>
            <a:r>
              <a:rPr lang="en-US" sz="1600" b="1" dirty="0" smtClean="0">
                <a:solidFill>
                  <a:schemeClr val="bg2"/>
                </a:solidFill>
              </a:rPr>
              <a:t>3 tests with 822-2: “16CP9HS01</a:t>
            </a:r>
            <a:r>
              <a:rPr lang="en-US" sz="1600" b="1" dirty="0" smtClean="0">
                <a:solidFill>
                  <a:schemeClr val="bg2"/>
                </a:solidFill>
              </a:rPr>
              <a:t>”</a:t>
            </a:r>
          </a:p>
          <a:p>
            <a:endParaRPr lang="en-US" sz="1600" b="1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bg2"/>
                </a:solidFill>
              </a:rPr>
              <a:t>If Soot4 has changed, hasn’t it gone severe in roughly the same time frame?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It </a:t>
            </a:r>
            <a:r>
              <a:rPr lang="en-US" b="1" dirty="0">
                <a:solidFill>
                  <a:schemeClr val="bg2"/>
                </a:solidFill>
              </a:rPr>
              <a:t>doesn’t look like </a:t>
            </a:r>
            <a:r>
              <a:rPr lang="en-US" b="1" dirty="0" smtClean="0">
                <a:solidFill>
                  <a:schemeClr val="bg2"/>
                </a:solidFill>
              </a:rPr>
              <a:t>an effect of CP </a:t>
            </a:r>
            <a:r>
              <a:rPr lang="en-US" b="1" dirty="0" err="1">
                <a:solidFill>
                  <a:schemeClr val="bg2"/>
                </a:solidFill>
              </a:rPr>
              <a:t>Chem</a:t>
            </a:r>
            <a:r>
              <a:rPr lang="en-US" b="1" dirty="0">
                <a:solidFill>
                  <a:schemeClr val="bg2"/>
                </a:solidFill>
              </a:rPr>
              <a:t> fuel severity, or parts </a:t>
            </a:r>
            <a:r>
              <a:rPr lang="en-US" b="1" dirty="0" smtClean="0">
                <a:solidFill>
                  <a:schemeClr val="bg2"/>
                </a:solidFill>
              </a:rPr>
              <a:t>batch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Could it be reference oil reblend or something else related to time?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Doesn’t look like Soot at 12 cSt or soot at 15 at cSt have changed</a:t>
            </a:r>
            <a:endParaRPr lang="en-US" b="1" dirty="0">
              <a:solidFill>
                <a:schemeClr val="bg2"/>
              </a:solidFill>
            </a:endParaRPr>
          </a:p>
          <a:p>
            <a:endParaRPr lang="en-US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2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0" y="5651500"/>
            <a:ext cx="8636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 b="1" smtClean="0">
                <a:latin typeface="Arial"/>
              </a:rPr>
              <a:t>Filter Settings</a:t>
            </a:r>
          </a:p>
          <a:p>
            <a:r>
              <a:rPr lang="en-US" sz="700" smtClean="0">
                <a:latin typeface="Arial"/>
              </a:rPr>
              <a:t>-  LTMSLAB: ( A, B, D, F, G, G1)</a:t>
            </a:r>
            <a:endParaRPr lang="en-US" sz="700">
              <a:latin typeface="Arial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203224"/>
            <a:ext cx="8623300" cy="4965700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11480" y="240270"/>
            <a:ext cx="5703570" cy="7312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66B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Mack T-11 Severity</a:t>
            </a:r>
            <a:br>
              <a:rPr lang="en-US" dirty="0" smtClean="0"/>
            </a:br>
            <a:r>
              <a:rPr lang="en-US" sz="2000" dirty="0" smtClean="0">
                <a:solidFill>
                  <a:schemeClr val="bg2"/>
                </a:solidFill>
              </a:rPr>
              <a:t>All chartable tests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2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203224"/>
            <a:ext cx="8623300" cy="4965700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11480" y="240270"/>
            <a:ext cx="5703570" cy="7312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66B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Mack T-11 Severity</a:t>
            </a:r>
            <a:br>
              <a:rPr lang="en-US" dirty="0" smtClean="0"/>
            </a:br>
            <a:r>
              <a:rPr lang="en-US" sz="2000" dirty="0" smtClean="0">
                <a:solidFill>
                  <a:schemeClr val="bg2"/>
                </a:solidFill>
              </a:rPr>
              <a:t>All chartable tests run with 822 variants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4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85" y="1203224"/>
            <a:ext cx="8623300" cy="4965700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11480" y="240270"/>
            <a:ext cx="5703570" cy="7312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66B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Mack T-11 Severity</a:t>
            </a:r>
            <a:br>
              <a:rPr lang="en-US" dirty="0" smtClean="0"/>
            </a:br>
            <a:r>
              <a:rPr lang="en-US" sz="2000" dirty="0" smtClean="0">
                <a:solidFill>
                  <a:schemeClr val="bg2"/>
                </a:solidFill>
              </a:rPr>
              <a:t>All chartable tests run with 822 variants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6940" y="6146601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822-1 </a:t>
            </a:r>
            <a:r>
              <a:rPr lang="en-US" dirty="0" smtClean="0">
                <a:solidFill>
                  <a:schemeClr val="bg2"/>
                </a:solidFill>
              </a:rPr>
              <a:t>highlighted</a:t>
            </a:r>
          </a:p>
        </p:txBody>
      </p:sp>
    </p:spTree>
    <p:extLst>
      <p:ext uri="{BB962C8B-B14F-4D97-AF65-F5344CB8AC3E}">
        <p14:creationId xmlns:p14="http://schemas.microsoft.com/office/powerpoint/2010/main" val="193696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203224"/>
            <a:ext cx="8623300" cy="4965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6556" y="6146601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822-2 </a:t>
            </a:r>
            <a:r>
              <a:rPr lang="en-US" dirty="0" smtClean="0">
                <a:solidFill>
                  <a:schemeClr val="bg2"/>
                </a:solidFill>
              </a:rPr>
              <a:t>highlighted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11480" y="240270"/>
            <a:ext cx="5703570" cy="7312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66B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Mack T-11 Severity</a:t>
            </a:r>
            <a:br>
              <a:rPr lang="en-US" dirty="0" smtClean="0"/>
            </a:br>
            <a:r>
              <a:rPr lang="en-US" sz="2000" dirty="0" smtClean="0">
                <a:solidFill>
                  <a:schemeClr val="bg2"/>
                </a:solidFill>
              </a:rPr>
              <a:t>All chartable tests run with 822 variants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94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203224"/>
            <a:ext cx="8623300" cy="4965700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11480" y="240270"/>
            <a:ext cx="5703570" cy="7312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66B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Mack T-11 Severity</a:t>
            </a:r>
            <a:br>
              <a:rPr lang="en-US" dirty="0" smtClean="0"/>
            </a:br>
            <a:r>
              <a:rPr lang="en-US" sz="2000" dirty="0" smtClean="0">
                <a:solidFill>
                  <a:schemeClr val="bg2"/>
                </a:solidFill>
              </a:rPr>
              <a:t>All chartable tests run with 822 variants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5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203224"/>
            <a:ext cx="8623300" cy="4965700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11480" y="240270"/>
            <a:ext cx="5703570" cy="7312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66B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Mack T-11 Severity</a:t>
            </a:r>
            <a:br>
              <a:rPr lang="en-US" dirty="0" smtClean="0"/>
            </a:br>
            <a:r>
              <a:rPr lang="en-US" sz="2000" dirty="0" smtClean="0">
                <a:solidFill>
                  <a:schemeClr val="bg2"/>
                </a:solidFill>
              </a:rPr>
              <a:t>All chartable tests run with 822 variants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3644" y="6146601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822-1 </a:t>
            </a:r>
            <a:r>
              <a:rPr lang="en-US" dirty="0" smtClean="0">
                <a:solidFill>
                  <a:schemeClr val="bg2"/>
                </a:solidFill>
              </a:rPr>
              <a:t>highlighted</a:t>
            </a:r>
          </a:p>
        </p:txBody>
      </p:sp>
    </p:spTree>
    <p:extLst>
      <p:ext uri="{BB962C8B-B14F-4D97-AF65-F5344CB8AC3E}">
        <p14:creationId xmlns:p14="http://schemas.microsoft.com/office/powerpoint/2010/main" val="130994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203224"/>
            <a:ext cx="8623300" cy="4965700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11480" y="240270"/>
            <a:ext cx="5703570" cy="7312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66B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Mack T-11 Severity</a:t>
            </a:r>
            <a:br>
              <a:rPr lang="en-US" dirty="0" smtClean="0"/>
            </a:br>
            <a:r>
              <a:rPr lang="en-US" sz="2000" dirty="0" smtClean="0">
                <a:solidFill>
                  <a:schemeClr val="bg2"/>
                </a:solidFill>
              </a:rPr>
              <a:t>All chartable tests run with 822 variants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9468" y="6146601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822-2 </a:t>
            </a:r>
            <a:r>
              <a:rPr lang="en-US" dirty="0" smtClean="0">
                <a:solidFill>
                  <a:schemeClr val="bg2"/>
                </a:solidFill>
              </a:rPr>
              <a:t>highlighted</a:t>
            </a:r>
          </a:p>
        </p:txBody>
      </p:sp>
    </p:spTree>
    <p:extLst>
      <p:ext uri="{BB962C8B-B14F-4D97-AF65-F5344CB8AC3E}">
        <p14:creationId xmlns:p14="http://schemas.microsoft.com/office/powerpoint/2010/main" val="116321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onite_ADDING_UP_PowerPoint_Template_External">
  <a:themeElements>
    <a:clrScheme name="chevron">
      <a:dk1>
        <a:sysClr val="windowText" lastClr="000000"/>
      </a:dk1>
      <a:lt1>
        <a:sysClr val="window" lastClr="FFFFFF"/>
      </a:lt1>
      <a:dk2>
        <a:srgbClr val="0B2D71"/>
      </a:dk2>
      <a:lt2>
        <a:srgbClr val="009DD9"/>
      </a:lt2>
      <a:accent1>
        <a:srgbClr val="0066B2"/>
      </a:accent1>
      <a:accent2>
        <a:srgbClr val="00708C"/>
      </a:accent2>
      <a:accent3>
        <a:srgbClr val="769231"/>
      </a:accent3>
      <a:accent4>
        <a:srgbClr val="97002E"/>
      </a:accent4>
      <a:accent5>
        <a:srgbClr val="E5601F"/>
      </a:accent5>
      <a:accent6>
        <a:srgbClr val="751269"/>
      </a:accent6>
      <a:hlink>
        <a:srgbClr val="009DD9"/>
      </a:hlink>
      <a:folHlink>
        <a:srgbClr val="0B2D7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Chevron_PPT_Standard" id="{F5AF1C88-D356-944A-901D-C3EE1C3CB669}" vid="{02262430-1950-4C42-9482-D72AC495BF68}"/>
    </a:ext>
  </a:extLst>
</a:theme>
</file>

<file path=ppt/theme/theme2.xml><?xml version="1.0" encoding="utf-8"?>
<a:theme xmlns:a="http://schemas.openxmlformats.org/drawingml/2006/main" name="Chevron_PPT_Standard">
  <a:themeElements>
    <a:clrScheme name="chevron">
      <a:dk1>
        <a:sysClr val="windowText" lastClr="000000"/>
      </a:dk1>
      <a:lt1>
        <a:sysClr val="window" lastClr="FFFFFF"/>
      </a:lt1>
      <a:dk2>
        <a:srgbClr val="0B2D71"/>
      </a:dk2>
      <a:lt2>
        <a:srgbClr val="009DD9"/>
      </a:lt2>
      <a:accent1>
        <a:srgbClr val="0066B2"/>
      </a:accent1>
      <a:accent2>
        <a:srgbClr val="00708C"/>
      </a:accent2>
      <a:accent3>
        <a:srgbClr val="769231"/>
      </a:accent3>
      <a:accent4>
        <a:srgbClr val="97002E"/>
      </a:accent4>
      <a:accent5>
        <a:srgbClr val="E5601F"/>
      </a:accent5>
      <a:accent6>
        <a:srgbClr val="751269"/>
      </a:accent6>
      <a:hlink>
        <a:srgbClr val="009DD9"/>
      </a:hlink>
      <a:folHlink>
        <a:srgbClr val="0B2D7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rtlCol="0">
        <a:spAutoFit/>
      </a:bodyPr>
      <a:lstStyle>
        <a:defPPr>
          <a:defRPr sz="700" b="1" smtClean="0">
            <a:latin typeface="Arial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Chevron_PPT_Standard" id="{F5AF1C88-D356-944A-901D-C3EE1C3CB669}" vid="{F9A5DD0C-FADE-D942-8298-0929B6AAED7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78f4d3dc-0e89-4275-a63a-2e4b3ba24aa4" ContentTypeId="0x010100FBB1BDE89FB27C449A0E29AF421E3124" PreviousValue="tru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neral Document" ma:contentTypeID="0x010100FBB1BDE89FB27C449A0E29AF421E31240100A8EFD83E70A3164987BF1D608A5462DB" ma:contentTypeVersion="7" ma:contentTypeDescription="Create a new document." ma:contentTypeScope="" ma:versionID="e0a645beb261cf6aa208b9c3347a5837">
  <xsd:schema xmlns:xsd="http://www.w3.org/2001/XMLSchema" xmlns:xs="http://www.w3.org/2001/XMLSchema" xmlns:p="http://schemas.microsoft.com/office/2006/metadata/properties" xmlns:ns1="http://schemas.microsoft.com/sharepoint/v3" xmlns:ns2="e6bb6fa4-9c23-4df5-9c72-0315fa8fef6d" xmlns:ns3="a47dab97-261d-47ca-8c77-7c858d5c5e10" xmlns:ns4="http://schemas.microsoft.com/sharepoint/v4" xmlns:ns5="fae423db-7aea-40a7-8e81-2a365c617d65" targetNamespace="http://schemas.microsoft.com/office/2006/metadata/properties" ma:root="true" ma:fieldsID="9331952b3d57a88dab42699f777c07c2" ns1:_="" ns2:_="" ns3:_="" ns4:_="" ns5:_="">
    <xsd:import namespace="http://schemas.microsoft.com/sharepoint/v3"/>
    <xsd:import namespace="e6bb6fa4-9c23-4df5-9c72-0315fa8fef6d"/>
    <xsd:import namespace="a47dab97-261d-47ca-8c77-7c858d5c5e10"/>
    <xsd:import namespace="http://schemas.microsoft.com/sharepoint/v4"/>
    <xsd:import namespace="fae423db-7aea-40a7-8e81-2a365c617d65"/>
    <xsd:element name="properties">
      <xsd:complexType>
        <xsd:sequence>
          <xsd:element name="documentManagement">
            <xsd:complexType>
              <xsd:all>
                <xsd:element ref="ns2:IP_x0020_Classification"/>
                <xsd:element ref="ns2:Preservation_x0020_Order_x0020_Numbers" minOccurs="0"/>
                <xsd:element ref="ns3:Category" minOccurs="0"/>
                <xsd:element ref="ns4:IconOverlay" minOccurs="0"/>
                <xsd:element ref="ns5:p01231d88c934046812dbe39cf15430a" minOccurs="0"/>
                <xsd:element ref="ns5:TaxCatchAll" minOccurs="0"/>
                <xsd:element ref="ns5:TaxCatchAllLabel" minOccurs="0"/>
                <xsd:element ref="ns1:ExtractedContributo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xtractedContributor" ma:index="16" nillable="true" ma:displayName="Extracted Contributor" ma:description="Extracted Contributor" ma:hidden="true" ma:internalName="ExtractedContributor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bb6fa4-9c23-4df5-9c72-0315fa8fef6d" elementFormDefault="qualified">
    <xsd:import namespace="http://schemas.microsoft.com/office/2006/documentManagement/types"/>
    <xsd:import namespace="http://schemas.microsoft.com/office/infopath/2007/PartnerControls"/>
    <xsd:element name="IP_x0020_Classification" ma:index="8" ma:displayName="IP Classification" ma:default="Company Confidential" ma:description="Sensitivity of the information" ma:format="Dropdown" ma:internalName="IP_x0020_Classification">
      <xsd:simpleType>
        <xsd:restriction base="dms:Choice">
          <xsd:enumeration value="Public"/>
          <xsd:enumeration value="Company Confidential"/>
          <xsd:enumeration value="Confidential Restricted"/>
          <xsd:enumeration value="Classified"/>
        </xsd:restriction>
      </xsd:simpleType>
    </xsd:element>
    <xsd:element name="Preservation_x0020_Order_x0020_Numbers" ma:index="9" nillable="true" ma:displayName="Preservation Order Numbers" ma:description="Preservation Order Numbers, when issued by Legal, require that this item MUST NOT be deleted. Separate multiple preservation order numbers with commas." ma:internalName="Preservation_x0020_Order_x0020_Number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7dab97-261d-47ca-8c77-7c858d5c5e10" elementFormDefault="qualified">
    <xsd:import namespace="http://schemas.microsoft.com/office/2006/documentManagement/types"/>
    <xsd:import namespace="http://schemas.microsoft.com/office/infopath/2007/PartnerControls"/>
    <xsd:element name="Category" ma:index="10" nillable="true" ma:displayName="Category" ma:internalName="Category">
      <xsd:simpleType>
        <xsd:restriction base="dms:Text">
          <xsd:maxLength value="10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e423db-7aea-40a7-8e81-2a365c617d65" elementFormDefault="qualified">
    <xsd:import namespace="http://schemas.microsoft.com/office/2006/documentManagement/types"/>
    <xsd:import namespace="http://schemas.microsoft.com/office/infopath/2007/PartnerControls"/>
    <xsd:element name="p01231d88c934046812dbe39cf15430a" ma:index="12" nillable="true" ma:taxonomy="true" ma:internalName="p01231d88c934046812dbe39cf15430a" ma:taxonomyFieldName="Chevron_x0020_Organization" ma:displayName="Owner Organization" ma:default="3;#Oronite|d1cba2e4-e2c8-4411-8daa-61d4a4958c6d" ma:fieldId="{901231d8-8c93-4046-812d-be39cf15430a}" ma:sspId="78f4d3dc-0e89-4275-a63a-2e4b3ba24aa4" ma:termSetId="4bf10e93-cbf8-470b-bd43-152d61f7423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4cbea7c7-9078-4be1-a737-29ab74a27e00}" ma:internalName="TaxCatchAll" ma:showField="CatchAllData" ma:web="0fa264f4-61f7-47f0-95b7-b83cf3e6b3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4cbea7c7-9078-4be1-a737-29ab74a27e00}" ma:internalName="TaxCatchAllLabel" ma:readOnly="true" ma:showField="CatchAllDataLabel" ma:web="0fa264f4-61f7-47f0-95b7-b83cf3e6b3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7" ma:displayName="Creat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rvation_x0020_Order_x0020_Numbers xmlns="e6bb6fa4-9c23-4df5-9c72-0315fa8fef6d" xsi:nil="true"/>
    <IconOverlay xmlns="http://schemas.microsoft.com/sharepoint/v4" xsi:nil="true"/>
    <p01231d88c934046812dbe39cf15430a xmlns="fae423db-7aea-40a7-8e81-2a365c617d65">
      <Terms xmlns="http://schemas.microsoft.com/office/infopath/2007/PartnerControls">
        <TermInfo xmlns="http://schemas.microsoft.com/office/infopath/2007/PartnerControls">
          <TermName xmlns="http://schemas.microsoft.com/office/infopath/2007/PartnerControls">Oronite</TermName>
          <TermId xmlns="http://schemas.microsoft.com/office/infopath/2007/PartnerControls">d1cba2e4-e2c8-4411-8daa-61d4a4958c6d</TermId>
        </TermInfo>
      </Terms>
    </p01231d88c934046812dbe39cf15430a>
    <ExtractedContributor xmlns="http://schemas.microsoft.com/sharepoint/v3" xsi:nil="true"/>
    <Category xmlns="a47dab97-261d-47ca-8c77-7c858d5c5e10">Oronite PowerPoint Templates</Category>
    <IP_x0020_Classification xmlns="e6bb6fa4-9c23-4df5-9c72-0315fa8fef6d">Company Confidential</IP_x0020_Classification>
    <TaxCatchAll xmlns="fae423db-7aea-40a7-8e81-2a365c617d65">
      <Value>3</Value>
    </TaxCatchAll>
  </documentManagement>
</p:properties>
</file>

<file path=customXml/itemProps1.xml><?xml version="1.0" encoding="utf-8"?>
<ds:datastoreItem xmlns:ds="http://schemas.openxmlformats.org/officeDocument/2006/customXml" ds:itemID="{7EA883C2-F174-465B-9D2C-C5BC8FF2E2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81528C-D946-41D1-8ADA-18C55BEF8D0C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B7AF0264-AE9A-49FF-B787-89B8D47162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6bb6fa4-9c23-4df5-9c72-0315fa8fef6d"/>
    <ds:schemaRef ds:uri="a47dab97-261d-47ca-8c77-7c858d5c5e10"/>
    <ds:schemaRef ds:uri="http://schemas.microsoft.com/sharepoint/v4"/>
    <ds:schemaRef ds:uri="fae423db-7aea-40a7-8e81-2a365c617d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01A6C97-F922-40D5-A5C1-B04430A17FE0}">
  <ds:schemaRefs>
    <ds:schemaRef ds:uri="http://purl.org/dc/dcmitype/"/>
    <ds:schemaRef ds:uri="a47dab97-261d-47ca-8c77-7c858d5c5e10"/>
    <ds:schemaRef ds:uri="http://purl.org/dc/terms/"/>
    <ds:schemaRef ds:uri="http://www.w3.org/XML/1998/namespace"/>
    <ds:schemaRef ds:uri="http://purl.org/dc/elements/1.1/"/>
    <ds:schemaRef ds:uri="fae423db-7aea-40a7-8e81-2a365c617d65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sharepoint/v4"/>
    <ds:schemaRef ds:uri="e6bb6fa4-9c23-4df5-9c72-0315fa8fef6d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Oronite_ADDING_UP_PowerPoint_Template_External</Template>
  <TotalTime>1268</TotalTime>
  <Words>163</Words>
  <Application>Microsoft Office PowerPoint</Application>
  <PresentationFormat>On-screen Show (4:3)</PresentationFormat>
  <Paragraphs>34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Oronite_ADDING_UP_PowerPoint_Template_External</vt:lpstr>
      <vt:lpstr>Chevron_PPT_Standard</vt:lpstr>
      <vt:lpstr>Mack T-11Severity</vt:lpstr>
      <vt:lpstr>Mack T-11 Severity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Chevron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Mack T8-E Severity</dc:title>
  <dc:creator>Jim Rutherford</dc:creator>
  <cp:lastModifiedBy>Jim Rutherford</cp:lastModifiedBy>
  <cp:revision>31</cp:revision>
  <cp:lastPrinted>2016-04-18T21:25:07Z</cp:lastPrinted>
  <dcterms:created xsi:type="dcterms:W3CDTF">2016-09-06T18:21:00Z</dcterms:created>
  <dcterms:modified xsi:type="dcterms:W3CDTF">2016-09-14T22:55:21Z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0x010100FBB1BDE89FB27C449A0E29AF421E31240100A8EFD83E70A3164987BF1D608A5462DB</vt:lpwstr>
  </property>
  <property fmtid="{D5CDD505-2E9C-101B-9397-08002B2CF9AE}" pid="3" name="Chevron_x0020_Organization">
    <vt:lpwstr>3;#Oronite|d1cba2e4-e2c8-4411-8daa-61d4a4958c6d</vt:lpwstr>
  </property>
  <property fmtid="{D5CDD505-2E9C-101B-9397-08002B2CF9AE}" pid="4" name="Chevron Organization">
    <vt:lpwstr>3;#Oronite|d1cba2e4-e2c8-4411-8daa-61d4a4958c6d</vt:lpwstr>
  </property>
</Properties>
</file>