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8" r:id="rId4"/>
    <p:sldId id="270" r:id="rId5"/>
    <p:sldId id="269" r:id="rId6"/>
    <p:sldId id="271" r:id="rId7"/>
    <p:sldId id="263" r:id="rId8"/>
    <p:sldId id="264" r:id="rId9"/>
    <p:sldId id="265" r:id="rId10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F44335F1-A07A-4D92-ADC7-9991ADFDB5D9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B8499FCC-35A3-4A21-8B9D-8E287E729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08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F4CC-B92A-4EF4-A5F2-AB142D9819C0}" type="datetime1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9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3F048-48FA-420B-ADF1-EA215FC76BCB}" type="datetime1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94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7DE9-347B-4AA5-8C79-7743693512B5}" type="datetime1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8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E0F8-F0F5-4B82-97D7-DA78ECB6BFEC}" type="datetime1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8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11C7-1983-49ED-B2E1-6D8809489AEB}" type="datetime1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4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6464-4F0B-4BDA-AF3B-CDD7DBF97D81}" type="datetime1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CFBAA-4FAA-4C23-9D86-9219EE73EF4B}" type="datetime1">
              <a:rPr lang="en-US" smtClean="0"/>
              <a:t>3/7/2018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05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CDB9-63A4-4718-ABF2-0E54BEBB54C8}" type="datetime1">
              <a:rPr lang="en-US" smtClean="0"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526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5BA7A-9DFD-4EFA-A0AF-AF1C4584F377}" type="datetime1">
              <a:rPr lang="en-US" smtClean="0"/>
              <a:t>3/7/2018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20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75A1D-125E-4EDB-A0CA-4F998BD8BF71}" type="datetime1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3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2706-9E43-4504-ADAD-DE8C7271F6E9}" type="datetime1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Mark Sutherland 05/04/2016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887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0AE49-FDC2-4AC2-B7D7-204430FE078F}" type="datetime1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Mark Sutherland 05/04/2016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A7D6A-B6A0-491E-8B7D-734335D52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1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Volvo/Mack CPD Report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T8/T11/T12/T13</a:t>
            </a:r>
          </a:p>
        </p:txBody>
      </p:sp>
      <p:pic>
        <p:nvPicPr>
          <p:cNvPr id="4" name="Picture 3" descr="TEI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905000" y="1422654"/>
            <a:ext cx="5029200" cy="126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Derek Grosch 3/8/2018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06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Volvo/Mack CPD Report</a:t>
            </a:r>
            <a:br>
              <a:rPr lang="en-US" sz="3600" b="1" dirty="0"/>
            </a:br>
            <a:r>
              <a:rPr lang="en-US" sz="3600" b="1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848600" cy="4876800"/>
          </a:xfrm>
        </p:spPr>
        <p:txBody>
          <a:bodyPr>
            <a:normAutofit/>
          </a:bodyPr>
          <a:lstStyle/>
          <a:p>
            <a:r>
              <a:rPr lang="en-US" dirty="0"/>
              <a:t>Issues/Updates/Observations</a:t>
            </a:r>
          </a:p>
          <a:p>
            <a:pPr lvl="1"/>
            <a:r>
              <a:rPr lang="en-US" dirty="0"/>
              <a:t>T8/T11/T12 </a:t>
            </a:r>
          </a:p>
          <a:p>
            <a:pPr lvl="2"/>
            <a:r>
              <a:rPr lang="en-US" dirty="0" smtClean="0"/>
              <a:t>Blocks</a:t>
            </a:r>
          </a:p>
          <a:p>
            <a:pPr lvl="2"/>
            <a:r>
              <a:rPr lang="en-US" dirty="0" smtClean="0"/>
              <a:t>New Parts Batches</a:t>
            </a:r>
          </a:p>
          <a:p>
            <a:pPr lvl="2"/>
            <a:r>
              <a:rPr lang="en-US" dirty="0" smtClean="0"/>
              <a:t>T-11/T-12 Skirts</a:t>
            </a:r>
            <a:endParaRPr lang="en-US" dirty="0"/>
          </a:p>
          <a:p>
            <a:r>
              <a:rPr lang="en-US" dirty="0" smtClean="0"/>
              <a:t>Inventory </a:t>
            </a:r>
            <a:r>
              <a:rPr lang="en-US" dirty="0"/>
              <a:t>and Availability</a:t>
            </a:r>
          </a:p>
          <a:p>
            <a:pPr lvl="1"/>
            <a:r>
              <a:rPr lang="en-US" dirty="0"/>
              <a:t>Critical Parts</a:t>
            </a:r>
          </a:p>
          <a:p>
            <a:pPr lvl="1"/>
            <a:r>
              <a:rPr lang="en-US" dirty="0"/>
              <a:t>Miscellaneous Parts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Derek Grosch 3/8/2018</a:t>
            </a:r>
          </a:p>
        </p:txBody>
      </p:sp>
      <p:pic>
        <p:nvPicPr>
          <p:cNvPr id="5" name="Picture 4" descr="TEI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553200" y="6019800"/>
            <a:ext cx="3048000" cy="7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15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Autofit/>
          </a:bodyPr>
          <a:lstStyle/>
          <a:p>
            <a:pPr fontAlgn="b"/>
            <a:r>
              <a:rPr lang="en-US" sz="3200" b="1" dirty="0"/>
              <a:t>Volvo/Mack T11/T12 </a:t>
            </a:r>
            <a:br>
              <a:rPr lang="en-US" sz="3200" b="1" dirty="0"/>
            </a:br>
            <a:r>
              <a:rPr lang="en-US" sz="3200" b="1" dirty="0"/>
              <a:t>E7 Blocks</a:t>
            </a:r>
            <a:br>
              <a:rPr lang="en-US" sz="3200" b="1" dirty="0"/>
            </a:br>
            <a:endParaRPr lang="en-US" sz="32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528" y="1710052"/>
            <a:ext cx="8229600" cy="4678363"/>
          </a:xfrm>
        </p:spPr>
        <p:txBody>
          <a:bodyPr>
            <a:normAutofit/>
          </a:bodyPr>
          <a:lstStyle/>
          <a:p>
            <a:r>
              <a:rPr lang="en-US" dirty="0" smtClean="0"/>
              <a:t>There are currently 51 bare E7 blocks left (according to Mack)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There were 53 bare blocks at the end of 	   2015.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Derek Grosch 3/8/2018</a:t>
            </a:r>
          </a:p>
        </p:txBody>
      </p:sp>
      <p:pic>
        <p:nvPicPr>
          <p:cNvPr id="8" name="Picture 7" descr="TEI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553200" y="6019800"/>
            <a:ext cx="3048000" cy="7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38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Volvo/Mack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>T-11/T-12 Skirts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Most T-11/T-12 skirts have some sort of blemish.</a:t>
            </a:r>
          </a:p>
          <a:p>
            <a:r>
              <a:rPr lang="en-US" dirty="0" smtClean="0"/>
              <a:t>We are currently sending out the best of what is in stock. 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TEI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553200" y="6019800"/>
            <a:ext cx="3048000" cy="7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Derek Grosch 3/8/2018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59100" y="3543819"/>
            <a:ext cx="322580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63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b="1" dirty="0"/>
              <a:t>Volvo/Mack T13 </a:t>
            </a:r>
            <a:br>
              <a:rPr lang="en-US" sz="3600" b="1" dirty="0"/>
            </a:br>
            <a:r>
              <a:rPr lang="en-US" sz="3600" b="1" dirty="0"/>
              <a:t>New Parts Batches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A quote has been submitted to Volvo by Federal Mogul for liners, piston crowns, and skirts. </a:t>
            </a:r>
          </a:p>
          <a:p>
            <a:r>
              <a:rPr lang="en-US" dirty="0" smtClean="0"/>
              <a:t>Quote is for 2,000 of each (333 kits worth)</a:t>
            </a:r>
            <a:endParaRPr lang="en-US" dirty="0"/>
          </a:p>
        </p:txBody>
      </p:sp>
      <p:pic>
        <p:nvPicPr>
          <p:cNvPr id="4" name="Picture 3" descr="TEI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553200" y="6019800"/>
            <a:ext cx="3048000" cy="7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Derek Grosch 3/8/2018</a:t>
            </a:r>
          </a:p>
        </p:txBody>
      </p:sp>
    </p:spTree>
    <p:extLst>
      <p:ext uri="{BB962C8B-B14F-4D97-AF65-F5344CB8AC3E}">
        <p14:creationId xmlns:p14="http://schemas.microsoft.com/office/powerpoint/2010/main" val="184297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T-11/T-12 Batches</a:t>
            </a:r>
            <a:br>
              <a:rPr lang="en-US" b="1" dirty="0" smtClean="0"/>
            </a:br>
            <a:r>
              <a:rPr lang="en-US" b="1" dirty="0" smtClean="0"/>
              <a:t>How do we want to order?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1: Use all of the remaining parts and order new batches as we run out.</a:t>
            </a:r>
          </a:p>
          <a:p>
            <a:r>
              <a:rPr lang="en-US" dirty="0" smtClean="0"/>
              <a:t>Option 2: Start fresh with all new batches and dump the remaining inventory.</a:t>
            </a:r>
          </a:p>
          <a:p>
            <a:r>
              <a:rPr lang="en-US" dirty="0" smtClean="0"/>
              <a:t>Price difference between the two options is ~$2,000,000</a:t>
            </a:r>
          </a:p>
          <a:p>
            <a:r>
              <a:rPr lang="en-US" dirty="0" smtClean="0"/>
              <a:t>For liners, piston crowns, skirts, main bearings, rod bearings, and rings.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Derek Grosch 3/8/2018</a:t>
            </a:r>
          </a:p>
        </p:txBody>
      </p:sp>
      <p:pic>
        <p:nvPicPr>
          <p:cNvPr id="6" name="Picture 5" descr="TEI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553200" y="6019800"/>
            <a:ext cx="3048000" cy="7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599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Volvo/Mack Kit Parts Inventory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Derek Grosch 3/8/2018</a:t>
            </a:r>
          </a:p>
        </p:txBody>
      </p:sp>
      <p:pic>
        <p:nvPicPr>
          <p:cNvPr id="8" name="Picture 7" descr="TEI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553200" y="6019800"/>
            <a:ext cx="3048000" cy="7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983954"/>
              </p:ext>
            </p:extLst>
          </p:nvPr>
        </p:nvGraphicFramePr>
        <p:xfrm>
          <a:off x="1447799" y="838198"/>
          <a:ext cx="5638802" cy="5471012"/>
        </p:xfrm>
        <a:graphic>
          <a:graphicData uri="http://schemas.openxmlformats.org/drawingml/2006/table">
            <a:tbl>
              <a:tblPr/>
              <a:tblGrid>
                <a:gridCol w="1726045">
                  <a:extLst>
                    <a:ext uri="{9D8B030D-6E8A-4147-A177-3AD203B41FA5}">
                      <a16:colId xmlns:a16="http://schemas.microsoft.com/office/drawing/2014/main" val="1864850314"/>
                    </a:ext>
                  </a:extLst>
                </a:gridCol>
                <a:gridCol w="900925">
                  <a:extLst>
                    <a:ext uri="{9D8B030D-6E8A-4147-A177-3AD203B41FA5}">
                      <a16:colId xmlns:a16="http://schemas.microsoft.com/office/drawing/2014/main" val="3503625094"/>
                    </a:ext>
                  </a:extLst>
                </a:gridCol>
                <a:gridCol w="851359">
                  <a:extLst>
                    <a:ext uri="{9D8B030D-6E8A-4147-A177-3AD203B41FA5}">
                      <a16:colId xmlns:a16="http://schemas.microsoft.com/office/drawing/2014/main" val="1478079564"/>
                    </a:ext>
                  </a:extLst>
                </a:gridCol>
                <a:gridCol w="746397">
                  <a:extLst>
                    <a:ext uri="{9D8B030D-6E8A-4147-A177-3AD203B41FA5}">
                      <a16:colId xmlns:a16="http://schemas.microsoft.com/office/drawing/2014/main" val="1008217017"/>
                    </a:ext>
                  </a:extLst>
                </a:gridCol>
                <a:gridCol w="723074">
                  <a:extLst>
                    <a:ext uri="{9D8B030D-6E8A-4147-A177-3AD203B41FA5}">
                      <a16:colId xmlns:a16="http://schemas.microsoft.com/office/drawing/2014/main" val="3135179827"/>
                    </a:ext>
                  </a:extLst>
                </a:gridCol>
                <a:gridCol w="691002">
                  <a:extLst>
                    <a:ext uri="{9D8B030D-6E8A-4147-A177-3AD203B41FA5}">
                      <a16:colId xmlns:a16="http://schemas.microsoft.com/office/drawing/2014/main" val="1792457185"/>
                    </a:ext>
                  </a:extLst>
                </a:gridCol>
              </a:tblGrid>
              <a:tr h="16879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140531"/>
                  </a:ext>
                </a:extLst>
              </a:tr>
              <a:tr h="27007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Critical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Inventory</a:t>
                      </a:r>
                    </a:p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60294"/>
                  </a:ext>
                </a:extLst>
              </a:tr>
              <a:tr h="3544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Description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 Type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Number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Batch/Date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Stock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~Reject 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802954"/>
                  </a:ext>
                </a:extLst>
              </a:tr>
              <a:tr h="1772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Cylinder Liner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T8, T11, T12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509GC471 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548841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Piston Crown  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T11, T12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240GC5125M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715931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Piston Skirt 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T8,T11, T12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240GC5119M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033988"/>
                  </a:ext>
                </a:extLst>
              </a:tr>
              <a:tr h="2582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Piston Assembly 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215SB232A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95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Ring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T8, T11, T12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349GC3107 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4155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531732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2nd Ring 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T8, T11, T12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349GC3108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818015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Oil Ring 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T8, T11, T12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350GC343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072641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Connecting Rod Bearing (sets)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T8, T11, T12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*20705743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017029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 Bearing (sets)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T8, T11, T12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*25503508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583766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144977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Cylinder Liner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21334768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962168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Piston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**21330684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320346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Ring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**21330684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522398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2nd Ring 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**21330684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314595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Oil Ring 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**21330684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695370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Connecting Rod Bearing (sets)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**20580558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901251"/>
                  </a:ext>
                </a:extLst>
              </a:tr>
              <a:tr h="1856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 Bearing (sets)</a:t>
                      </a:r>
                    </a:p>
                  </a:txBody>
                  <a:tcPr marL="7161" marR="7161" marT="716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T13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**20530916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002832"/>
                  </a:ext>
                </a:extLst>
              </a:tr>
              <a:tr h="1772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538767"/>
                  </a:ext>
                </a:extLst>
              </a:tr>
              <a:tr h="1687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7472013"/>
                  </a:ext>
                </a:extLst>
              </a:tr>
              <a:tr h="1687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1754298"/>
                  </a:ext>
                </a:extLst>
              </a:tr>
              <a:tr h="168798"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147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63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Volvo/Mack Miscellaneous Parts Inventory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Derek Grosch 3/8/2018</a:t>
            </a:r>
          </a:p>
        </p:txBody>
      </p:sp>
      <p:pic>
        <p:nvPicPr>
          <p:cNvPr id="8" name="Picture 7" descr="TEI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553200" y="6019800"/>
            <a:ext cx="3048000" cy="7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542198"/>
              </p:ext>
            </p:extLst>
          </p:nvPr>
        </p:nvGraphicFramePr>
        <p:xfrm>
          <a:off x="1676400" y="914403"/>
          <a:ext cx="4876801" cy="5396691"/>
        </p:xfrm>
        <a:graphic>
          <a:graphicData uri="http://schemas.openxmlformats.org/drawingml/2006/table">
            <a:tbl>
              <a:tblPr/>
              <a:tblGrid>
                <a:gridCol w="585623">
                  <a:extLst>
                    <a:ext uri="{9D8B030D-6E8A-4147-A177-3AD203B41FA5}">
                      <a16:colId xmlns:a16="http://schemas.microsoft.com/office/drawing/2014/main" val="2456817842"/>
                    </a:ext>
                  </a:extLst>
                </a:gridCol>
                <a:gridCol w="2607298">
                  <a:extLst>
                    <a:ext uri="{9D8B030D-6E8A-4147-A177-3AD203B41FA5}">
                      <a16:colId xmlns:a16="http://schemas.microsoft.com/office/drawing/2014/main" val="3165077878"/>
                    </a:ext>
                  </a:extLst>
                </a:gridCol>
                <a:gridCol w="1133903">
                  <a:extLst>
                    <a:ext uri="{9D8B030D-6E8A-4147-A177-3AD203B41FA5}">
                      <a16:colId xmlns:a16="http://schemas.microsoft.com/office/drawing/2014/main" val="2249136209"/>
                    </a:ext>
                  </a:extLst>
                </a:gridCol>
                <a:gridCol w="549977">
                  <a:extLst>
                    <a:ext uri="{9D8B030D-6E8A-4147-A177-3AD203B41FA5}">
                      <a16:colId xmlns:a16="http://schemas.microsoft.com/office/drawing/2014/main" val="4185338046"/>
                    </a:ext>
                  </a:extLst>
                </a:gridCol>
              </a:tblGrid>
              <a:tr h="195693"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Miscellaneous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Parts Inventory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909436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 Type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Part Description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Part Number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 Stock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5133712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Injection Pump "calibrated"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313GC5212P16X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181530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Injector Nozzle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736GB343P2X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166029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T11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EGR Cooler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19GBX52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17853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Injection Nozzle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736GB411M2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8698510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Modine Intercooler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5424-03928031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977614"/>
                  </a:ext>
                </a:extLst>
              </a:tr>
              <a:tr h="7512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Turbo Small 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631GC5145M3        316686-S400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01418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T12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EGR Cooler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28GB519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2462053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Injection Nozzle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736GB419M3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6492144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Modine Intercooler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5424-1A166566D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931628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Turbo Small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631GC5176CM7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5020686"/>
                  </a:ext>
                </a:extLst>
              </a:tr>
              <a:tr h="2743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T11 and T12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Camshaft Kit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57GC2209A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0846739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Cylinder Head - Low Swirl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732GB3499M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9006192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Electronic Actuator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9MS42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416766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Engine - Bare Block 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239GB5551M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2596650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Engine - Basic Engine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86SB3536N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978505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Exhaust Manifold Assembly (front and rear) 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M10104GC5164M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0036837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Fuel Injector Line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HL69-151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312248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Fuel Injector Line 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HL69-152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62554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Full Flow Oil Filter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485GB3236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7869790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High Temperature Hose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3101632M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4900109"/>
                  </a:ext>
                </a:extLst>
              </a:tr>
              <a:tr h="2743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Intake Manifold Assembly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M10105GCX4332/5212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7887948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Lifter Assembly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72GC373A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510271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Machine Elbow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454GC5236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3638876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Oil Cooler End Caps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TEI-T12OCEC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489925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Oil Filter Housing 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27GB528M2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624996"/>
                  </a:ext>
                </a:extLst>
              </a:tr>
              <a:tr h="1862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Oil Pump Assembly - Low Flow - 9-tooth internal gears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315GC465BM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475236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Connecting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Rod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367GC4243M2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269979"/>
                  </a:ext>
                </a:extLst>
              </a:tr>
              <a:tr h="14755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Covert</a:t>
                      </a:r>
                      <a:r>
                        <a:rPr lang="en-US" sz="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Connecting Rods</a:t>
                      </a:r>
                      <a:endParaRPr lang="en-US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20706148N</a:t>
                      </a:r>
                      <a:endParaRPr lang="en-US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55283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Short EGR Exhaust Probe 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TEGR0005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9721103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Turbo Gasket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TEIEX201064AM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721952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Turbo Large 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3801847R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0042716"/>
                  </a:ext>
                </a:extLst>
              </a:tr>
              <a:tr h="14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96" marR="4496" marT="44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Venturi 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762GBX433SS</a:t>
                      </a: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6" marR="4496" marT="4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257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47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219200"/>
          </a:xfrm>
        </p:spPr>
        <p:txBody>
          <a:bodyPr>
            <a:noAutofit/>
          </a:bodyPr>
          <a:lstStyle/>
          <a:p>
            <a:r>
              <a:rPr lang="en-US" sz="4000" b="1" dirty="0"/>
              <a:t>Questions ?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Derek Grosch 3/8/2018</a:t>
            </a:r>
          </a:p>
        </p:txBody>
      </p:sp>
      <p:pic>
        <p:nvPicPr>
          <p:cNvPr id="8" name="Picture 7" descr="TEI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553200" y="6019800"/>
            <a:ext cx="3048000" cy="7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37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5384</TotalTime>
  <Words>566</Words>
  <Application>Microsoft Office PowerPoint</Application>
  <PresentationFormat>On-screen Show (4:3)</PresentationFormat>
  <Paragraphs>293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Volvo/Mack CPD Report Contents</vt:lpstr>
      <vt:lpstr>Volvo/Mack T11/T12  E7 Blocks </vt:lpstr>
      <vt:lpstr>Volvo/Mack T-11/T-12 Skirts</vt:lpstr>
      <vt:lpstr>Volvo/Mack T13  New Parts Batches</vt:lpstr>
      <vt:lpstr>T-11/T-12 Batches How do we want to order?</vt:lpstr>
      <vt:lpstr>Volvo/Mack Kit Parts Inventory</vt:lpstr>
      <vt:lpstr>Volvo/Mack Miscellaneous Parts Inventory</vt:lpstr>
      <vt:lpstr>Questions 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Sutherland</dc:creator>
  <cp:lastModifiedBy>Derek Grosch</cp:lastModifiedBy>
  <cp:revision>79</cp:revision>
  <cp:lastPrinted>2018-02-27T13:36:38Z</cp:lastPrinted>
  <dcterms:created xsi:type="dcterms:W3CDTF">2014-08-20T15:58:41Z</dcterms:created>
  <dcterms:modified xsi:type="dcterms:W3CDTF">2018-03-07T12:41:05Z</dcterms:modified>
</cp:coreProperties>
</file>