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7"/>
  </p:notesMasterIdLst>
  <p:sldIdLst>
    <p:sldId id="256" r:id="rId2"/>
    <p:sldId id="292" r:id="rId3"/>
    <p:sldId id="757" r:id="rId4"/>
    <p:sldId id="758" r:id="rId5"/>
    <p:sldId id="759" r:id="rId6"/>
    <p:sldId id="760" r:id="rId7"/>
    <p:sldId id="761" r:id="rId8"/>
    <p:sldId id="763" r:id="rId9"/>
    <p:sldId id="762" r:id="rId10"/>
    <p:sldId id="765" r:id="rId11"/>
    <p:sldId id="764" r:id="rId12"/>
    <p:sldId id="766" r:id="rId13"/>
    <p:sldId id="769" r:id="rId14"/>
    <p:sldId id="767" r:id="rId15"/>
    <p:sldId id="782" r:id="rId16"/>
    <p:sldId id="768" r:id="rId17"/>
    <p:sldId id="770" r:id="rId18"/>
    <p:sldId id="771" r:id="rId19"/>
    <p:sldId id="772" r:id="rId20"/>
    <p:sldId id="773" r:id="rId21"/>
    <p:sldId id="774" r:id="rId22"/>
    <p:sldId id="775" r:id="rId23"/>
    <p:sldId id="776" r:id="rId24"/>
    <p:sldId id="777" r:id="rId25"/>
    <p:sldId id="778" r:id="rId26"/>
    <p:sldId id="780" r:id="rId27"/>
    <p:sldId id="781" r:id="rId28"/>
    <p:sldId id="755" r:id="rId29"/>
    <p:sldId id="756" r:id="rId30"/>
    <p:sldId id="257" r:id="rId31"/>
    <p:sldId id="322" r:id="rId32"/>
    <p:sldId id="364" r:id="rId33"/>
    <p:sldId id="365" r:id="rId34"/>
    <p:sldId id="323" r:id="rId35"/>
    <p:sldId id="258" r:id="rId36"/>
    <p:sldId id="366" r:id="rId37"/>
    <p:sldId id="443" r:id="rId38"/>
    <p:sldId id="324" r:id="rId39"/>
    <p:sldId id="259" r:id="rId40"/>
    <p:sldId id="402" r:id="rId41"/>
    <p:sldId id="442" r:id="rId42"/>
    <p:sldId id="325" r:id="rId43"/>
    <p:sldId id="260" r:id="rId44"/>
    <p:sldId id="401" r:id="rId45"/>
    <p:sldId id="441" r:id="rId46"/>
    <p:sldId id="326" r:id="rId47"/>
    <p:sldId id="261" r:id="rId48"/>
    <p:sldId id="400" r:id="rId49"/>
    <p:sldId id="440" r:id="rId50"/>
    <p:sldId id="327" r:id="rId51"/>
    <p:sldId id="262" r:id="rId52"/>
    <p:sldId id="298" r:id="rId53"/>
    <p:sldId id="399" r:id="rId54"/>
    <p:sldId id="439" r:id="rId55"/>
    <p:sldId id="328" r:id="rId56"/>
    <p:sldId id="263" r:id="rId57"/>
    <p:sldId id="398" r:id="rId58"/>
    <p:sldId id="438" r:id="rId59"/>
    <p:sldId id="329" r:id="rId60"/>
    <p:sldId id="264" r:id="rId61"/>
    <p:sldId id="397" r:id="rId62"/>
    <p:sldId id="437" r:id="rId63"/>
    <p:sldId id="330" r:id="rId64"/>
    <p:sldId id="265" r:id="rId65"/>
    <p:sldId id="266" r:id="rId66"/>
    <p:sldId id="396" r:id="rId67"/>
    <p:sldId id="436" r:id="rId68"/>
    <p:sldId id="331" r:id="rId69"/>
    <p:sldId id="267" r:id="rId70"/>
    <p:sldId id="395" r:id="rId71"/>
    <p:sldId id="435" r:id="rId72"/>
    <p:sldId id="332" r:id="rId73"/>
    <p:sldId id="268" r:id="rId74"/>
    <p:sldId id="394" r:id="rId75"/>
    <p:sldId id="434" r:id="rId76"/>
    <p:sldId id="333" r:id="rId77"/>
    <p:sldId id="269" r:id="rId78"/>
    <p:sldId id="393" r:id="rId79"/>
    <p:sldId id="433" r:id="rId80"/>
    <p:sldId id="334" r:id="rId81"/>
    <p:sldId id="270" r:id="rId82"/>
    <p:sldId id="392" r:id="rId83"/>
    <p:sldId id="432" r:id="rId84"/>
    <p:sldId id="335" r:id="rId85"/>
    <p:sldId id="271" r:id="rId86"/>
    <p:sldId id="299" r:id="rId87"/>
    <p:sldId id="391" r:id="rId88"/>
    <p:sldId id="403" r:id="rId89"/>
    <p:sldId id="431" r:id="rId90"/>
    <p:sldId id="444" r:id="rId91"/>
    <p:sldId id="336" r:id="rId92"/>
    <p:sldId id="296" r:id="rId93"/>
    <p:sldId id="390" r:id="rId94"/>
    <p:sldId id="430" r:id="rId95"/>
    <p:sldId id="337" r:id="rId96"/>
    <p:sldId id="272" r:id="rId97"/>
    <p:sldId id="389" r:id="rId98"/>
    <p:sldId id="429" r:id="rId99"/>
    <p:sldId id="338" r:id="rId100"/>
    <p:sldId id="297" r:id="rId101"/>
    <p:sldId id="388" r:id="rId102"/>
    <p:sldId id="428" r:id="rId103"/>
    <p:sldId id="339" r:id="rId104"/>
    <p:sldId id="273" r:id="rId105"/>
    <p:sldId id="387" r:id="rId106"/>
    <p:sldId id="427" r:id="rId107"/>
    <p:sldId id="340" r:id="rId108"/>
    <p:sldId id="274" r:id="rId109"/>
    <p:sldId id="300" r:id="rId110"/>
    <p:sldId id="386" r:id="rId111"/>
    <p:sldId id="426" r:id="rId112"/>
    <p:sldId id="341" r:id="rId113"/>
    <p:sldId id="275" r:id="rId114"/>
    <p:sldId id="301" r:id="rId115"/>
    <p:sldId id="385" r:id="rId116"/>
    <p:sldId id="425" r:id="rId117"/>
    <p:sldId id="342" r:id="rId118"/>
    <p:sldId id="276" r:id="rId119"/>
    <p:sldId id="302" r:id="rId120"/>
    <p:sldId id="384" r:id="rId121"/>
    <p:sldId id="424" r:id="rId122"/>
    <p:sldId id="343" r:id="rId123"/>
    <p:sldId id="277" r:id="rId124"/>
    <p:sldId id="303" r:id="rId125"/>
    <p:sldId id="383" r:id="rId126"/>
    <p:sldId id="423" r:id="rId127"/>
    <p:sldId id="344" r:id="rId128"/>
    <p:sldId id="278" r:id="rId129"/>
    <p:sldId id="304" r:id="rId130"/>
    <p:sldId id="319" r:id="rId131"/>
    <p:sldId id="382" r:id="rId132"/>
    <p:sldId id="422" r:id="rId133"/>
    <p:sldId id="345" r:id="rId134"/>
    <p:sldId id="279" r:id="rId135"/>
    <p:sldId id="305" r:id="rId136"/>
    <p:sldId id="381" r:id="rId137"/>
    <p:sldId id="421" r:id="rId138"/>
    <p:sldId id="346" r:id="rId139"/>
    <p:sldId id="280" r:id="rId140"/>
    <p:sldId id="306" r:id="rId141"/>
    <p:sldId id="380" r:id="rId142"/>
    <p:sldId id="420" r:id="rId143"/>
    <p:sldId id="347" r:id="rId144"/>
    <p:sldId id="281" r:id="rId145"/>
    <p:sldId id="307" r:id="rId146"/>
    <p:sldId id="379" r:id="rId147"/>
    <p:sldId id="419" r:id="rId148"/>
    <p:sldId id="348" r:id="rId149"/>
    <p:sldId id="282" r:id="rId150"/>
    <p:sldId id="308" r:id="rId151"/>
    <p:sldId id="378" r:id="rId152"/>
    <p:sldId id="418" r:id="rId153"/>
    <p:sldId id="349" r:id="rId154"/>
    <p:sldId id="283" r:id="rId155"/>
    <p:sldId id="309" r:id="rId156"/>
    <p:sldId id="377" r:id="rId157"/>
    <p:sldId id="417" r:id="rId158"/>
    <p:sldId id="350" r:id="rId159"/>
    <p:sldId id="284" r:id="rId160"/>
    <p:sldId id="310" r:id="rId161"/>
    <p:sldId id="320" r:id="rId162"/>
    <p:sldId id="376" r:id="rId163"/>
    <p:sldId id="404" r:id="rId164"/>
    <p:sldId id="416" r:id="rId165"/>
    <p:sldId id="445" r:id="rId166"/>
    <p:sldId id="351" r:id="rId167"/>
    <p:sldId id="285" r:id="rId168"/>
    <p:sldId id="311" r:id="rId169"/>
    <p:sldId id="375" r:id="rId170"/>
    <p:sldId id="415" r:id="rId171"/>
    <p:sldId id="352" r:id="rId172"/>
    <p:sldId id="286" r:id="rId173"/>
    <p:sldId id="312" r:id="rId174"/>
    <p:sldId id="374" r:id="rId175"/>
    <p:sldId id="414" r:id="rId176"/>
    <p:sldId id="353" r:id="rId177"/>
    <p:sldId id="287" r:id="rId178"/>
    <p:sldId id="313" r:id="rId179"/>
    <p:sldId id="373" r:id="rId180"/>
    <p:sldId id="413" r:id="rId181"/>
    <p:sldId id="354" r:id="rId182"/>
    <p:sldId id="288" r:id="rId183"/>
    <p:sldId id="314" r:id="rId184"/>
    <p:sldId id="372" r:id="rId185"/>
    <p:sldId id="412" r:id="rId186"/>
    <p:sldId id="355" r:id="rId187"/>
    <p:sldId id="289" r:id="rId188"/>
    <p:sldId id="371" r:id="rId189"/>
    <p:sldId id="411" r:id="rId190"/>
    <p:sldId id="360" r:id="rId191"/>
    <p:sldId id="290" r:id="rId192"/>
    <p:sldId id="370" r:id="rId193"/>
    <p:sldId id="410" r:id="rId194"/>
    <p:sldId id="361" r:id="rId195"/>
    <p:sldId id="291" r:id="rId196"/>
    <p:sldId id="369" r:id="rId197"/>
    <p:sldId id="409" r:id="rId198"/>
    <p:sldId id="362" r:id="rId199"/>
    <p:sldId id="293" r:id="rId200"/>
    <p:sldId id="368" r:id="rId201"/>
    <p:sldId id="408" r:id="rId202"/>
    <p:sldId id="363" r:id="rId203"/>
    <p:sldId id="294" r:id="rId204"/>
    <p:sldId id="295" r:id="rId205"/>
    <p:sldId id="321" r:id="rId206"/>
    <p:sldId id="367" r:id="rId207"/>
    <p:sldId id="405" r:id="rId208"/>
    <p:sldId id="407" r:id="rId209"/>
    <p:sldId id="406" r:id="rId210"/>
    <p:sldId id="446" r:id="rId211"/>
    <p:sldId id="783" r:id="rId212"/>
    <p:sldId id="450" r:id="rId213"/>
    <p:sldId id="451" r:id="rId214"/>
    <p:sldId id="452" r:id="rId215"/>
    <p:sldId id="453" r:id="rId216"/>
    <p:sldId id="454" r:id="rId217"/>
    <p:sldId id="455" r:id="rId218"/>
    <p:sldId id="456" r:id="rId219"/>
    <p:sldId id="457" r:id="rId220"/>
    <p:sldId id="458" r:id="rId221"/>
    <p:sldId id="459" r:id="rId222"/>
    <p:sldId id="460" r:id="rId223"/>
    <p:sldId id="461" r:id="rId224"/>
    <p:sldId id="463" r:id="rId225"/>
    <p:sldId id="464" r:id="rId226"/>
    <p:sldId id="465" r:id="rId227"/>
    <p:sldId id="466" r:id="rId228"/>
    <p:sldId id="467" r:id="rId229"/>
    <p:sldId id="468" r:id="rId230"/>
    <p:sldId id="469" r:id="rId231"/>
    <p:sldId id="470" r:id="rId232"/>
    <p:sldId id="471" r:id="rId233"/>
    <p:sldId id="472" r:id="rId234"/>
    <p:sldId id="473" r:id="rId235"/>
    <p:sldId id="474" r:id="rId236"/>
    <p:sldId id="475" r:id="rId237"/>
    <p:sldId id="476" r:id="rId238"/>
    <p:sldId id="477" r:id="rId239"/>
    <p:sldId id="478" r:id="rId240"/>
    <p:sldId id="479" r:id="rId241"/>
    <p:sldId id="480" r:id="rId242"/>
    <p:sldId id="481" r:id="rId243"/>
    <p:sldId id="482" r:id="rId244"/>
    <p:sldId id="483" r:id="rId245"/>
    <p:sldId id="484" r:id="rId246"/>
    <p:sldId id="485" r:id="rId247"/>
    <p:sldId id="486" r:id="rId248"/>
    <p:sldId id="487" r:id="rId249"/>
    <p:sldId id="488" r:id="rId250"/>
    <p:sldId id="489" r:id="rId251"/>
    <p:sldId id="490" r:id="rId252"/>
    <p:sldId id="491" r:id="rId253"/>
    <p:sldId id="492" r:id="rId254"/>
    <p:sldId id="493" r:id="rId255"/>
    <p:sldId id="494" r:id="rId256"/>
    <p:sldId id="495" r:id="rId257"/>
    <p:sldId id="496" r:id="rId258"/>
    <p:sldId id="497" r:id="rId259"/>
    <p:sldId id="498" r:id="rId260"/>
    <p:sldId id="499" r:id="rId261"/>
    <p:sldId id="500" r:id="rId262"/>
    <p:sldId id="501" r:id="rId263"/>
    <p:sldId id="502" r:id="rId264"/>
    <p:sldId id="503" r:id="rId265"/>
    <p:sldId id="504" r:id="rId266"/>
    <p:sldId id="505" r:id="rId267"/>
    <p:sldId id="506" r:id="rId268"/>
    <p:sldId id="507" r:id="rId269"/>
    <p:sldId id="508" r:id="rId270"/>
    <p:sldId id="509" r:id="rId271"/>
    <p:sldId id="510" r:id="rId272"/>
    <p:sldId id="511" r:id="rId273"/>
    <p:sldId id="512" r:id="rId274"/>
    <p:sldId id="513" r:id="rId275"/>
    <p:sldId id="514" r:id="rId276"/>
    <p:sldId id="515" r:id="rId277"/>
    <p:sldId id="516" r:id="rId278"/>
    <p:sldId id="517" r:id="rId279"/>
    <p:sldId id="518" r:id="rId280"/>
    <p:sldId id="519" r:id="rId281"/>
    <p:sldId id="520" r:id="rId282"/>
    <p:sldId id="521" r:id="rId283"/>
    <p:sldId id="522" r:id="rId284"/>
    <p:sldId id="523" r:id="rId285"/>
    <p:sldId id="524" r:id="rId286"/>
    <p:sldId id="525" r:id="rId287"/>
    <p:sldId id="526" r:id="rId288"/>
    <p:sldId id="527" r:id="rId289"/>
    <p:sldId id="528" r:id="rId290"/>
    <p:sldId id="529" r:id="rId291"/>
    <p:sldId id="530" r:id="rId292"/>
    <p:sldId id="531" r:id="rId293"/>
    <p:sldId id="532" r:id="rId294"/>
    <p:sldId id="533" r:id="rId295"/>
    <p:sldId id="534" r:id="rId296"/>
    <p:sldId id="535" r:id="rId297"/>
    <p:sldId id="536" r:id="rId298"/>
    <p:sldId id="537" r:id="rId299"/>
    <p:sldId id="538" r:id="rId300"/>
    <p:sldId id="539" r:id="rId301"/>
    <p:sldId id="540" r:id="rId302"/>
    <p:sldId id="541" r:id="rId303"/>
    <p:sldId id="542" r:id="rId304"/>
    <p:sldId id="543" r:id="rId305"/>
    <p:sldId id="544" r:id="rId306"/>
    <p:sldId id="545" r:id="rId307"/>
    <p:sldId id="546" r:id="rId308"/>
    <p:sldId id="547" r:id="rId309"/>
    <p:sldId id="548" r:id="rId310"/>
    <p:sldId id="549" r:id="rId311"/>
    <p:sldId id="550" r:id="rId312"/>
    <p:sldId id="551" r:id="rId313"/>
    <p:sldId id="552" r:id="rId314"/>
    <p:sldId id="553" r:id="rId315"/>
    <p:sldId id="554" r:id="rId316"/>
    <p:sldId id="555" r:id="rId317"/>
    <p:sldId id="556" r:id="rId318"/>
    <p:sldId id="557" r:id="rId319"/>
    <p:sldId id="558" r:id="rId320"/>
    <p:sldId id="559" r:id="rId321"/>
    <p:sldId id="560" r:id="rId322"/>
    <p:sldId id="561" r:id="rId323"/>
    <p:sldId id="562" r:id="rId324"/>
    <p:sldId id="563" r:id="rId325"/>
    <p:sldId id="564" r:id="rId326"/>
    <p:sldId id="565" r:id="rId327"/>
    <p:sldId id="566" r:id="rId328"/>
    <p:sldId id="567" r:id="rId329"/>
    <p:sldId id="568" r:id="rId330"/>
    <p:sldId id="569" r:id="rId331"/>
    <p:sldId id="570" r:id="rId332"/>
    <p:sldId id="571" r:id="rId333"/>
    <p:sldId id="572" r:id="rId334"/>
    <p:sldId id="573" r:id="rId335"/>
    <p:sldId id="574" r:id="rId336"/>
    <p:sldId id="575" r:id="rId337"/>
    <p:sldId id="576" r:id="rId338"/>
    <p:sldId id="577" r:id="rId339"/>
    <p:sldId id="578" r:id="rId340"/>
    <p:sldId id="579" r:id="rId341"/>
    <p:sldId id="580" r:id="rId342"/>
    <p:sldId id="581" r:id="rId343"/>
    <p:sldId id="582" r:id="rId344"/>
    <p:sldId id="583" r:id="rId345"/>
    <p:sldId id="584" r:id="rId346"/>
    <p:sldId id="585" r:id="rId347"/>
    <p:sldId id="586" r:id="rId348"/>
    <p:sldId id="587" r:id="rId349"/>
    <p:sldId id="588" r:id="rId350"/>
    <p:sldId id="589" r:id="rId351"/>
    <p:sldId id="590" r:id="rId352"/>
    <p:sldId id="591" r:id="rId353"/>
    <p:sldId id="592" r:id="rId354"/>
    <p:sldId id="593" r:id="rId355"/>
    <p:sldId id="594" r:id="rId356"/>
    <p:sldId id="595" r:id="rId357"/>
    <p:sldId id="596" r:id="rId358"/>
    <p:sldId id="597" r:id="rId359"/>
    <p:sldId id="598" r:id="rId360"/>
    <p:sldId id="599" r:id="rId361"/>
    <p:sldId id="600" r:id="rId362"/>
    <p:sldId id="601" r:id="rId363"/>
    <p:sldId id="602" r:id="rId364"/>
    <p:sldId id="603" r:id="rId365"/>
    <p:sldId id="604" r:id="rId366"/>
    <p:sldId id="605" r:id="rId367"/>
    <p:sldId id="606" r:id="rId368"/>
    <p:sldId id="607" r:id="rId369"/>
    <p:sldId id="608" r:id="rId370"/>
    <p:sldId id="609" r:id="rId371"/>
    <p:sldId id="610" r:id="rId372"/>
    <p:sldId id="611" r:id="rId373"/>
    <p:sldId id="612" r:id="rId374"/>
    <p:sldId id="613" r:id="rId375"/>
    <p:sldId id="614" r:id="rId376"/>
    <p:sldId id="615" r:id="rId377"/>
    <p:sldId id="616" r:id="rId378"/>
    <p:sldId id="617" r:id="rId379"/>
    <p:sldId id="618" r:id="rId380"/>
    <p:sldId id="619" r:id="rId381"/>
    <p:sldId id="620" r:id="rId382"/>
    <p:sldId id="621" r:id="rId383"/>
    <p:sldId id="622" r:id="rId384"/>
    <p:sldId id="623" r:id="rId385"/>
    <p:sldId id="624" r:id="rId386"/>
    <p:sldId id="625" r:id="rId387"/>
    <p:sldId id="626" r:id="rId388"/>
    <p:sldId id="627" r:id="rId389"/>
    <p:sldId id="628" r:id="rId390"/>
    <p:sldId id="629" r:id="rId391"/>
    <p:sldId id="630" r:id="rId392"/>
    <p:sldId id="631" r:id="rId393"/>
    <p:sldId id="632" r:id="rId394"/>
    <p:sldId id="633" r:id="rId395"/>
    <p:sldId id="634" r:id="rId396"/>
    <p:sldId id="635" r:id="rId397"/>
    <p:sldId id="636" r:id="rId398"/>
    <p:sldId id="637" r:id="rId399"/>
    <p:sldId id="638" r:id="rId400"/>
    <p:sldId id="639" r:id="rId401"/>
    <p:sldId id="640" r:id="rId402"/>
    <p:sldId id="641" r:id="rId403"/>
    <p:sldId id="642" r:id="rId404"/>
    <p:sldId id="643" r:id="rId405"/>
    <p:sldId id="644" r:id="rId406"/>
    <p:sldId id="645" r:id="rId407"/>
    <p:sldId id="646" r:id="rId408"/>
    <p:sldId id="647" r:id="rId409"/>
    <p:sldId id="648" r:id="rId410"/>
    <p:sldId id="649" r:id="rId411"/>
    <p:sldId id="650" r:id="rId412"/>
    <p:sldId id="651" r:id="rId413"/>
    <p:sldId id="652" r:id="rId414"/>
    <p:sldId id="653" r:id="rId415"/>
    <p:sldId id="654" r:id="rId416"/>
    <p:sldId id="655" r:id="rId417"/>
    <p:sldId id="656" r:id="rId418"/>
    <p:sldId id="657" r:id="rId419"/>
    <p:sldId id="658" r:id="rId420"/>
    <p:sldId id="659" r:id="rId421"/>
    <p:sldId id="660" r:id="rId422"/>
    <p:sldId id="661" r:id="rId423"/>
    <p:sldId id="662" r:id="rId424"/>
    <p:sldId id="663" r:id="rId425"/>
    <p:sldId id="664" r:id="rId426"/>
    <p:sldId id="665" r:id="rId427"/>
    <p:sldId id="666" r:id="rId428"/>
    <p:sldId id="667" r:id="rId429"/>
    <p:sldId id="668" r:id="rId430"/>
    <p:sldId id="669" r:id="rId431"/>
    <p:sldId id="670" r:id="rId432"/>
    <p:sldId id="671" r:id="rId433"/>
    <p:sldId id="672" r:id="rId434"/>
    <p:sldId id="673" r:id="rId435"/>
    <p:sldId id="674" r:id="rId436"/>
    <p:sldId id="675" r:id="rId437"/>
    <p:sldId id="676" r:id="rId438"/>
    <p:sldId id="677" r:id="rId439"/>
    <p:sldId id="678" r:id="rId440"/>
    <p:sldId id="679" r:id="rId441"/>
    <p:sldId id="680" r:id="rId442"/>
    <p:sldId id="681" r:id="rId443"/>
    <p:sldId id="682" r:id="rId444"/>
    <p:sldId id="683" r:id="rId445"/>
    <p:sldId id="684" r:id="rId446"/>
    <p:sldId id="685" r:id="rId447"/>
    <p:sldId id="686" r:id="rId448"/>
    <p:sldId id="687" r:id="rId449"/>
    <p:sldId id="688" r:id="rId450"/>
    <p:sldId id="689" r:id="rId451"/>
    <p:sldId id="690" r:id="rId452"/>
    <p:sldId id="691" r:id="rId453"/>
    <p:sldId id="692" r:id="rId454"/>
    <p:sldId id="693" r:id="rId455"/>
    <p:sldId id="694" r:id="rId456"/>
    <p:sldId id="695" r:id="rId457"/>
    <p:sldId id="696" r:id="rId458"/>
    <p:sldId id="697" r:id="rId459"/>
    <p:sldId id="698" r:id="rId460"/>
    <p:sldId id="699" r:id="rId461"/>
    <p:sldId id="700" r:id="rId462"/>
    <p:sldId id="701" r:id="rId463"/>
    <p:sldId id="702" r:id="rId464"/>
    <p:sldId id="703" r:id="rId465"/>
    <p:sldId id="704" r:id="rId466"/>
    <p:sldId id="705" r:id="rId467"/>
    <p:sldId id="706" r:id="rId468"/>
    <p:sldId id="707" r:id="rId469"/>
    <p:sldId id="708" r:id="rId470"/>
    <p:sldId id="709" r:id="rId471"/>
    <p:sldId id="710" r:id="rId472"/>
    <p:sldId id="711" r:id="rId473"/>
    <p:sldId id="712" r:id="rId474"/>
    <p:sldId id="713" r:id="rId475"/>
    <p:sldId id="714" r:id="rId476"/>
    <p:sldId id="715" r:id="rId477"/>
    <p:sldId id="716" r:id="rId478"/>
    <p:sldId id="717" r:id="rId479"/>
    <p:sldId id="718" r:id="rId480"/>
    <p:sldId id="719" r:id="rId481"/>
    <p:sldId id="720" r:id="rId482"/>
    <p:sldId id="721" r:id="rId483"/>
    <p:sldId id="722" r:id="rId484"/>
    <p:sldId id="723" r:id="rId485"/>
    <p:sldId id="724" r:id="rId486"/>
    <p:sldId id="725" r:id="rId487"/>
    <p:sldId id="726" r:id="rId488"/>
    <p:sldId id="727" r:id="rId489"/>
    <p:sldId id="728" r:id="rId490"/>
    <p:sldId id="729" r:id="rId491"/>
    <p:sldId id="730" r:id="rId492"/>
    <p:sldId id="731" r:id="rId493"/>
    <p:sldId id="732" r:id="rId494"/>
    <p:sldId id="733" r:id="rId495"/>
    <p:sldId id="734" r:id="rId496"/>
    <p:sldId id="735" r:id="rId497"/>
    <p:sldId id="736" r:id="rId498"/>
    <p:sldId id="737" r:id="rId499"/>
    <p:sldId id="738" r:id="rId500"/>
    <p:sldId id="739" r:id="rId501"/>
    <p:sldId id="740" r:id="rId502"/>
    <p:sldId id="741" r:id="rId503"/>
    <p:sldId id="742" r:id="rId504"/>
    <p:sldId id="743" r:id="rId505"/>
    <p:sldId id="744" r:id="rId506"/>
    <p:sldId id="745" r:id="rId507"/>
    <p:sldId id="746" r:id="rId508"/>
    <p:sldId id="747" r:id="rId509"/>
    <p:sldId id="748" r:id="rId510"/>
    <p:sldId id="749" r:id="rId511"/>
    <p:sldId id="750" r:id="rId512"/>
    <p:sldId id="751" r:id="rId513"/>
    <p:sldId id="752" r:id="rId514"/>
    <p:sldId id="753" r:id="rId515"/>
    <p:sldId id="754" r:id="rId5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9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503" Type="http://schemas.openxmlformats.org/officeDocument/2006/relationships/slide" Target="slides/slide502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slide" Target="slides/slide467.xml"/><Relationship Id="rId489" Type="http://schemas.openxmlformats.org/officeDocument/2006/relationships/slide" Target="slides/slide48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15" Type="http://schemas.openxmlformats.org/officeDocument/2006/relationships/slide" Target="slides/slide514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slide" Target="slides/slide51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theme" Target="theme/theme1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tableStyles" Target="tableStyles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F28D5-D730-4C7E-A8FE-16B242928B9E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B68E-6C96-42CC-8E00-EDA9EC5E79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8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7B68E-6C96-42CC-8E00-EDA9EC5E792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0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B5EA-B5B3-440D-8AE7-A937B3656095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7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213D-B504-48BF-B466-A78F5A8EA26E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6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CDBF-D298-49CC-B43E-7DD39D4926FA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CC28-F5BF-4427-B813-9D5D32606B90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7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75D4-A630-4677-9ACD-EB839E220B4A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5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4D9C-DD08-4D1C-9D21-FBC2902802CF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4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8707-C867-4C50-8BA4-7FB87B33C16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B663-D36B-4AC9-9384-335CB6D98256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6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549C-59B7-4190-83FD-CE7FF1264473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5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E483-CC8F-490C-85D2-20AA534E17B4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0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AADB-75DB-42F9-A64D-E4BB2057882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3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0CFB-DFFB-41E3-A1ED-F8072E241731}" type="datetime1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7428D-D840-4804-AAA3-5FF3CC7A8F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Ford LSPI Prove Out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65995"/>
            <a:ext cx="6858000" cy="103268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12-17-15</a:t>
            </a:r>
          </a:p>
          <a:p>
            <a:r>
              <a:rPr lang="en-US" dirty="0" smtClean="0"/>
              <a:t>Kevin O’Malley</a:t>
            </a:r>
          </a:p>
          <a:p>
            <a:r>
              <a:rPr lang="en-US" dirty="0" smtClean="0"/>
              <a:t>The Lubrizol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Regression Analysis – HEO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3173" y="2303815"/>
            <a:ext cx="229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EngineStand</a:t>
            </a:r>
            <a:r>
              <a:rPr lang="en-US" dirty="0" smtClean="0"/>
              <a:t>(lab) included in the model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46528" y="707441"/>
            <a:ext cx="3403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VIF values give us an indication of the collinearity among the factors in the model</a:t>
            </a:r>
          </a:p>
          <a:p>
            <a:endParaRPr lang="en-US" dirty="0"/>
          </a:p>
          <a:p>
            <a:r>
              <a:rPr lang="en-US" dirty="0" smtClean="0"/>
              <a:t>The higher the VIF the more difficult it is to separate the factor’s effect from other terms in the model</a:t>
            </a:r>
          </a:p>
          <a:p>
            <a:endParaRPr lang="en-US" dirty="0"/>
          </a:p>
          <a:p>
            <a:r>
              <a:rPr lang="en-US" dirty="0" smtClean="0"/>
              <a:t>This suggests that there could be engine-stand differences as opposed to an cylinder head hours effect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>
            <a:off x="2341548" y="2059537"/>
            <a:ext cx="276178" cy="1051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726" y="1308453"/>
            <a:ext cx="3114675" cy="199072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736878" y="4400760"/>
            <a:ext cx="1202449" cy="1845185"/>
            <a:chOff x="7626927" y="3412113"/>
            <a:chExt cx="1295400" cy="18002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78" y="3435477"/>
            <a:ext cx="4499672" cy="3285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61696" y="5691499"/>
            <a:ext cx="305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60PI9 is on the low end of # of events 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270242" y="5365897"/>
            <a:ext cx="305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4LSPI 11 is on the high end of # of events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31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90487"/>
            <a:ext cx="90011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" y="299102"/>
            <a:ext cx="9123022" cy="61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379721"/>
            <a:ext cx="9138009" cy="61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Exhaust Temp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45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47637"/>
            <a:ext cx="86487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5" y="310429"/>
            <a:ext cx="87534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333376"/>
            <a:ext cx="8886825" cy="64198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7918" y="1589809"/>
            <a:ext cx="6774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Ignition Timing Advance for #1 Cylinder CAN</a:t>
            </a:r>
          </a:p>
        </p:txBody>
      </p:sp>
    </p:spTree>
    <p:extLst>
      <p:ext uri="{BB962C8B-B14F-4D97-AF65-F5344CB8AC3E}">
        <p14:creationId xmlns:p14="http://schemas.microsoft.com/office/powerpoint/2010/main" val="4647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66687"/>
            <a:ext cx="86487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41" y="166687"/>
            <a:ext cx="8658225" cy="6524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109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484070" y="1198305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596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Regression Analysis – HEO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3614" y="933533"/>
            <a:ext cx="38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tends to be the most mild lab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92674" y="1274007"/>
            <a:ext cx="1724779" cy="1020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163" y="1626764"/>
            <a:ext cx="28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Effects Table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92674" y="2458486"/>
            <a:ext cx="1043865" cy="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33770" y="2213227"/>
            <a:ext cx="3091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deeper inspection of these differences reveals: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IAR, Stand 60 PI9 is more severe than the other stand-engine combinations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LZ, engine 1000 tends to be more severe than 1001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 err="1" smtClean="0"/>
              <a:t>SwRI</a:t>
            </a:r>
            <a:r>
              <a:rPr lang="en-US" dirty="0" smtClean="0"/>
              <a:t>, LSPI 11 in stand 4 is more severe than both engines in stand 2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6" y="2011066"/>
            <a:ext cx="1819275" cy="533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46" y="662102"/>
            <a:ext cx="1095375" cy="8858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567" y="1679584"/>
            <a:ext cx="2266950" cy="1990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3" y="3834245"/>
            <a:ext cx="3791814" cy="288723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1897166" y="4529271"/>
            <a:ext cx="281945" cy="282011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469735" y="4376058"/>
            <a:ext cx="925832" cy="435224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751746" y="4376058"/>
            <a:ext cx="643821" cy="58403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709301" y="4742916"/>
            <a:ext cx="278227" cy="468626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87528" y="4742916"/>
            <a:ext cx="320743" cy="451486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87528" y="4811282"/>
            <a:ext cx="642184" cy="387405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3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5" y="320820"/>
            <a:ext cx="8753475" cy="6486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0033" y="1415932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67579"/>
            <a:ext cx="8877300" cy="63722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8409" y="1932709"/>
            <a:ext cx="5455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Absolute Throttle Position CAN</a:t>
            </a:r>
          </a:p>
        </p:txBody>
      </p:sp>
    </p:spTree>
    <p:extLst>
      <p:ext uri="{BB962C8B-B14F-4D97-AF65-F5344CB8AC3E}">
        <p14:creationId xmlns:p14="http://schemas.microsoft.com/office/powerpoint/2010/main" val="13395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52400"/>
            <a:ext cx="8610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0" y="142875"/>
            <a:ext cx="8629650" cy="65722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59141" y="1607096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889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95" y="279256"/>
            <a:ext cx="8724900" cy="6486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492731" y="170688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367579"/>
            <a:ext cx="8934450" cy="6372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7378" y="170688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9581" y="1194955"/>
            <a:ext cx="54552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Engine Coolant Temperature CAN</a:t>
            </a:r>
          </a:p>
        </p:txBody>
      </p:sp>
    </p:spTree>
    <p:extLst>
      <p:ext uri="{BB962C8B-B14F-4D97-AF65-F5344CB8AC3E}">
        <p14:creationId xmlns:p14="http://schemas.microsoft.com/office/powerpoint/2010/main" val="9447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2" y="147637"/>
            <a:ext cx="86582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2" y="161925"/>
            <a:ext cx="8620125" cy="653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48750" y="146724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03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are these prove-out data trying to tell us?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26" y="846803"/>
            <a:ext cx="89673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Option 1: There are only oil differences </a:t>
            </a:r>
            <a:br>
              <a:rPr lang="en-US" sz="2400" dirty="0" smtClean="0"/>
            </a:br>
            <a:r>
              <a:rPr lang="en-US" sz="2400" dirty="0" smtClean="0"/>
              <a:t>                  (analysis suggests this is not the case, but it’s still possible)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57" y="2243604"/>
            <a:ext cx="7384145" cy="4477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6968" y="1683526"/>
            <a:ext cx="634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Perhaps 62-0-66 suggests a wide range of variability and the other differences observed in the data are happening by chance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4474" y="2243604"/>
            <a:ext cx="179462" cy="18241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6" y="290513"/>
            <a:ext cx="8782050" cy="6505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50815" y="1571795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87495"/>
            <a:ext cx="8905875" cy="6353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19644" y="1623753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9581" y="1589809"/>
            <a:ext cx="5455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Intake Air Temperature CAN</a:t>
            </a:r>
          </a:p>
        </p:txBody>
      </p:sp>
    </p:spTree>
    <p:extLst>
      <p:ext uri="{BB962C8B-B14F-4D97-AF65-F5344CB8AC3E}">
        <p14:creationId xmlns:p14="http://schemas.microsoft.com/office/powerpoint/2010/main" val="24273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7" y="147637"/>
            <a:ext cx="86772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66687"/>
            <a:ext cx="8610600" cy="6524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396795" y="162860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665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4" y="357622"/>
            <a:ext cx="8753475" cy="6496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19642" y="184195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418668"/>
            <a:ext cx="8915400" cy="6353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0035" y="167570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4337" y="1652155"/>
            <a:ext cx="63072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Equivalence Ratio (Lambda) CAN</a:t>
            </a:r>
          </a:p>
        </p:txBody>
      </p:sp>
    </p:spTree>
    <p:extLst>
      <p:ext uri="{BB962C8B-B14F-4D97-AF65-F5344CB8AC3E}">
        <p14:creationId xmlns:p14="http://schemas.microsoft.com/office/powerpoint/2010/main" val="8080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0" y="161925"/>
            <a:ext cx="86296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61925"/>
            <a:ext cx="8677275" cy="653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07186" y="154254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830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are these prove-out data trying to tell us?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26" y="846803"/>
            <a:ext cx="869998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Option 2: There are oil differences and the effect of cylinder head run hours is real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19" y="2611184"/>
            <a:ext cx="6977932" cy="4231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1330" y="1319612"/>
            <a:ext cx="634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IAR is the most mild lab on average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62507" y="2262951"/>
            <a:ext cx="368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PI10 is more severe than PI9</a:t>
            </a:r>
            <a:endParaRPr 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2768835" y="1667845"/>
            <a:ext cx="593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Stand 60 is more mild than Stand 62</a:t>
            </a:r>
            <a:endParaRPr lang="en-US" sz="700" dirty="0"/>
          </a:p>
          <a:p>
            <a:r>
              <a:rPr lang="en-US" dirty="0" err="1" smtClean="0"/>
              <a:t>SwRI</a:t>
            </a:r>
            <a:r>
              <a:rPr lang="en-US" dirty="0" smtClean="0"/>
              <a:t> </a:t>
            </a:r>
            <a:r>
              <a:rPr lang="en-US" dirty="0"/>
              <a:t>Stand </a:t>
            </a:r>
            <a:r>
              <a:rPr lang="en-US" dirty="0" smtClean="0"/>
              <a:t>2 is more </a:t>
            </a:r>
            <a:r>
              <a:rPr lang="en-US" dirty="0"/>
              <a:t>mild than Stand 4</a:t>
            </a:r>
          </a:p>
        </p:txBody>
      </p:sp>
    </p:spTree>
    <p:extLst>
      <p:ext uri="{BB962C8B-B14F-4D97-AF65-F5344CB8AC3E}">
        <p14:creationId xmlns:p14="http://schemas.microsoft.com/office/powerpoint/2010/main" val="9575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61925"/>
            <a:ext cx="8658225" cy="653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07186" y="155330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700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0" y="315192"/>
            <a:ext cx="8734425" cy="647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09251" y="1696485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8" y="398752"/>
            <a:ext cx="8905875" cy="6372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67570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80754" y="1704109"/>
            <a:ext cx="5455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Absolute Load Value CAN</a:t>
            </a:r>
          </a:p>
        </p:txBody>
      </p:sp>
    </p:spTree>
    <p:extLst>
      <p:ext uri="{BB962C8B-B14F-4D97-AF65-F5344CB8AC3E}">
        <p14:creationId xmlns:p14="http://schemas.microsoft.com/office/powerpoint/2010/main" val="12067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71450"/>
            <a:ext cx="86582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3" y="152400"/>
            <a:ext cx="8639175" cy="655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90314" y="1768457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03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" y="286617"/>
            <a:ext cx="8753475" cy="6534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40424" y="193547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0" y="311728"/>
            <a:ext cx="8896350" cy="640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79000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966355"/>
            <a:ext cx="54552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Intake Manifold Absolute Pressure CAN</a:t>
            </a:r>
          </a:p>
        </p:txBody>
      </p:sp>
    </p:spTree>
    <p:extLst>
      <p:ext uri="{BB962C8B-B14F-4D97-AF65-F5344CB8AC3E}">
        <p14:creationId xmlns:p14="http://schemas.microsoft.com/office/powerpoint/2010/main" val="33523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1" y="147637"/>
            <a:ext cx="86487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are these prove-out data trying to tell us?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26" y="846803"/>
            <a:ext cx="869998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Option 3: There are oil and stand-engine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712" y="2438057"/>
            <a:ext cx="5625435" cy="428341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069132" y="3497380"/>
            <a:ext cx="502868" cy="561872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965107" y="3244240"/>
            <a:ext cx="1318939" cy="652642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58214" y="3258546"/>
            <a:ext cx="925833" cy="708008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307298" y="3896882"/>
            <a:ext cx="393282" cy="538298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700754" y="3778316"/>
            <a:ext cx="523730" cy="668341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700405" y="3966554"/>
            <a:ext cx="920585" cy="480104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06142" y="1184831"/>
            <a:ext cx="38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tends to be the most mild lab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9302" y="1554163"/>
            <a:ext cx="811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IAR, Stand 60 PI9 is more severe than the other stand-engine combinations</a:t>
            </a:r>
          </a:p>
          <a:p>
            <a:pPr algn="ctr"/>
            <a:r>
              <a:rPr lang="en-US" dirty="0" smtClean="0"/>
              <a:t>At LZ, engine 1000 tends to be more severe than 1001</a:t>
            </a:r>
          </a:p>
          <a:p>
            <a:pPr algn="ctr"/>
            <a:r>
              <a:rPr lang="en-US" dirty="0" smtClean="0"/>
              <a:t>At </a:t>
            </a:r>
            <a:r>
              <a:rPr lang="en-US" dirty="0" err="1" smtClean="0"/>
              <a:t>SwRI</a:t>
            </a:r>
            <a:r>
              <a:rPr lang="en-US" dirty="0" smtClean="0"/>
              <a:t>, LSPI 11 in stand 4 is more severe than both engines in stand 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5" y="147637"/>
            <a:ext cx="8667750" cy="65627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94461" y="135967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065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3" y="305667"/>
            <a:ext cx="87153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13040"/>
            <a:ext cx="8877300" cy="6343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09253" y="1519843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8409" y="1974274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Fuel Rail Pressure CAN</a:t>
            </a:r>
          </a:p>
        </p:txBody>
      </p:sp>
    </p:spTree>
    <p:extLst>
      <p:ext uri="{BB962C8B-B14F-4D97-AF65-F5344CB8AC3E}">
        <p14:creationId xmlns:p14="http://schemas.microsoft.com/office/powerpoint/2010/main" val="6161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2" y="157162"/>
            <a:ext cx="86391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61925"/>
            <a:ext cx="8658225" cy="653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04853" y="182224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837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6" y="320820"/>
            <a:ext cx="8743950" cy="6486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0033" y="1873132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429059"/>
            <a:ext cx="8905875" cy="6353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40426" y="190431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346" y="1402773"/>
            <a:ext cx="89777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Boost Absolute Pressure - Raw Value CAN</a:t>
            </a:r>
          </a:p>
        </p:txBody>
      </p:sp>
    </p:spTree>
    <p:extLst>
      <p:ext uri="{BB962C8B-B14F-4D97-AF65-F5344CB8AC3E}">
        <p14:creationId xmlns:p14="http://schemas.microsoft.com/office/powerpoint/2010/main" val="9769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57162"/>
            <a:ext cx="86582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General Comments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15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38996" y="898077"/>
            <a:ext cx="8699989" cy="4351338"/>
          </a:xfrm>
        </p:spPr>
        <p:txBody>
          <a:bodyPr>
            <a:noAutofit/>
          </a:bodyPr>
          <a:lstStyle/>
          <a:p>
            <a:r>
              <a:rPr lang="en-US" sz="2000" dirty="0" smtClean="0"/>
              <a:t>It is not very clear what explains variability in the number of LSPI events</a:t>
            </a:r>
          </a:p>
          <a:p>
            <a:pPr lvl="1"/>
            <a:r>
              <a:rPr lang="en-US" sz="2000" dirty="0" smtClean="0"/>
              <a:t>It’s possible that cylinder head hours affects the variability</a:t>
            </a:r>
          </a:p>
          <a:p>
            <a:pPr lvl="1"/>
            <a:r>
              <a:rPr lang="en-US" sz="2000" dirty="0" smtClean="0"/>
              <a:t>Or it could be attributed to something related to setting up engine-stand combinations</a:t>
            </a:r>
          </a:p>
          <a:p>
            <a:pPr lvl="1"/>
            <a:r>
              <a:rPr lang="en-US" sz="2000" dirty="0" smtClean="0"/>
              <a:t>Or it could be that the only difference in LSPI events is the oil</a:t>
            </a:r>
          </a:p>
          <a:p>
            <a:pPr lvl="1"/>
            <a:r>
              <a:rPr lang="en-US" sz="2000" dirty="0" smtClean="0"/>
              <a:t>Or it could be build or operational data differences</a:t>
            </a:r>
          </a:p>
          <a:p>
            <a:pPr lvl="1"/>
            <a:r>
              <a:rPr lang="en-US" sz="2000" dirty="0" smtClean="0"/>
              <a:t>Or it could be something we have not yet identified or recorded</a:t>
            </a:r>
          </a:p>
          <a:p>
            <a:endParaRPr lang="en-US" sz="2000" dirty="0" smtClean="0"/>
          </a:p>
          <a:p>
            <a:r>
              <a:rPr lang="en-US" sz="2000" dirty="0" smtClean="0"/>
              <a:t>The complexity in these data should be kept in mind when setting up LTMS post precision matrix</a:t>
            </a:r>
          </a:p>
          <a:p>
            <a:pPr lvl="1"/>
            <a:r>
              <a:rPr lang="en-US" sz="2000" dirty="0" smtClean="0"/>
              <a:t>We may find that the most conservative approach is an engine-stand based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4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7" y="157162"/>
            <a:ext cx="8620125" cy="65436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25634" y="1327397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695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7" y="347231"/>
            <a:ext cx="8705850" cy="6496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19642" y="154062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87495"/>
            <a:ext cx="8915400" cy="6353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0035" y="149906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19746"/>
            <a:ext cx="9154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Turbocharger/Supercharger </a:t>
            </a:r>
            <a:r>
              <a:rPr lang="en-US" sz="6000" dirty="0" err="1"/>
              <a:t>Wastegate</a:t>
            </a:r>
            <a:r>
              <a:rPr lang="en-US" sz="6000" dirty="0"/>
              <a:t> Solenoid A Duty Cycle CAN</a:t>
            </a:r>
          </a:p>
        </p:txBody>
      </p:sp>
    </p:spTree>
    <p:extLst>
      <p:ext uri="{BB962C8B-B14F-4D97-AF65-F5344CB8AC3E}">
        <p14:creationId xmlns:p14="http://schemas.microsoft.com/office/powerpoint/2010/main" val="2571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2" y="161925"/>
            <a:ext cx="86391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61925"/>
            <a:ext cx="8658225" cy="653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94461" y="766357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799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9" y="305667"/>
            <a:ext cx="8753475" cy="6496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893647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428193"/>
            <a:ext cx="8905875" cy="6334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6025" y="91010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237" y="1652155"/>
            <a:ext cx="7917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Actual Intake (A) Camshaft Position Bank 1 CAN</a:t>
            </a:r>
          </a:p>
        </p:txBody>
      </p:sp>
    </p:spTree>
    <p:extLst>
      <p:ext uri="{BB962C8B-B14F-4D97-AF65-F5344CB8AC3E}">
        <p14:creationId xmlns:p14="http://schemas.microsoft.com/office/powerpoint/2010/main" val="25973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159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2" y="147637"/>
            <a:ext cx="86772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5475" y="940037"/>
            <a:ext cx="81868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Assume each of the 3 options is plausible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Mine operational data and build data to identify correlations for further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Mean, median, and standard deviation of each operational parameter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Summarized by iteration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Build data is unique to the engine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Trend lines have been added to plots, but should be used with caution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When option 1 is assumed, build and a few operational differences could be affecting the number of LSPI events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These differences generally line up with stand-engine differences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When options 2 and 3 are assumed, build and operational differences do not appear to explain the residual variability </a:t>
            </a:r>
          </a:p>
        </p:txBody>
      </p:sp>
    </p:spTree>
    <p:extLst>
      <p:ext uri="{BB962C8B-B14F-4D97-AF65-F5344CB8AC3E}">
        <p14:creationId xmlns:p14="http://schemas.microsoft.com/office/powerpoint/2010/main" val="9452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0487"/>
            <a:ext cx="8953500" cy="66770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46416" y="1198305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32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0" y="161925"/>
            <a:ext cx="8648700" cy="653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15243" y="117678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66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9" y="324717"/>
            <a:ext cx="8715375" cy="6457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28202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3" y="361518"/>
            <a:ext cx="8734425" cy="6467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28202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0" y="355024"/>
            <a:ext cx="8667750" cy="6438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61208" y="1312336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77104"/>
            <a:ext cx="8877300" cy="6353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30035" y="127045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7137" y="1070264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Actual Exhaust (B) Camshaft Position Bank 1 CAN</a:t>
            </a:r>
          </a:p>
        </p:txBody>
      </p:sp>
    </p:spTree>
    <p:extLst>
      <p:ext uri="{BB962C8B-B14F-4D97-AF65-F5344CB8AC3E}">
        <p14:creationId xmlns:p14="http://schemas.microsoft.com/office/powerpoint/2010/main" val="3556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2" y="188335"/>
            <a:ext cx="86391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58028"/>
            <a:ext cx="8658225" cy="65627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25634" y="116603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372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" y="324717"/>
            <a:ext cx="8743950" cy="6457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282029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169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" y="3568893"/>
            <a:ext cx="3581400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838" y="698619"/>
            <a:ext cx="3590925" cy="269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327" y="3549843"/>
            <a:ext cx="36385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91392"/>
            <a:ext cx="8858250" cy="632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19644" y="1239286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581" y="976746"/>
            <a:ext cx="78347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Intake (A) Camshaft Position Actuator Duty Cycle Bank 1 CAN</a:t>
            </a:r>
          </a:p>
        </p:txBody>
      </p:sp>
    </p:spTree>
    <p:extLst>
      <p:ext uri="{BB962C8B-B14F-4D97-AF65-F5344CB8AC3E}">
        <p14:creationId xmlns:p14="http://schemas.microsoft.com/office/powerpoint/2010/main" val="4280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61925"/>
            <a:ext cx="865822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2" y="152400"/>
            <a:ext cx="8639175" cy="655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25635" y="875575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821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7" y="354158"/>
            <a:ext cx="8763000" cy="6419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7980" y="94213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369311"/>
            <a:ext cx="8924925" cy="6410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09253" y="107303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9545" y="716973"/>
            <a:ext cx="83023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Exhaust (B) Camshaft Position Actuator Duty Cycle Bank 1 CAN</a:t>
            </a:r>
          </a:p>
        </p:txBody>
      </p:sp>
    </p:spTree>
    <p:extLst>
      <p:ext uri="{BB962C8B-B14F-4D97-AF65-F5344CB8AC3E}">
        <p14:creationId xmlns:p14="http://schemas.microsoft.com/office/powerpoint/2010/main" val="22407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2" y="161925"/>
            <a:ext cx="86391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" y="157162"/>
            <a:ext cx="8610600" cy="65436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04853" y="802292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2940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6" y="330345"/>
            <a:ext cx="8763000" cy="6467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967702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179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0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15" y="676660"/>
            <a:ext cx="3590925" cy="2886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205" y="676659"/>
            <a:ext cx="3657600" cy="288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68" y="3666813"/>
            <a:ext cx="3600450" cy="2771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830" y="3685862"/>
            <a:ext cx="36099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82733"/>
            <a:ext cx="8858250" cy="636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19644" y="102107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5181" y="1059874"/>
            <a:ext cx="7356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Charge Air Cooler Temperature Bank 1 Sensor 1 - Raw CAN</a:t>
            </a:r>
          </a:p>
        </p:txBody>
      </p:sp>
    </p:spTree>
    <p:extLst>
      <p:ext uri="{BB962C8B-B14F-4D97-AF65-F5344CB8AC3E}">
        <p14:creationId xmlns:p14="http://schemas.microsoft.com/office/powerpoint/2010/main" val="1275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6" y="138112"/>
            <a:ext cx="86677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66687"/>
            <a:ext cx="8648700" cy="6524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381894" y="875942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95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9" y="314326"/>
            <a:ext cx="8715375" cy="6457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902306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82733"/>
            <a:ext cx="8905875" cy="636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19644" y="1021076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581" y="789710"/>
            <a:ext cx="7730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Cylinder 1 Knock/Combustion Performance Counter CAN</a:t>
            </a:r>
          </a:p>
        </p:txBody>
      </p:sp>
    </p:spTree>
    <p:extLst>
      <p:ext uri="{BB962C8B-B14F-4D97-AF65-F5344CB8AC3E}">
        <p14:creationId xmlns:p14="http://schemas.microsoft.com/office/powerpoint/2010/main" val="18639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70" y="161925"/>
            <a:ext cx="85915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1" y="289647"/>
            <a:ext cx="874395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435554"/>
            <a:ext cx="8867775" cy="6381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189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87" y="682506"/>
            <a:ext cx="3619500" cy="2724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074" y="682506"/>
            <a:ext cx="3629025" cy="2905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2" y="3549174"/>
            <a:ext cx="3590925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074" y="3559233"/>
            <a:ext cx="35718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581" y="789710"/>
            <a:ext cx="7730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Cylinder </a:t>
            </a:r>
            <a:r>
              <a:rPr lang="en-US" sz="7200" dirty="0" smtClean="0"/>
              <a:t>2 </a:t>
            </a:r>
            <a:r>
              <a:rPr lang="en-US" sz="7200" dirty="0"/>
              <a:t>Knock/Combustion Performance Counter CAN</a:t>
            </a:r>
          </a:p>
        </p:txBody>
      </p:sp>
    </p:spTree>
    <p:extLst>
      <p:ext uri="{BB962C8B-B14F-4D97-AF65-F5344CB8AC3E}">
        <p14:creationId xmlns:p14="http://schemas.microsoft.com/office/powerpoint/2010/main" val="14200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5" y="166687"/>
            <a:ext cx="866775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8" y="344633"/>
            <a:ext cx="87249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469757"/>
            <a:ext cx="8915400" cy="63341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581" y="789710"/>
            <a:ext cx="7730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Cylinder </a:t>
            </a:r>
            <a:r>
              <a:rPr lang="en-US" sz="7200" dirty="0" smtClean="0"/>
              <a:t>3 </a:t>
            </a:r>
            <a:r>
              <a:rPr lang="en-US" sz="7200" dirty="0"/>
              <a:t>Knock/Combustion Performance Counter CAN</a:t>
            </a:r>
          </a:p>
        </p:txBody>
      </p:sp>
    </p:spTree>
    <p:extLst>
      <p:ext uri="{BB962C8B-B14F-4D97-AF65-F5344CB8AC3E}">
        <p14:creationId xmlns:p14="http://schemas.microsoft.com/office/powerpoint/2010/main" val="14113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7" y="166687"/>
            <a:ext cx="86582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" y="329479"/>
            <a:ext cx="87439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53292"/>
            <a:ext cx="8915400" cy="6400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581" y="789710"/>
            <a:ext cx="7730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Cylinder </a:t>
            </a:r>
            <a:r>
              <a:rPr lang="en-US" sz="7200" dirty="0" smtClean="0"/>
              <a:t>4 </a:t>
            </a:r>
            <a:r>
              <a:rPr lang="en-US" sz="7200" dirty="0"/>
              <a:t>Knock/Combustion Performance Counter CAN</a:t>
            </a:r>
          </a:p>
        </p:txBody>
      </p:sp>
    </p:spTree>
    <p:extLst>
      <p:ext uri="{BB962C8B-B14F-4D97-AF65-F5344CB8AC3E}">
        <p14:creationId xmlns:p14="http://schemas.microsoft.com/office/powerpoint/2010/main" val="36183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199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8" y="157162"/>
            <a:ext cx="86582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87" y="1051902"/>
            <a:ext cx="8699989" cy="4351338"/>
          </a:xfrm>
        </p:spPr>
        <p:txBody>
          <a:bodyPr>
            <a:noAutofit/>
          </a:bodyPr>
          <a:lstStyle/>
          <a:p>
            <a:r>
              <a:rPr lang="en-US" sz="2400" dirty="0"/>
              <a:t>4</a:t>
            </a:r>
            <a:r>
              <a:rPr lang="en-US" sz="2400" dirty="0" smtClean="0"/>
              <a:t>0 tests included</a:t>
            </a:r>
          </a:p>
          <a:p>
            <a:pPr lvl="1"/>
            <a:r>
              <a:rPr lang="en-US" dirty="0" smtClean="0"/>
              <a:t>16 IAR (2 stands; 8 tests per stand; 2 engine builds per stand)</a:t>
            </a:r>
          </a:p>
          <a:p>
            <a:pPr lvl="1"/>
            <a:r>
              <a:rPr lang="en-US" dirty="0" smtClean="0"/>
              <a:t>16 </a:t>
            </a:r>
            <a:r>
              <a:rPr lang="en-US" dirty="0" err="1" smtClean="0"/>
              <a:t>SwRI</a:t>
            </a:r>
            <a:r>
              <a:rPr lang="en-US" dirty="0" smtClean="0"/>
              <a:t> </a:t>
            </a:r>
            <a:r>
              <a:rPr lang="en-US" dirty="0"/>
              <a:t>(2 stands; 8 tests per stand; 2 engine builds per stand)</a:t>
            </a:r>
            <a:endParaRPr lang="en-US" dirty="0" smtClean="0"/>
          </a:p>
          <a:p>
            <a:pPr lvl="1"/>
            <a:r>
              <a:rPr lang="en-US" dirty="0"/>
              <a:t>8</a:t>
            </a:r>
            <a:r>
              <a:rPr lang="en-US" dirty="0" smtClean="0"/>
              <a:t> LZ (1 stand; 2 </a:t>
            </a:r>
            <a:r>
              <a:rPr lang="en-US" dirty="0"/>
              <a:t>engine </a:t>
            </a:r>
            <a:r>
              <a:rPr lang="en-US" dirty="0" smtClean="0"/>
              <a:t>builds)</a:t>
            </a:r>
          </a:p>
          <a:p>
            <a:endParaRPr lang="en-US" sz="2400" dirty="0" smtClean="0"/>
          </a:p>
          <a:p>
            <a:r>
              <a:rPr lang="en-US" sz="2400" dirty="0" smtClean="0"/>
              <a:t>2 oils tested (low event oil and </a:t>
            </a:r>
            <a:r>
              <a:rPr lang="en-US" sz="2400" dirty="0"/>
              <a:t>h</a:t>
            </a:r>
            <a:r>
              <a:rPr lang="en-US" sz="2400" dirty="0" smtClean="0"/>
              <a:t>igh event oil)</a:t>
            </a:r>
          </a:p>
          <a:p>
            <a:pPr lvl="1"/>
            <a:r>
              <a:rPr lang="en-US" dirty="0" smtClean="0"/>
              <a:t>Each oil tested in duplicate within each stand-engine build combination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15" y="769121"/>
            <a:ext cx="3552825" cy="2905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504" y="769121"/>
            <a:ext cx="3657600" cy="2733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89" y="3824288"/>
            <a:ext cx="3648075" cy="2714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504" y="3786188"/>
            <a:ext cx="35814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9" y="350261"/>
            <a:ext cx="87534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317356"/>
            <a:ext cx="8820150" cy="64103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581" y="1974274"/>
            <a:ext cx="7730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/>
              <a:t>Accelerator Pedal Position D CAN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645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2" y="166687"/>
            <a:ext cx="86391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66687"/>
            <a:ext cx="8658225" cy="6524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32115" y="1575922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883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100012"/>
            <a:ext cx="8982075" cy="66579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87980" y="1574823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795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5" y="325583"/>
            <a:ext cx="8734425" cy="647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67570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" y="330345"/>
            <a:ext cx="8705850" cy="6467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81990" y="167570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418668"/>
            <a:ext cx="8867775" cy="6353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61208" y="1675708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8" y="375806"/>
            <a:ext cx="8715375" cy="6438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61208" y="1727663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209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49" y="670176"/>
            <a:ext cx="3629025" cy="271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321" y="670176"/>
            <a:ext cx="3533775" cy="2752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74" y="3549130"/>
            <a:ext cx="3619500" cy="2733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458" y="3534842"/>
            <a:ext cx="36195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3227" y="2504210"/>
            <a:ext cx="7232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Build Data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412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4561" y="718139"/>
            <a:ext cx="7232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Average LSPI events per test are plotted versus lab-stand-engine combinations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color on the plot is associated with the various build measurements collected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39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590550"/>
            <a:ext cx="82677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590550"/>
            <a:ext cx="82962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8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595312"/>
            <a:ext cx="82677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600075"/>
            <a:ext cx="82581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590550"/>
            <a:ext cx="82200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0075"/>
            <a:ext cx="8229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95312"/>
            <a:ext cx="8305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600075"/>
            <a:ext cx="82772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697640"/>
            <a:ext cx="3609975" cy="2762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885" y="697640"/>
            <a:ext cx="3581400" cy="272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15" y="3641726"/>
            <a:ext cx="3629025" cy="2714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665" y="3641726"/>
            <a:ext cx="3619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585787"/>
            <a:ext cx="81438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585787"/>
            <a:ext cx="81819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600075"/>
            <a:ext cx="81248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600075"/>
            <a:ext cx="81438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590550"/>
            <a:ext cx="82677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585787"/>
            <a:ext cx="81629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585787"/>
            <a:ext cx="81438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576262"/>
            <a:ext cx="82010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00075"/>
            <a:ext cx="7620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595312"/>
            <a:ext cx="75819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74" y="659673"/>
            <a:ext cx="3609975" cy="2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160" y="659673"/>
            <a:ext cx="3609975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74" y="3589056"/>
            <a:ext cx="3609975" cy="27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160" y="3517537"/>
            <a:ext cx="35147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595312"/>
            <a:ext cx="75914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600075"/>
            <a:ext cx="7686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600075"/>
            <a:ext cx="76962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595312"/>
            <a:ext cx="75914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604837"/>
            <a:ext cx="76581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581025"/>
            <a:ext cx="76581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581025"/>
            <a:ext cx="83439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7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600075"/>
            <a:ext cx="82962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600075"/>
            <a:ext cx="83629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604837"/>
            <a:ext cx="82391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24" y="769121"/>
            <a:ext cx="3562350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187" y="788171"/>
            <a:ext cx="360045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24" y="3662363"/>
            <a:ext cx="3562350" cy="2876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187" y="3662363"/>
            <a:ext cx="36861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581025"/>
            <a:ext cx="83724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600075"/>
            <a:ext cx="8343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585787"/>
            <a:ext cx="82962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604837"/>
            <a:ext cx="83915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7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90550"/>
            <a:ext cx="83058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95312"/>
            <a:ext cx="81724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0075"/>
            <a:ext cx="8229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595312"/>
            <a:ext cx="82677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609600"/>
            <a:ext cx="82391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595312"/>
            <a:ext cx="82486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</a:t>
            </a:r>
            <a:r>
              <a:rPr lang="en-US" sz="2800" b="1" dirty="0"/>
              <a:t>-</a:t>
            </a:r>
            <a:r>
              <a:rPr lang="en-US" sz="2800" b="1" dirty="0" smtClean="0"/>
              <a:t> Option1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14125" y="40945"/>
            <a:ext cx="1202449" cy="1845185"/>
            <a:chOff x="7626927" y="3412113"/>
            <a:chExt cx="1295400" cy="18002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7318" y="3412113"/>
              <a:ext cx="1257300" cy="18002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27" y="5031363"/>
              <a:ext cx="1295400" cy="18097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36" y="662610"/>
            <a:ext cx="3609975" cy="269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008" y="643559"/>
            <a:ext cx="3648075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36" y="3575747"/>
            <a:ext cx="36004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609600"/>
            <a:ext cx="82391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604837"/>
            <a:ext cx="82581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590550"/>
            <a:ext cx="77914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590550"/>
            <a:ext cx="77152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590550"/>
            <a:ext cx="77343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00075"/>
            <a:ext cx="77343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600075"/>
            <a:ext cx="77247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619125"/>
            <a:ext cx="776287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590550"/>
            <a:ext cx="77152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259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595312"/>
            <a:ext cx="77343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– Option2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00391" y="1880075"/>
            <a:ext cx="6955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Build </a:t>
            </a:r>
            <a:r>
              <a:rPr lang="en-US" sz="3200" dirty="0"/>
              <a:t>and operational differences </a:t>
            </a:r>
            <a:r>
              <a:rPr lang="en-US" sz="3200" dirty="0" smtClean="0"/>
              <a:t>do </a:t>
            </a:r>
            <a:r>
              <a:rPr lang="en-US" sz="3200" dirty="0"/>
              <a:t>not appear to explain the residual variability</a:t>
            </a:r>
          </a:p>
        </p:txBody>
      </p:sp>
    </p:spTree>
    <p:extLst>
      <p:ext uri="{BB962C8B-B14F-4D97-AF65-F5344CB8AC3E}">
        <p14:creationId xmlns:p14="http://schemas.microsoft.com/office/powerpoint/2010/main" val="23650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638175"/>
            <a:ext cx="79629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604837"/>
            <a:ext cx="80105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600075"/>
            <a:ext cx="80200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81025"/>
            <a:ext cx="8001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595312"/>
            <a:ext cx="79724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600075"/>
            <a:ext cx="80105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595312"/>
            <a:ext cx="80200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590550"/>
            <a:ext cx="80295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590550"/>
            <a:ext cx="78771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269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590550"/>
            <a:ext cx="79057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Quest to Understand Sources of variability – Option2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0391" y="1880075"/>
            <a:ext cx="6955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Build </a:t>
            </a:r>
            <a:r>
              <a:rPr lang="en-US" sz="3200" dirty="0"/>
              <a:t>and operational differences </a:t>
            </a:r>
            <a:r>
              <a:rPr lang="en-US" sz="3200" dirty="0" smtClean="0"/>
              <a:t>do </a:t>
            </a:r>
            <a:r>
              <a:rPr lang="en-US" sz="3200" dirty="0"/>
              <a:t>not appear to explain the residual variability</a:t>
            </a:r>
          </a:p>
        </p:txBody>
      </p:sp>
    </p:spTree>
    <p:extLst>
      <p:ext uri="{BB962C8B-B14F-4D97-AF65-F5344CB8AC3E}">
        <p14:creationId xmlns:p14="http://schemas.microsoft.com/office/powerpoint/2010/main" val="16526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590550"/>
            <a:ext cx="7810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585787"/>
            <a:ext cx="78009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0075"/>
            <a:ext cx="7772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600075"/>
            <a:ext cx="78771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595312"/>
            <a:ext cx="78295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600075"/>
            <a:ext cx="78581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595312"/>
            <a:ext cx="8096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590550"/>
            <a:ext cx="81343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595312"/>
            <a:ext cx="81153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581025"/>
            <a:ext cx="80676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3337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Operational Data Plots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604837"/>
            <a:ext cx="81057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585787"/>
            <a:ext cx="81153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600075"/>
            <a:ext cx="8067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585787"/>
            <a:ext cx="80676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590550"/>
            <a:ext cx="79533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600075"/>
            <a:ext cx="79438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581025"/>
            <a:ext cx="793432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14362"/>
            <a:ext cx="78676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600075"/>
            <a:ext cx="7962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289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600075"/>
            <a:ext cx="79724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87" y="1051902"/>
            <a:ext cx="8699989" cy="4351338"/>
          </a:xfrm>
        </p:spPr>
        <p:txBody>
          <a:bodyPr>
            <a:noAutofit/>
          </a:bodyPr>
          <a:lstStyle/>
          <a:p>
            <a:r>
              <a:rPr lang="en-US" sz="2400" dirty="0" smtClean="0"/>
              <a:t>Operational parameters are plotted versus cumulative time</a:t>
            </a:r>
          </a:p>
          <a:p>
            <a:pPr lvl="1"/>
            <a:r>
              <a:rPr lang="en-US" dirty="0" smtClean="0"/>
              <a:t>Cumulative time is a combination of time from valid iterations A, B, C, and D; time at start of iteration A = 0hrs</a:t>
            </a:r>
          </a:p>
          <a:p>
            <a:r>
              <a:rPr lang="en-US" sz="2400" dirty="0" smtClean="0"/>
              <a:t>Each </a:t>
            </a:r>
            <a:r>
              <a:rPr lang="en-US" sz="2400" dirty="0" err="1" smtClean="0"/>
              <a:t>RunID</a:t>
            </a:r>
            <a:r>
              <a:rPr lang="en-US" sz="2400" dirty="0" smtClean="0"/>
              <a:t>/Test # is plotted in a separate pane</a:t>
            </a:r>
          </a:p>
          <a:p>
            <a:r>
              <a:rPr lang="en-US" sz="2400" dirty="0"/>
              <a:t>Each parameter has plots with a legend for both lab and number of LSPI </a:t>
            </a:r>
            <a:r>
              <a:rPr lang="en-US" sz="2400" dirty="0" smtClean="0"/>
              <a:t>events (a.k.a. All </a:t>
            </a:r>
            <a:r>
              <a:rPr lang="en-US" sz="2400" dirty="0"/>
              <a:t>C</a:t>
            </a:r>
            <a:r>
              <a:rPr lang="en-US" sz="2400" dirty="0" smtClean="0"/>
              <a:t>ylinder PP &amp; MFB2)</a:t>
            </a:r>
            <a:endParaRPr lang="en-US" sz="2400" dirty="0"/>
          </a:p>
          <a:p>
            <a:r>
              <a:rPr lang="en-US" sz="2400" dirty="0" smtClean="0"/>
              <a:t>CAN data are plotted with and without stand 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600075"/>
            <a:ext cx="7848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595312"/>
            <a:ext cx="79629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600075"/>
            <a:ext cx="8343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609600"/>
            <a:ext cx="82867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590550"/>
            <a:ext cx="82677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595312"/>
            <a:ext cx="82962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95312"/>
            <a:ext cx="8305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609600"/>
            <a:ext cx="82962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614362"/>
            <a:ext cx="83724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299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00075"/>
            <a:ext cx="83534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 smtClean="0"/>
              <a:t>Data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4" y="903248"/>
            <a:ext cx="8956975" cy="55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Engine Speed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1285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614362"/>
            <a:ext cx="83153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595312"/>
            <a:ext cx="83724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623887"/>
            <a:ext cx="84010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604837"/>
            <a:ext cx="84296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609600"/>
            <a:ext cx="83629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604837"/>
            <a:ext cx="84296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604837"/>
            <a:ext cx="83915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609600"/>
            <a:ext cx="83915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595312"/>
            <a:ext cx="89154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309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90550"/>
            <a:ext cx="8763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57162"/>
            <a:ext cx="86106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595312"/>
            <a:ext cx="82772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604837"/>
            <a:ext cx="8963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600075"/>
            <a:ext cx="88487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04837"/>
            <a:ext cx="84486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04837"/>
            <a:ext cx="90297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609600"/>
            <a:ext cx="89249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609600"/>
            <a:ext cx="84201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595312"/>
            <a:ext cx="90487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604837"/>
            <a:ext cx="89249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90550"/>
            <a:ext cx="84963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01770"/>
            <a:ext cx="874395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595312"/>
            <a:ext cx="88201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609600"/>
            <a:ext cx="87534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590550"/>
            <a:ext cx="82867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604837"/>
            <a:ext cx="89725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600075"/>
            <a:ext cx="89439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590550"/>
            <a:ext cx="83343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590550"/>
            <a:ext cx="90106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595312"/>
            <a:ext cx="90106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600075"/>
            <a:ext cx="84677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590550"/>
            <a:ext cx="90582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76238"/>
            <a:ext cx="8896350" cy="63341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600075"/>
            <a:ext cx="90011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95312"/>
            <a:ext cx="84963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590550"/>
            <a:ext cx="88106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609600"/>
            <a:ext cx="87153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604837"/>
            <a:ext cx="82962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614362"/>
            <a:ext cx="89630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595312"/>
            <a:ext cx="88296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00075"/>
            <a:ext cx="8448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595312"/>
            <a:ext cx="90392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604837"/>
            <a:ext cx="89058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Engine Load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245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00075"/>
            <a:ext cx="8448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95312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609600"/>
            <a:ext cx="8953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595312"/>
            <a:ext cx="85058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581025"/>
            <a:ext cx="89154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590550"/>
            <a:ext cx="88106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590550"/>
            <a:ext cx="83248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609600"/>
            <a:ext cx="89630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595312"/>
            <a:ext cx="89630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604837"/>
            <a:ext cx="85248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57162"/>
            <a:ext cx="86487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600075"/>
            <a:ext cx="90868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604837"/>
            <a:ext cx="89249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00075"/>
            <a:ext cx="85629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14362"/>
            <a:ext cx="90963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619125"/>
            <a:ext cx="892492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609600"/>
            <a:ext cx="86010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595312"/>
            <a:ext cx="92106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600075"/>
            <a:ext cx="90868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585787"/>
            <a:ext cx="920115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359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595312"/>
            <a:ext cx="91154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5" y="296142"/>
            <a:ext cx="87344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595312"/>
            <a:ext cx="91154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609600"/>
            <a:ext cx="90487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604837"/>
            <a:ext cx="92011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4837"/>
            <a:ext cx="89916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595312"/>
            <a:ext cx="91249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619125"/>
            <a:ext cx="902017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604837"/>
            <a:ext cx="90582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604837"/>
            <a:ext cx="89535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595312"/>
            <a:ext cx="92011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369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600075"/>
            <a:ext cx="91249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50694"/>
            <a:ext cx="8896350" cy="63436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600075"/>
            <a:ext cx="92202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604837"/>
            <a:ext cx="8963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609600"/>
            <a:ext cx="91725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614362"/>
            <a:ext cx="90868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609600"/>
            <a:ext cx="90106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590550"/>
            <a:ext cx="91344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600075"/>
            <a:ext cx="91249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09600"/>
            <a:ext cx="90963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00075"/>
            <a:ext cx="90963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Coolant Out Temperature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2123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604837"/>
            <a:ext cx="90773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590550"/>
            <a:ext cx="90773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604837"/>
            <a:ext cx="90773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" y="614362"/>
            <a:ext cx="92392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609600"/>
            <a:ext cx="92106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590550"/>
            <a:ext cx="92011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600075"/>
            <a:ext cx="89344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13" y="595312"/>
            <a:ext cx="92678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389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604837"/>
            <a:ext cx="91154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47637"/>
            <a:ext cx="86296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604837"/>
            <a:ext cx="91916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595312"/>
            <a:ext cx="90487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590550"/>
            <a:ext cx="92773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04837"/>
            <a:ext cx="90297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600075"/>
            <a:ext cx="91249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609600"/>
            <a:ext cx="90773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619125"/>
            <a:ext cx="90868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604837"/>
            <a:ext cx="90201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614362"/>
            <a:ext cx="90487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399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604837"/>
            <a:ext cx="89820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 smtClean="0"/>
              <a:t>Plot of Prove out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62" y="916778"/>
            <a:ext cx="7287792" cy="58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7" y="296142"/>
            <a:ext cx="878205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" y="609600"/>
            <a:ext cx="92392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609600"/>
            <a:ext cx="90868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600075"/>
            <a:ext cx="92583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609600"/>
            <a:ext cx="90106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600075"/>
            <a:ext cx="91535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604837"/>
            <a:ext cx="90201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00075"/>
            <a:ext cx="90963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600075"/>
            <a:ext cx="90582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600075"/>
            <a:ext cx="9105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409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590550"/>
            <a:ext cx="90487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65847"/>
            <a:ext cx="8896350" cy="63341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590550"/>
            <a:ext cx="91630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0075"/>
            <a:ext cx="8991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581025"/>
            <a:ext cx="91059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95312"/>
            <a:ext cx="89916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590550"/>
            <a:ext cx="91344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600075"/>
            <a:ext cx="89439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600075"/>
            <a:ext cx="92011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7"/>
            <a:ext cx="91440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88" y="595312"/>
            <a:ext cx="92487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600075"/>
            <a:ext cx="89535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Oil Gallery Temperature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055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600075"/>
            <a:ext cx="79057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4837"/>
            <a:ext cx="79248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4837"/>
            <a:ext cx="79248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590550"/>
            <a:ext cx="79533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600075"/>
            <a:ext cx="77057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590550"/>
            <a:ext cx="78962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581025"/>
            <a:ext cx="79533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924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600075"/>
            <a:ext cx="84963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604837"/>
            <a:ext cx="84201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47637"/>
            <a:ext cx="86677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590550"/>
            <a:ext cx="84772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595312"/>
            <a:ext cx="86296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585787"/>
            <a:ext cx="88773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604837"/>
            <a:ext cx="83915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604837"/>
            <a:ext cx="84296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609600"/>
            <a:ext cx="84677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23887"/>
            <a:ext cx="84486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600075"/>
            <a:ext cx="86963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609600"/>
            <a:ext cx="84677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7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14362"/>
            <a:ext cx="84391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1" y="315192"/>
            <a:ext cx="87725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90550"/>
            <a:ext cx="85344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595312"/>
            <a:ext cx="85058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595312"/>
            <a:ext cx="88868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609600"/>
            <a:ext cx="83629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590550"/>
            <a:ext cx="84486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595312"/>
            <a:ext cx="84296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90550"/>
            <a:ext cx="84963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600075"/>
            <a:ext cx="86772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85787"/>
            <a:ext cx="84963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14362"/>
            <a:ext cx="85629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366713"/>
            <a:ext cx="8943975" cy="63531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604837"/>
            <a:ext cx="8582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04837"/>
            <a:ext cx="85725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604837"/>
            <a:ext cx="88582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0075"/>
            <a:ext cx="838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14362"/>
            <a:ext cx="84391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23887"/>
            <a:ext cx="8439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609600"/>
            <a:ext cx="84772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590550"/>
            <a:ext cx="87153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595312"/>
            <a:ext cx="85534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459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595312"/>
            <a:ext cx="85820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Air Charge Temperature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917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581025"/>
            <a:ext cx="862012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619125"/>
            <a:ext cx="86296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595312"/>
            <a:ext cx="88773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595312"/>
            <a:ext cx="84677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595312"/>
            <a:ext cx="85058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604837"/>
            <a:ext cx="86010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09600"/>
            <a:ext cx="85629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600075"/>
            <a:ext cx="88582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604837"/>
            <a:ext cx="78009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469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09600"/>
            <a:ext cx="78867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61925"/>
            <a:ext cx="86677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604837"/>
            <a:ext cx="8201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600075"/>
            <a:ext cx="78962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604837"/>
            <a:ext cx="78105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604837"/>
            <a:ext cx="81534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614362"/>
            <a:ext cx="7858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14362"/>
            <a:ext cx="78676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623887"/>
            <a:ext cx="81915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600075"/>
            <a:ext cx="78390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614362"/>
            <a:ext cx="78390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604837"/>
            <a:ext cx="81153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0" y="340736"/>
            <a:ext cx="870585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595312"/>
            <a:ext cx="88963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585787"/>
            <a:ext cx="87249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595312"/>
            <a:ext cx="90773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623887"/>
            <a:ext cx="831532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604837"/>
            <a:ext cx="88868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600075"/>
            <a:ext cx="87439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85787"/>
            <a:ext cx="90678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614362"/>
            <a:ext cx="83153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600075"/>
            <a:ext cx="88201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489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600075"/>
            <a:ext cx="8724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356322"/>
            <a:ext cx="8886825" cy="63531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600075"/>
            <a:ext cx="9105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604837"/>
            <a:ext cx="83343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595312"/>
            <a:ext cx="8858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604837"/>
            <a:ext cx="87725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600075"/>
            <a:ext cx="9105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604837"/>
            <a:ext cx="83629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604837"/>
            <a:ext cx="88868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600075"/>
            <a:ext cx="87820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609600"/>
            <a:ext cx="91630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2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499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590550"/>
            <a:ext cx="83343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28662"/>
            <a:ext cx="8905875" cy="540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Plot of Prove out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3429" y="6417892"/>
            <a:ext cx="801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number of LSPI events is shown for each of the 4 valid iterations per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Inlet Air Temperature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1349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600075"/>
            <a:ext cx="8829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600075"/>
            <a:ext cx="86582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600075"/>
            <a:ext cx="90106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590550"/>
            <a:ext cx="82677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600075"/>
            <a:ext cx="88582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604837"/>
            <a:ext cx="86391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585787"/>
            <a:ext cx="90582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614362"/>
            <a:ext cx="82200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581025"/>
            <a:ext cx="87915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509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619125"/>
            <a:ext cx="86487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57162"/>
            <a:ext cx="86677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609600"/>
            <a:ext cx="90392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614362"/>
            <a:ext cx="82677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609600"/>
            <a:ext cx="87725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23887"/>
            <a:ext cx="86106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04837"/>
            <a:ext cx="90963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04837"/>
            <a:ext cx="83058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581988" y="1987435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61925"/>
            <a:ext cx="86772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2" y="312161"/>
            <a:ext cx="86963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71476"/>
            <a:ext cx="8905875" cy="63436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Inlet Air Pressure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243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2875"/>
            <a:ext cx="86868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2" y="306533"/>
            <a:ext cx="87344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57188"/>
            <a:ext cx="8858250" cy="63722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59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Exhaust Back Pressure</a:t>
            </a:r>
          </a:p>
        </p:txBody>
      </p:sp>
    </p:spTree>
    <p:extLst>
      <p:ext uri="{BB962C8B-B14F-4D97-AF65-F5344CB8AC3E}">
        <p14:creationId xmlns:p14="http://schemas.microsoft.com/office/powerpoint/2010/main" val="38845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Regression Analysis – HEO &amp; LEO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62143" y="1005571"/>
            <a:ext cx="1572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tends to be more mild compared to LZ and </a:t>
            </a:r>
            <a:r>
              <a:rPr lang="en-US" dirty="0" err="1" smtClean="0"/>
              <a:t>SwRI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9" y="2815525"/>
            <a:ext cx="3219450" cy="119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449" y="1086624"/>
            <a:ext cx="3152775" cy="10382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353579" y="1808698"/>
            <a:ext cx="2368030" cy="143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8331" y="2461189"/>
            <a:ext cx="28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Effects Table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153" y="2643444"/>
            <a:ext cx="1362075" cy="11906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413288" y="3410837"/>
            <a:ext cx="1043865" cy="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848" y="2435600"/>
            <a:ext cx="2847975" cy="333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3312" y="5167406"/>
            <a:ext cx="358068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PI10 is more severe than PI9</a:t>
            </a:r>
          </a:p>
          <a:p>
            <a:endParaRPr lang="en-US" sz="700" dirty="0"/>
          </a:p>
          <a:p>
            <a:r>
              <a:rPr lang="en-US" dirty="0" smtClean="0"/>
              <a:t>No strong indication that engines significantly differ within other labs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848" y="2205900"/>
            <a:ext cx="2876550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135" y="4581192"/>
            <a:ext cx="2867025" cy="48577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413287" y="3590415"/>
            <a:ext cx="808335" cy="1135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579" y="4902744"/>
            <a:ext cx="2057400" cy="1323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610" y="4361138"/>
            <a:ext cx="2876550" cy="228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19228" y="2953095"/>
            <a:ext cx="309171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Stand 60 tends to be more mild than Stand 62</a:t>
            </a:r>
          </a:p>
          <a:p>
            <a:endParaRPr lang="en-US" sz="700" dirty="0"/>
          </a:p>
          <a:p>
            <a:r>
              <a:rPr lang="en-US" dirty="0" err="1" smtClean="0"/>
              <a:t>SwRI</a:t>
            </a:r>
            <a:r>
              <a:rPr lang="en-US" dirty="0" smtClean="0"/>
              <a:t> </a:t>
            </a:r>
            <a:r>
              <a:rPr lang="en-US" dirty="0"/>
              <a:t>Stand </a:t>
            </a:r>
            <a:r>
              <a:rPr lang="en-US" dirty="0" smtClean="0"/>
              <a:t>2 is more </a:t>
            </a:r>
            <a:r>
              <a:rPr lang="en-US" dirty="0"/>
              <a:t>mild than Stand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35" y="3979414"/>
            <a:ext cx="246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Carry Over Effect not included; No strong evidence of its effect</a:t>
            </a:r>
          </a:p>
        </p:txBody>
      </p:sp>
    </p:spTree>
    <p:extLst>
      <p:ext uri="{BB962C8B-B14F-4D97-AF65-F5344CB8AC3E}">
        <p14:creationId xmlns:p14="http://schemas.microsoft.com/office/powerpoint/2010/main" val="20194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152400"/>
            <a:ext cx="86201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0" y="335974"/>
            <a:ext cx="87439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56322"/>
            <a:ext cx="8905875" cy="63531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Fuel Temperature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8006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66687"/>
            <a:ext cx="86772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57162"/>
            <a:ext cx="8667750" cy="65436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402676" y="203871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24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3" y="316924"/>
            <a:ext cx="8763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372342"/>
            <a:ext cx="8867775" cy="6362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Fuel Flow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599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69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61925"/>
            <a:ext cx="86772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Regression Analysis – LEO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3775" y="759867"/>
            <a:ext cx="4503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average, there is no strong evidence to conclude lab, stand, engine, and cylinder head hours affect the number of LSPI events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3654" y="630366"/>
            <a:ext cx="28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Effects Table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03775" y="1637630"/>
            <a:ext cx="518729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However, there is some evidence suggesting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IAR is more mild than LZ and </a:t>
            </a:r>
            <a:r>
              <a:rPr lang="en-US" dirty="0" err="1" smtClean="0"/>
              <a:t>SwRI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IAR PI10 is more severe than PI9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SwRI</a:t>
            </a:r>
            <a:r>
              <a:rPr lang="en-US" dirty="0" smtClean="0"/>
              <a:t> LSPI 10 is more severe than LSPI 11</a:t>
            </a:r>
          </a:p>
          <a:p>
            <a:endParaRPr lang="en-US" sz="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50" y="960647"/>
            <a:ext cx="3209925" cy="100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0" y="2335635"/>
            <a:ext cx="2857500" cy="133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0825" y="1998276"/>
            <a:ext cx="28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Parameter Estimates Table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54" y="3669135"/>
            <a:ext cx="3531038" cy="3186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449" y="2881429"/>
            <a:ext cx="5167550" cy="39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75" y="341602"/>
            <a:ext cx="87153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47663"/>
            <a:ext cx="8858250" cy="63912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Air Charge Pressure</a:t>
            </a:r>
          </a:p>
        </p:txBody>
      </p:sp>
    </p:spTree>
    <p:extLst>
      <p:ext uri="{BB962C8B-B14F-4D97-AF65-F5344CB8AC3E}">
        <p14:creationId xmlns:p14="http://schemas.microsoft.com/office/powerpoint/2010/main" val="41132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66687"/>
            <a:ext cx="86487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6" y="297008"/>
            <a:ext cx="87534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361085"/>
            <a:ext cx="8886825" cy="63436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Barometric Pressure</a:t>
            </a:r>
          </a:p>
        </p:txBody>
      </p:sp>
    </p:spTree>
    <p:extLst>
      <p:ext uri="{BB962C8B-B14F-4D97-AF65-F5344CB8AC3E}">
        <p14:creationId xmlns:p14="http://schemas.microsoft.com/office/powerpoint/2010/main" val="14193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42875"/>
            <a:ext cx="867727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4" y="310429"/>
            <a:ext cx="87534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57188"/>
            <a:ext cx="8858250" cy="63722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79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Regression Analysis – HEO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65732" y="906231"/>
            <a:ext cx="2241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tends to be more mild compared to LZ and </a:t>
            </a:r>
            <a:r>
              <a:rPr lang="en-US" dirty="0" err="1" smtClean="0"/>
              <a:t>SwRI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38856" y="1808699"/>
            <a:ext cx="2482753" cy="1144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8331" y="2461189"/>
            <a:ext cx="28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Effects Table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295521" y="3172356"/>
            <a:ext cx="1043865" cy="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63312" y="5167406"/>
            <a:ext cx="358068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PI10 is more severe than PI9</a:t>
            </a:r>
          </a:p>
          <a:p>
            <a:endParaRPr lang="en-US" sz="700" dirty="0"/>
          </a:p>
          <a:p>
            <a:r>
              <a:rPr lang="en-US" dirty="0" smtClean="0"/>
              <a:t>No strong indication that engines significantly differ within other labs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48" y="2205900"/>
            <a:ext cx="2876550" cy="2286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238856" y="3399115"/>
            <a:ext cx="982766" cy="1326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610" y="4361138"/>
            <a:ext cx="2876550" cy="228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19228" y="2953095"/>
            <a:ext cx="309171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IAR Stand 60 is more mild than Stand 62</a:t>
            </a:r>
          </a:p>
          <a:p>
            <a:endParaRPr lang="en-US" sz="700" dirty="0"/>
          </a:p>
          <a:p>
            <a:r>
              <a:rPr lang="en-US" dirty="0" err="1" smtClean="0"/>
              <a:t>SwRI</a:t>
            </a:r>
            <a:r>
              <a:rPr lang="en-US" dirty="0" smtClean="0"/>
              <a:t> </a:t>
            </a:r>
            <a:r>
              <a:rPr lang="en-US" dirty="0"/>
              <a:t>Stand </a:t>
            </a:r>
            <a:r>
              <a:rPr lang="en-US" dirty="0" smtClean="0"/>
              <a:t>2 is more </a:t>
            </a:r>
            <a:r>
              <a:rPr lang="en-US" dirty="0"/>
              <a:t>mild than Stand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4" y="2768975"/>
            <a:ext cx="3171825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0770" b="11225"/>
          <a:stretch/>
        </p:blipFill>
        <p:spPr>
          <a:xfrm>
            <a:off x="5563312" y="4589734"/>
            <a:ext cx="2876550" cy="461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312" y="906231"/>
            <a:ext cx="1143000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909" y="2830521"/>
            <a:ext cx="1352550" cy="1152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594" y="4811666"/>
            <a:ext cx="2085975" cy="1323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t="39593" b="40181"/>
          <a:stretch/>
        </p:blipFill>
        <p:spPr>
          <a:xfrm>
            <a:off x="5915381" y="2418874"/>
            <a:ext cx="2876550" cy="3332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3847607"/>
            <a:ext cx="323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more evidence that cylinder head run hours affects LSPI events in HEO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Atmospheric Temp</a:t>
            </a:r>
          </a:p>
        </p:txBody>
      </p:sp>
    </p:spTree>
    <p:extLst>
      <p:ext uri="{BB962C8B-B14F-4D97-AF65-F5344CB8AC3E}">
        <p14:creationId xmlns:p14="http://schemas.microsoft.com/office/powerpoint/2010/main" val="16192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9" y="157162"/>
            <a:ext cx="86677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0" y="330345"/>
            <a:ext cx="873442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57188"/>
            <a:ext cx="8877300" cy="63722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Crankcase Pressure</a:t>
            </a:r>
          </a:p>
        </p:txBody>
      </p:sp>
    </p:spTree>
    <p:extLst>
      <p:ext uri="{BB962C8B-B14F-4D97-AF65-F5344CB8AC3E}">
        <p14:creationId xmlns:p14="http://schemas.microsoft.com/office/powerpoint/2010/main" val="28864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6" y="147637"/>
            <a:ext cx="86487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2" y="157162"/>
            <a:ext cx="8658225" cy="65436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469532" y="1919067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08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4" y="320820"/>
            <a:ext cx="87153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3" y="316924"/>
            <a:ext cx="8724900" cy="6515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09251" y="206017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372342"/>
            <a:ext cx="8867775" cy="6362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89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28558"/>
          </a:xfrm>
        </p:spPr>
        <p:txBody>
          <a:bodyPr/>
          <a:lstStyle/>
          <a:p>
            <a:r>
              <a:rPr lang="en-US" dirty="0" smtClean="0"/>
              <a:t>Regression Analysis – HEO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428D-D840-4804-AAA3-5FF3CC7A8F6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650"/>
            <a:ext cx="3771277" cy="4534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42" y="1216650"/>
            <a:ext cx="5285558" cy="40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51560"/>
            <a:ext cx="8915400" cy="6362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509251" y="2060170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68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/>
              <a:t>Blowby</a:t>
            </a:r>
            <a:r>
              <a:rPr lang="en-US" sz="7200" dirty="0" smtClean="0"/>
              <a:t> Flow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529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7637"/>
            <a:ext cx="86868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7" y="315192"/>
            <a:ext cx="87439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86629"/>
            <a:ext cx="8905875" cy="63341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Oil Sump Temp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874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2" y="161925"/>
            <a:ext cx="865822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446905" y="2174471"/>
            <a:ext cx="1437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ZOOMED IN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Event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0" y="325583"/>
            <a:ext cx="87344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367579"/>
            <a:ext cx="8886825" cy="63722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0" y="10390"/>
            <a:ext cx="91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Event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0FD7428D-D840-4804-AAA3-5FF3CC7A8F65}" type="slidenum">
              <a:rPr lang="en-US" smtClean="0"/>
              <a:t>99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627" y="2452255"/>
            <a:ext cx="5455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Oil </a:t>
            </a:r>
            <a:r>
              <a:rPr lang="en-US" sz="7200" dirty="0" err="1" smtClean="0"/>
              <a:t>Fiter</a:t>
            </a:r>
            <a:r>
              <a:rPr lang="en-US" sz="7200" dirty="0" smtClean="0"/>
              <a:t> In Temp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2741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2703</TotalTime>
  <Words>2175</Words>
  <Application>Microsoft Office PowerPoint</Application>
  <PresentationFormat>On-screen Show (4:3)</PresentationFormat>
  <Paragraphs>840</Paragraphs>
  <Slides>515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515</vt:i4>
      </vt:variant>
    </vt:vector>
  </HeadingPairs>
  <TitlesOfParts>
    <vt:vector size="516" baseType="lpstr">
      <vt:lpstr>Office Theme</vt:lpstr>
      <vt:lpstr>Ford LSPI Prove Out Analysis</vt:lpstr>
      <vt:lpstr>Overview</vt:lpstr>
      <vt:lpstr>Data Table</vt:lpstr>
      <vt:lpstr>Plot of Prove out Results</vt:lpstr>
      <vt:lpstr>Plot of Prove out Results</vt:lpstr>
      <vt:lpstr>Regression Analysis – HEO &amp; LEO</vt:lpstr>
      <vt:lpstr>Regression Analysis – LEO Only</vt:lpstr>
      <vt:lpstr>Regression Analysis – HEO Only</vt:lpstr>
      <vt:lpstr>Regression Analysis – HEO Only</vt:lpstr>
      <vt:lpstr>Regression Analysis – HEO Only</vt:lpstr>
      <vt:lpstr>Regression Analysis – HEO Only</vt:lpstr>
      <vt:lpstr>What are these prove-out data trying to tell us?</vt:lpstr>
      <vt:lpstr>What are these prove-out data trying to tell us?</vt:lpstr>
      <vt:lpstr>What are these prove-out data trying to tell us?</vt:lpstr>
      <vt:lpstr>General Comments</vt:lpstr>
      <vt:lpstr>Quest to Understand Sources of variability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- Option1</vt:lpstr>
      <vt:lpstr>Quest to Understand Sources of variability – Option2</vt:lpstr>
      <vt:lpstr>Quest to Understand Sources of variability – Option2</vt:lpstr>
      <vt:lpstr>Operational Data Plots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Lubrizol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Ford LSPI Prove Out Operational Data Plots</dc:title>
  <dc:creator>OMalley, Kevin</dc:creator>
  <cp:lastModifiedBy>Rich Grundza</cp:lastModifiedBy>
  <cp:revision>158</cp:revision>
  <dcterms:created xsi:type="dcterms:W3CDTF">2015-11-16T17:58:25Z</dcterms:created>
  <dcterms:modified xsi:type="dcterms:W3CDTF">2015-12-18T12:29:41Z</dcterms:modified>
</cp:coreProperties>
</file>