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9"/>
  </p:notesMasterIdLst>
  <p:sldIdLst>
    <p:sldId id="256" r:id="rId2"/>
    <p:sldId id="275" r:id="rId3"/>
    <p:sldId id="266" r:id="rId4"/>
    <p:sldId id="267" r:id="rId5"/>
    <p:sldId id="268" r:id="rId6"/>
    <p:sldId id="269" r:id="rId7"/>
    <p:sldId id="270" r:id="rId8"/>
    <p:sldId id="271" r:id="rId9"/>
    <p:sldId id="272" r:id="rId10"/>
    <p:sldId id="273" r:id="rId11"/>
    <p:sldId id="274" r:id="rId12"/>
    <p:sldId id="264" r:id="rId13"/>
    <p:sldId id="265" r:id="rId14"/>
    <p:sldId id="258" r:id="rId15"/>
    <p:sldId id="259" r:id="rId16"/>
    <p:sldId id="260" r:id="rId17"/>
    <p:sldId id="325" r:id="rId18"/>
    <p:sldId id="276" r:id="rId19"/>
    <p:sldId id="277" r:id="rId20"/>
    <p:sldId id="278" r:id="rId21"/>
    <p:sldId id="326"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p:cViewPr varScale="1">
        <p:scale>
          <a:sx n="110" d="100"/>
          <a:sy n="110" d="100"/>
        </p:scale>
        <p:origin x="167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9BB3382-DB3C-443A-B6C0-CC9845C7F247}" type="datetimeFigureOut">
              <a:rPr lang="en-US" smtClean="0"/>
              <a:t>3/23/2017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65F8D32-6F6E-46A0-A8D7-776B7DD7D9F4}" type="slidenum">
              <a:rPr lang="en-US" smtClean="0"/>
              <a:t>‹#›</a:t>
            </a:fld>
            <a:endParaRPr lang="en-US" dirty="0"/>
          </a:p>
        </p:txBody>
      </p:sp>
    </p:spTree>
    <p:extLst>
      <p:ext uri="{BB962C8B-B14F-4D97-AF65-F5344CB8AC3E}">
        <p14:creationId xmlns:p14="http://schemas.microsoft.com/office/powerpoint/2010/main" val="410302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5F8D32-6F6E-46A0-A8D7-776B7DD7D9F4}" type="slidenum">
              <a:rPr lang="en-US" smtClean="0"/>
              <a:t>1</a:t>
            </a:fld>
            <a:endParaRPr lang="en-US" dirty="0"/>
          </a:p>
        </p:txBody>
      </p:sp>
    </p:spTree>
    <p:extLst>
      <p:ext uri="{BB962C8B-B14F-4D97-AF65-F5344CB8AC3E}">
        <p14:creationId xmlns:p14="http://schemas.microsoft.com/office/powerpoint/2010/main" val="1704067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965F8D32-6F6E-46A0-A8D7-776B7DD7D9F4}" type="slidenum">
              <a:rPr lang="en-US" smtClean="0"/>
              <a:t>24</a:t>
            </a:fld>
            <a:endParaRPr lang="en-US" dirty="0"/>
          </a:p>
        </p:txBody>
      </p:sp>
    </p:spTree>
    <p:extLst>
      <p:ext uri="{BB962C8B-B14F-4D97-AF65-F5344CB8AC3E}">
        <p14:creationId xmlns:p14="http://schemas.microsoft.com/office/powerpoint/2010/main" val="2192055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5F8D32-6F6E-46A0-A8D7-776B7DD7D9F4}" type="slidenum">
              <a:rPr lang="en-US" smtClean="0"/>
              <a:t>25</a:t>
            </a:fld>
            <a:endParaRPr lang="en-US" dirty="0"/>
          </a:p>
        </p:txBody>
      </p:sp>
    </p:spTree>
    <p:extLst>
      <p:ext uri="{BB962C8B-B14F-4D97-AF65-F5344CB8AC3E}">
        <p14:creationId xmlns:p14="http://schemas.microsoft.com/office/powerpoint/2010/main" val="727735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965F8D32-6F6E-46A0-A8D7-776B7DD7D9F4}" type="slidenum">
              <a:rPr lang="en-US" smtClean="0"/>
              <a:t>26</a:t>
            </a:fld>
            <a:endParaRPr lang="en-US" dirty="0"/>
          </a:p>
        </p:txBody>
      </p:sp>
    </p:spTree>
    <p:extLst>
      <p:ext uri="{BB962C8B-B14F-4D97-AF65-F5344CB8AC3E}">
        <p14:creationId xmlns:p14="http://schemas.microsoft.com/office/powerpoint/2010/main" val="2886206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965F8D32-6F6E-46A0-A8D7-776B7DD7D9F4}" type="slidenum">
              <a:rPr lang="en-US" smtClean="0"/>
              <a:t>27</a:t>
            </a:fld>
            <a:endParaRPr lang="en-US" dirty="0"/>
          </a:p>
        </p:txBody>
      </p:sp>
    </p:spTree>
    <p:extLst>
      <p:ext uri="{BB962C8B-B14F-4D97-AF65-F5344CB8AC3E}">
        <p14:creationId xmlns:p14="http://schemas.microsoft.com/office/powerpoint/2010/main" val="2252142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965F8D32-6F6E-46A0-A8D7-776B7DD7D9F4}" type="slidenum">
              <a:rPr lang="en-US" smtClean="0"/>
              <a:t>28</a:t>
            </a:fld>
            <a:endParaRPr lang="en-US" dirty="0"/>
          </a:p>
        </p:txBody>
      </p:sp>
    </p:spTree>
    <p:extLst>
      <p:ext uri="{BB962C8B-B14F-4D97-AF65-F5344CB8AC3E}">
        <p14:creationId xmlns:p14="http://schemas.microsoft.com/office/powerpoint/2010/main" val="3333466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965F8D32-6F6E-46A0-A8D7-776B7DD7D9F4}" type="slidenum">
              <a:rPr lang="en-US" smtClean="0"/>
              <a:t>29</a:t>
            </a:fld>
            <a:endParaRPr lang="en-US" dirty="0"/>
          </a:p>
        </p:txBody>
      </p:sp>
    </p:spTree>
    <p:extLst>
      <p:ext uri="{BB962C8B-B14F-4D97-AF65-F5344CB8AC3E}">
        <p14:creationId xmlns:p14="http://schemas.microsoft.com/office/powerpoint/2010/main" val="1041076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965F8D32-6F6E-46A0-A8D7-776B7DD7D9F4}" type="slidenum">
              <a:rPr lang="en-US" smtClean="0"/>
              <a:t>30</a:t>
            </a:fld>
            <a:endParaRPr lang="en-US" dirty="0"/>
          </a:p>
        </p:txBody>
      </p:sp>
    </p:spTree>
    <p:extLst>
      <p:ext uri="{BB962C8B-B14F-4D97-AF65-F5344CB8AC3E}">
        <p14:creationId xmlns:p14="http://schemas.microsoft.com/office/powerpoint/2010/main" val="2745717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965F8D32-6F6E-46A0-A8D7-776B7DD7D9F4}" type="slidenum">
              <a:rPr lang="en-US" smtClean="0"/>
              <a:t>31</a:t>
            </a:fld>
            <a:endParaRPr lang="en-US" dirty="0"/>
          </a:p>
        </p:txBody>
      </p:sp>
    </p:spTree>
    <p:extLst>
      <p:ext uri="{BB962C8B-B14F-4D97-AF65-F5344CB8AC3E}">
        <p14:creationId xmlns:p14="http://schemas.microsoft.com/office/powerpoint/2010/main" val="3970162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965F8D32-6F6E-46A0-A8D7-776B7DD7D9F4}" type="slidenum">
              <a:rPr lang="en-US" smtClean="0"/>
              <a:t>32</a:t>
            </a:fld>
            <a:endParaRPr lang="en-US" dirty="0"/>
          </a:p>
        </p:txBody>
      </p:sp>
    </p:spTree>
    <p:extLst>
      <p:ext uri="{BB962C8B-B14F-4D97-AF65-F5344CB8AC3E}">
        <p14:creationId xmlns:p14="http://schemas.microsoft.com/office/powerpoint/2010/main" val="4247118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965F8D32-6F6E-46A0-A8D7-776B7DD7D9F4}" type="slidenum">
              <a:rPr lang="en-US" smtClean="0"/>
              <a:t>33</a:t>
            </a:fld>
            <a:endParaRPr lang="en-US" dirty="0"/>
          </a:p>
        </p:txBody>
      </p:sp>
    </p:spTree>
    <p:extLst>
      <p:ext uri="{BB962C8B-B14F-4D97-AF65-F5344CB8AC3E}">
        <p14:creationId xmlns:p14="http://schemas.microsoft.com/office/powerpoint/2010/main" val="1436760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5F8D32-6F6E-46A0-A8D7-776B7DD7D9F4}" type="slidenum">
              <a:rPr lang="en-US" smtClean="0"/>
              <a:t>2</a:t>
            </a:fld>
            <a:endParaRPr lang="en-US" dirty="0"/>
          </a:p>
        </p:txBody>
      </p:sp>
    </p:spTree>
    <p:extLst>
      <p:ext uri="{BB962C8B-B14F-4D97-AF65-F5344CB8AC3E}">
        <p14:creationId xmlns:p14="http://schemas.microsoft.com/office/powerpoint/2010/main" val="698627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965F8D32-6F6E-46A0-A8D7-776B7DD7D9F4}" type="slidenum">
              <a:rPr lang="en-US" smtClean="0"/>
              <a:t>34</a:t>
            </a:fld>
            <a:endParaRPr lang="en-US" dirty="0"/>
          </a:p>
        </p:txBody>
      </p:sp>
    </p:spTree>
    <p:extLst>
      <p:ext uri="{BB962C8B-B14F-4D97-AF65-F5344CB8AC3E}">
        <p14:creationId xmlns:p14="http://schemas.microsoft.com/office/powerpoint/2010/main" val="4176628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965F8D32-6F6E-46A0-A8D7-776B7DD7D9F4}" type="slidenum">
              <a:rPr lang="en-US" smtClean="0"/>
              <a:t>35</a:t>
            </a:fld>
            <a:endParaRPr lang="en-US" dirty="0"/>
          </a:p>
        </p:txBody>
      </p:sp>
    </p:spTree>
    <p:extLst>
      <p:ext uri="{BB962C8B-B14F-4D97-AF65-F5344CB8AC3E}">
        <p14:creationId xmlns:p14="http://schemas.microsoft.com/office/powerpoint/2010/main" val="2306832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5F8D32-6F6E-46A0-A8D7-776B7DD7D9F4}" type="slidenum">
              <a:rPr lang="en-US" smtClean="0"/>
              <a:t>36</a:t>
            </a:fld>
            <a:endParaRPr lang="en-US" dirty="0"/>
          </a:p>
        </p:txBody>
      </p:sp>
    </p:spTree>
    <p:extLst>
      <p:ext uri="{BB962C8B-B14F-4D97-AF65-F5344CB8AC3E}">
        <p14:creationId xmlns:p14="http://schemas.microsoft.com/office/powerpoint/2010/main" val="2156195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965F8D32-6F6E-46A0-A8D7-776B7DD7D9F4}" type="slidenum">
              <a:rPr lang="en-US" smtClean="0"/>
              <a:t>37</a:t>
            </a:fld>
            <a:endParaRPr lang="en-US" dirty="0"/>
          </a:p>
        </p:txBody>
      </p:sp>
    </p:spTree>
    <p:extLst>
      <p:ext uri="{BB962C8B-B14F-4D97-AF65-F5344CB8AC3E}">
        <p14:creationId xmlns:p14="http://schemas.microsoft.com/office/powerpoint/2010/main" val="2249753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965F8D32-6F6E-46A0-A8D7-776B7DD7D9F4}" type="slidenum">
              <a:rPr lang="en-US" smtClean="0"/>
              <a:t>38</a:t>
            </a:fld>
            <a:endParaRPr lang="en-US" dirty="0"/>
          </a:p>
        </p:txBody>
      </p:sp>
    </p:spTree>
    <p:extLst>
      <p:ext uri="{BB962C8B-B14F-4D97-AF65-F5344CB8AC3E}">
        <p14:creationId xmlns:p14="http://schemas.microsoft.com/office/powerpoint/2010/main" val="3211298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965F8D32-6F6E-46A0-A8D7-776B7DD7D9F4}" type="slidenum">
              <a:rPr lang="en-US" smtClean="0"/>
              <a:t>39</a:t>
            </a:fld>
            <a:endParaRPr lang="en-US" dirty="0"/>
          </a:p>
        </p:txBody>
      </p:sp>
    </p:spTree>
    <p:extLst>
      <p:ext uri="{BB962C8B-B14F-4D97-AF65-F5344CB8AC3E}">
        <p14:creationId xmlns:p14="http://schemas.microsoft.com/office/powerpoint/2010/main" val="1455558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965F8D32-6F6E-46A0-A8D7-776B7DD7D9F4}" type="slidenum">
              <a:rPr lang="en-US" smtClean="0"/>
              <a:t>40</a:t>
            </a:fld>
            <a:endParaRPr lang="en-US" dirty="0"/>
          </a:p>
        </p:txBody>
      </p:sp>
    </p:spTree>
    <p:extLst>
      <p:ext uri="{BB962C8B-B14F-4D97-AF65-F5344CB8AC3E}">
        <p14:creationId xmlns:p14="http://schemas.microsoft.com/office/powerpoint/2010/main" val="2860895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965F8D32-6F6E-46A0-A8D7-776B7DD7D9F4}" type="slidenum">
              <a:rPr lang="en-US" smtClean="0"/>
              <a:t>41</a:t>
            </a:fld>
            <a:endParaRPr lang="en-US" dirty="0"/>
          </a:p>
        </p:txBody>
      </p:sp>
    </p:spTree>
    <p:extLst>
      <p:ext uri="{BB962C8B-B14F-4D97-AF65-F5344CB8AC3E}">
        <p14:creationId xmlns:p14="http://schemas.microsoft.com/office/powerpoint/2010/main" val="92342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965F8D32-6F6E-46A0-A8D7-776B7DD7D9F4}" type="slidenum">
              <a:rPr lang="en-US" smtClean="0"/>
              <a:t>42</a:t>
            </a:fld>
            <a:endParaRPr lang="en-US" dirty="0"/>
          </a:p>
        </p:txBody>
      </p:sp>
    </p:spTree>
    <p:extLst>
      <p:ext uri="{BB962C8B-B14F-4D97-AF65-F5344CB8AC3E}">
        <p14:creationId xmlns:p14="http://schemas.microsoft.com/office/powerpoint/2010/main" val="33731863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965F8D32-6F6E-46A0-A8D7-776B7DD7D9F4}" type="slidenum">
              <a:rPr lang="en-US" smtClean="0"/>
              <a:t>43</a:t>
            </a:fld>
            <a:endParaRPr lang="en-US" dirty="0"/>
          </a:p>
        </p:txBody>
      </p:sp>
    </p:spTree>
    <p:extLst>
      <p:ext uri="{BB962C8B-B14F-4D97-AF65-F5344CB8AC3E}">
        <p14:creationId xmlns:p14="http://schemas.microsoft.com/office/powerpoint/2010/main" val="511661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5F8D32-6F6E-46A0-A8D7-776B7DD7D9F4}" type="slidenum">
              <a:rPr lang="en-US" smtClean="0"/>
              <a:t>15</a:t>
            </a:fld>
            <a:endParaRPr lang="en-US" dirty="0"/>
          </a:p>
        </p:txBody>
      </p:sp>
    </p:spTree>
    <p:extLst>
      <p:ext uri="{BB962C8B-B14F-4D97-AF65-F5344CB8AC3E}">
        <p14:creationId xmlns:p14="http://schemas.microsoft.com/office/powerpoint/2010/main" val="10115620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965F8D32-6F6E-46A0-A8D7-776B7DD7D9F4}" type="slidenum">
              <a:rPr lang="en-US" smtClean="0"/>
              <a:t>44</a:t>
            </a:fld>
            <a:endParaRPr lang="en-US" dirty="0"/>
          </a:p>
        </p:txBody>
      </p:sp>
    </p:spTree>
    <p:extLst>
      <p:ext uri="{BB962C8B-B14F-4D97-AF65-F5344CB8AC3E}">
        <p14:creationId xmlns:p14="http://schemas.microsoft.com/office/powerpoint/2010/main" val="32426052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965F8D32-6F6E-46A0-A8D7-776B7DD7D9F4}" type="slidenum">
              <a:rPr lang="en-US" smtClean="0"/>
              <a:t>45</a:t>
            </a:fld>
            <a:endParaRPr lang="en-US" dirty="0"/>
          </a:p>
        </p:txBody>
      </p:sp>
    </p:spTree>
    <p:extLst>
      <p:ext uri="{BB962C8B-B14F-4D97-AF65-F5344CB8AC3E}">
        <p14:creationId xmlns:p14="http://schemas.microsoft.com/office/powerpoint/2010/main" val="27013246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5F8D32-6F6E-46A0-A8D7-776B7DD7D9F4}" type="slidenum">
              <a:rPr lang="en-US" smtClean="0"/>
              <a:t>46</a:t>
            </a:fld>
            <a:endParaRPr lang="en-US" dirty="0"/>
          </a:p>
        </p:txBody>
      </p:sp>
    </p:spTree>
    <p:extLst>
      <p:ext uri="{BB962C8B-B14F-4D97-AF65-F5344CB8AC3E}">
        <p14:creationId xmlns:p14="http://schemas.microsoft.com/office/powerpoint/2010/main" val="35757877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5F8D32-6F6E-46A0-A8D7-776B7DD7D9F4}" type="slidenum">
              <a:rPr lang="en-US" smtClean="0"/>
              <a:t>47</a:t>
            </a:fld>
            <a:endParaRPr lang="en-US" dirty="0"/>
          </a:p>
        </p:txBody>
      </p:sp>
    </p:spTree>
    <p:extLst>
      <p:ext uri="{BB962C8B-B14F-4D97-AF65-F5344CB8AC3E}">
        <p14:creationId xmlns:p14="http://schemas.microsoft.com/office/powerpoint/2010/main" val="7986516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5F8D32-6F6E-46A0-A8D7-776B7DD7D9F4}" type="slidenum">
              <a:rPr lang="en-US" smtClean="0"/>
              <a:t>48</a:t>
            </a:fld>
            <a:endParaRPr lang="en-US" dirty="0"/>
          </a:p>
        </p:txBody>
      </p:sp>
    </p:spTree>
    <p:extLst>
      <p:ext uri="{BB962C8B-B14F-4D97-AF65-F5344CB8AC3E}">
        <p14:creationId xmlns:p14="http://schemas.microsoft.com/office/powerpoint/2010/main" val="7074845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965F8D32-6F6E-46A0-A8D7-776B7DD7D9F4}" type="slidenum">
              <a:rPr lang="en-US" smtClean="0"/>
              <a:t>49</a:t>
            </a:fld>
            <a:endParaRPr lang="en-US" dirty="0"/>
          </a:p>
        </p:txBody>
      </p:sp>
    </p:spTree>
    <p:extLst>
      <p:ext uri="{BB962C8B-B14F-4D97-AF65-F5344CB8AC3E}">
        <p14:creationId xmlns:p14="http://schemas.microsoft.com/office/powerpoint/2010/main" val="8459782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965F8D32-6F6E-46A0-A8D7-776B7DD7D9F4}" type="slidenum">
              <a:rPr lang="en-US" smtClean="0"/>
              <a:t>50</a:t>
            </a:fld>
            <a:endParaRPr lang="en-US" dirty="0"/>
          </a:p>
        </p:txBody>
      </p:sp>
    </p:spTree>
    <p:extLst>
      <p:ext uri="{BB962C8B-B14F-4D97-AF65-F5344CB8AC3E}">
        <p14:creationId xmlns:p14="http://schemas.microsoft.com/office/powerpoint/2010/main" val="19389645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965F8D32-6F6E-46A0-A8D7-776B7DD7D9F4}" type="slidenum">
              <a:rPr lang="en-US" smtClean="0"/>
              <a:t>51</a:t>
            </a:fld>
            <a:endParaRPr lang="en-US" dirty="0"/>
          </a:p>
        </p:txBody>
      </p:sp>
    </p:spTree>
    <p:extLst>
      <p:ext uri="{BB962C8B-B14F-4D97-AF65-F5344CB8AC3E}">
        <p14:creationId xmlns:p14="http://schemas.microsoft.com/office/powerpoint/2010/main" val="4432350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965F8D32-6F6E-46A0-A8D7-776B7DD7D9F4}" type="slidenum">
              <a:rPr lang="en-US" smtClean="0"/>
              <a:t>52</a:t>
            </a:fld>
            <a:endParaRPr lang="en-US" dirty="0"/>
          </a:p>
        </p:txBody>
      </p:sp>
    </p:spTree>
    <p:extLst>
      <p:ext uri="{BB962C8B-B14F-4D97-AF65-F5344CB8AC3E}">
        <p14:creationId xmlns:p14="http://schemas.microsoft.com/office/powerpoint/2010/main" val="8704824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965F8D32-6F6E-46A0-A8D7-776B7DD7D9F4}" type="slidenum">
              <a:rPr lang="en-US" smtClean="0"/>
              <a:t>53</a:t>
            </a:fld>
            <a:endParaRPr lang="en-US" dirty="0"/>
          </a:p>
        </p:txBody>
      </p:sp>
    </p:spTree>
    <p:extLst>
      <p:ext uri="{BB962C8B-B14F-4D97-AF65-F5344CB8AC3E}">
        <p14:creationId xmlns:p14="http://schemas.microsoft.com/office/powerpoint/2010/main" val="4104223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5F8D32-6F6E-46A0-A8D7-776B7DD7D9F4}" type="slidenum">
              <a:rPr lang="en-US" smtClean="0"/>
              <a:t>17</a:t>
            </a:fld>
            <a:endParaRPr lang="en-US" dirty="0"/>
          </a:p>
        </p:txBody>
      </p:sp>
    </p:spTree>
    <p:extLst>
      <p:ext uri="{BB962C8B-B14F-4D97-AF65-F5344CB8AC3E}">
        <p14:creationId xmlns:p14="http://schemas.microsoft.com/office/powerpoint/2010/main" val="23396196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965F8D32-6F6E-46A0-A8D7-776B7DD7D9F4}" type="slidenum">
              <a:rPr lang="en-US" smtClean="0"/>
              <a:t>54</a:t>
            </a:fld>
            <a:endParaRPr lang="en-US" dirty="0"/>
          </a:p>
        </p:txBody>
      </p:sp>
    </p:spTree>
    <p:extLst>
      <p:ext uri="{BB962C8B-B14F-4D97-AF65-F5344CB8AC3E}">
        <p14:creationId xmlns:p14="http://schemas.microsoft.com/office/powerpoint/2010/main" val="42493471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965F8D32-6F6E-46A0-A8D7-776B7DD7D9F4}" type="slidenum">
              <a:rPr lang="en-US" smtClean="0"/>
              <a:t>55</a:t>
            </a:fld>
            <a:endParaRPr lang="en-US" dirty="0"/>
          </a:p>
        </p:txBody>
      </p:sp>
    </p:spTree>
    <p:extLst>
      <p:ext uri="{BB962C8B-B14F-4D97-AF65-F5344CB8AC3E}">
        <p14:creationId xmlns:p14="http://schemas.microsoft.com/office/powerpoint/2010/main" val="29977773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965F8D32-6F6E-46A0-A8D7-776B7DD7D9F4}" type="slidenum">
              <a:rPr lang="en-US" smtClean="0"/>
              <a:t>56</a:t>
            </a:fld>
            <a:endParaRPr lang="en-US" dirty="0"/>
          </a:p>
        </p:txBody>
      </p:sp>
    </p:spTree>
    <p:extLst>
      <p:ext uri="{BB962C8B-B14F-4D97-AF65-F5344CB8AC3E}">
        <p14:creationId xmlns:p14="http://schemas.microsoft.com/office/powerpoint/2010/main" val="19420760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965F8D32-6F6E-46A0-A8D7-776B7DD7D9F4}" type="slidenum">
              <a:rPr lang="en-US" smtClean="0"/>
              <a:t>57</a:t>
            </a:fld>
            <a:endParaRPr lang="en-US" dirty="0"/>
          </a:p>
        </p:txBody>
      </p:sp>
    </p:spTree>
    <p:extLst>
      <p:ext uri="{BB962C8B-B14F-4D97-AF65-F5344CB8AC3E}">
        <p14:creationId xmlns:p14="http://schemas.microsoft.com/office/powerpoint/2010/main" val="16878867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5F8D32-6F6E-46A0-A8D7-776B7DD7D9F4}" type="slidenum">
              <a:rPr lang="en-US" smtClean="0"/>
              <a:t>58</a:t>
            </a:fld>
            <a:endParaRPr lang="en-US" dirty="0"/>
          </a:p>
        </p:txBody>
      </p:sp>
    </p:spTree>
    <p:extLst>
      <p:ext uri="{BB962C8B-B14F-4D97-AF65-F5344CB8AC3E}">
        <p14:creationId xmlns:p14="http://schemas.microsoft.com/office/powerpoint/2010/main" val="23590214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5F8D32-6F6E-46A0-A8D7-776B7DD7D9F4}" type="slidenum">
              <a:rPr lang="en-US" smtClean="0"/>
              <a:t>59</a:t>
            </a:fld>
            <a:endParaRPr lang="en-US" dirty="0"/>
          </a:p>
        </p:txBody>
      </p:sp>
    </p:spTree>
    <p:extLst>
      <p:ext uri="{BB962C8B-B14F-4D97-AF65-F5344CB8AC3E}">
        <p14:creationId xmlns:p14="http://schemas.microsoft.com/office/powerpoint/2010/main" val="9431372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5F8D32-6F6E-46A0-A8D7-776B7DD7D9F4}" type="slidenum">
              <a:rPr lang="en-US" smtClean="0"/>
              <a:t>60</a:t>
            </a:fld>
            <a:endParaRPr lang="en-US" dirty="0"/>
          </a:p>
        </p:txBody>
      </p:sp>
    </p:spTree>
    <p:extLst>
      <p:ext uri="{BB962C8B-B14F-4D97-AF65-F5344CB8AC3E}">
        <p14:creationId xmlns:p14="http://schemas.microsoft.com/office/powerpoint/2010/main" val="24283607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965F8D32-6F6E-46A0-A8D7-776B7DD7D9F4}" type="slidenum">
              <a:rPr lang="en-US" smtClean="0"/>
              <a:t>61</a:t>
            </a:fld>
            <a:endParaRPr lang="en-US" dirty="0"/>
          </a:p>
        </p:txBody>
      </p:sp>
    </p:spTree>
    <p:extLst>
      <p:ext uri="{BB962C8B-B14F-4D97-AF65-F5344CB8AC3E}">
        <p14:creationId xmlns:p14="http://schemas.microsoft.com/office/powerpoint/2010/main" val="28542628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965F8D32-6F6E-46A0-A8D7-776B7DD7D9F4}" type="slidenum">
              <a:rPr lang="en-US" smtClean="0"/>
              <a:t>62</a:t>
            </a:fld>
            <a:endParaRPr lang="en-US" dirty="0"/>
          </a:p>
        </p:txBody>
      </p:sp>
    </p:spTree>
    <p:extLst>
      <p:ext uri="{BB962C8B-B14F-4D97-AF65-F5344CB8AC3E}">
        <p14:creationId xmlns:p14="http://schemas.microsoft.com/office/powerpoint/2010/main" val="29324831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965F8D32-6F6E-46A0-A8D7-776B7DD7D9F4}" type="slidenum">
              <a:rPr lang="en-US" smtClean="0"/>
              <a:t>63</a:t>
            </a:fld>
            <a:endParaRPr lang="en-US" dirty="0"/>
          </a:p>
        </p:txBody>
      </p:sp>
    </p:spTree>
    <p:extLst>
      <p:ext uri="{BB962C8B-B14F-4D97-AF65-F5344CB8AC3E}">
        <p14:creationId xmlns:p14="http://schemas.microsoft.com/office/powerpoint/2010/main" val="1184794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965F8D32-6F6E-46A0-A8D7-776B7DD7D9F4}" type="slidenum">
              <a:rPr lang="en-US" smtClean="0"/>
              <a:t>19</a:t>
            </a:fld>
            <a:endParaRPr lang="en-US" dirty="0"/>
          </a:p>
        </p:txBody>
      </p:sp>
    </p:spTree>
    <p:extLst>
      <p:ext uri="{BB962C8B-B14F-4D97-AF65-F5344CB8AC3E}">
        <p14:creationId xmlns:p14="http://schemas.microsoft.com/office/powerpoint/2010/main" val="18252456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965F8D32-6F6E-46A0-A8D7-776B7DD7D9F4}" type="slidenum">
              <a:rPr lang="en-US" smtClean="0"/>
              <a:t>64</a:t>
            </a:fld>
            <a:endParaRPr lang="en-US" dirty="0"/>
          </a:p>
        </p:txBody>
      </p:sp>
    </p:spTree>
    <p:extLst>
      <p:ext uri="{BB962C8B-B14F-4D97-AF65-F5344CB8AC3E}">
        <p14:creationId xmlns:p14="http://schemas.microsoft.com/office/powerpoint/2010/main" val="7476281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5F8D32-6F6E-46A0-A8D7-776B7DD7D9F4}" type="slidenum">
              <a:rPr lang="en-US" smtClean="0"/>
              <a:t>65</a:t>
            </a:fld>
            <a:endParaRPr lang="en-US" dirty="0"/>
          </a:p>
        </p:txBody>
      </p:sp>
    </p:spTree>
    <p:extLst>
      <p:ext uri="{BB962C8B-B14F-4D97-AF65-F5344CB8AC3E}">
        <p14:creationId xmlns:p14="http://schemas.microsoft.com/office/powerpoint/2010/main" val="8008020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965F8D32-6F6E-46A0-A8D7-776B7DD7D9F4}" type="slidenum">
              <a:rPr lang="en-US" smtClean="0"/>
              <a:t>66</a:t>
            </a:fld>
            <a:endParaRPr lang="en-US" dirty="0"/>
          </a:p>
        </p:txBody>
      </p:sp>
    </p:spTree>
    <p:extLst>
      <p:ext uri="{BB962C8B-B14F-4D97-AF65-F5344CB8AC3E}">
        <p14:creationId xmlns:p14="http://schemas.microsoft.com/office/powerpoint/2010/main" val="34530494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965F8D32-6F6E-46A0-A8D7-776B7DD7D9F4}" type="slidenum">
              <a:rPr lang="en-US" smtClean="0"/>
              <a:t>67</a:t>
            </a:fld>
            <a:endParaRPr lang="en-US" dirty="0"/>
          </a:p>
        </p:txBody>
      </p:sp>
    </p:spTree>
    <p:extLst>
      <p:ext uri="{BB962C8B-B14F-4D97-AF65-F5344CB8AC3E}">
        <p14:creationId xmlns:p14="http://schemas.microsoft.com/office/powerpoint/2010/main" val="3681436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965F8D32-6F6E-46A0-A8D7-776B7DD7D9F4}" type="slidenum">
              <a:rPr lang="en-US" smtClean="0"/>
              <a:t>20</a:t>
            </a:fld>
            <a:endParaRPr lang="en-US" dirty="0"/>
          </a:p>
        </p:txBody>
      </p:sp>
    </p:spTree>
    <p:extLst>
      <p:ext uri="{BB962C8B-B14F-4D97-AF65-F5344CB8AC3E}">
        <p14:creationId xmlns:p14="http://schemas.microsoft.com/office/powerpoint/2010/main" val="2861005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965F8D32-6F6E-46A0-A8D7-776B7DD7D9F4}" type="slidenum">
              <a:rPr lang="en-US" smtClean="0"/>
              <a:t>21</a:t>
            </a:fld>
            <a:endParaRPr lang="en-US" dirty="0"/>
          </a:p>
        </p:txBody>
      </p:sp>
    </p:spTree>
    <p:extLst>
      <p:ext uri="{BB962C8B-B14F-4D97-AF65-F5344CB8AC3E}">
        <p14:creationId xmlns:p14="http://schemas.microsoft.com/office/powerpoint/2010/main" val="48790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965F8D32-6F6E-46A0-A8D7-776B7DD7D9F4}" type="slidenum">
              <a:rPr lang="en-US" smtClean="0"/>
              <a:t>22</a:t>
            </a:fld>
            <a:endParaRPr lang="en-US" dirty="0"/>
          </a:p>
        </p:txBody>
      </p:sp>
    </p:spTree>
    <p:extLst>
      <p:ext uri="{BB962C8B-B14F-4D97-AF65-F5344CB8AC3E}">
        <p14:creationId xmlns:p14="http://schemas.microsoft.com/office/powerpoint/2010/main" val="997874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a:t>
            </a:r>
          </a:p>
        </p:txBody>
      </p:sp>
      <p:sp>
        <p:nvSpPr>
          <p:cNvPr id="4" name="Slide Number Placeholder 3"/>
          <p:cNvSpPr>
            <a:spLocks noGrp="1"/>
          </p:cNvSpPr>
          <p:nvPr>
            <p:ph type="sldNum" sz="quarter" idx="10"/>
          </p:nvPr>
        </p:nvSpPr>
        <p:spPr/>
        <p:txBody>
          <a:bodyPr/>
          <a:lstStyle/>
          <a:p>
            <a:fld id="{965F8D32-6F6E-46A0-A8D7-776B7DD7D9F4}" type="slidenum">
              <a:rPr lang="en-US" smtClean="0"/>
              <a:t>23</a:t>
            </a:fld>
            <a:endParaRPr lang="en-US" dirty="0"/>
          </a:p>
        </p:txBody>
      </p:sp>
    </p:spTree>
    <p:extLst>
      <p:ext uri="{BB962C8B-B14F-4D97-AF65-F5344CB8AC3E}">
        <p14:creationId xmlns:p14="http://schemas.microsoft.com/office/powerpoint/2010/main" val="1503545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25B603F7-4B4D-4A43-B84E-A86DA61AE42B}" type="datetime1">
              <a:rPr lang="en-US" smtClean="0"/>
              <a:t>3/23/2017</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BD46921-C75C-4323-A4F1-EF7824FC3CBC}"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C001DE0-9048-45DF-AE0E-F17A6984CDB9}" type="datetime1">
              <a:rPr lang="en-US" smtClean="0"/>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D46921-C75C-4323-A4F1-EF7824FC3CB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A055025-AA27-4D9D-912E-650929843088}" type="datetime1">
              <a:rPr lang="en-US" smtClean="0"/>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D46921-C75C-4323-A4F1-EF7824FC3CB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63735B1B-9A7A-4265-B828-787208A4BFAA}" type="datetime1">
              <a:rPr lang="en-US" smtClean="0"/>
              <a:t>3/23/2017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D46921-C75C-4323-A4F1-EF7824FC3CBC}"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94EC862-0182-4A2F-BDF0-20F7FF871AB7}" type="datetime1">
              <a:rPr lang="en-US" smtClean="0"/>
              <a:t>3/23/2017</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6BD46921-C75C-4323-A4F1-EF7824FC3CB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4D160D6C-9167-43CC-B09E-74730285A6A4}" type="datetime1">
              <a:rPr lang="en-US" smtClean="0"/>
              <a:t>3/23/2017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D46921-C75C-4323-A4F1-EF7824FC3CBC}"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2815DAC4-F843-42DC-8CC3-0C1D69816C36}" type="datetime1">
              <a:rPr lang="en-US" smtClean="0"/>
              <a:t>3/23/2017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BD46921-C75C-4323-A4F1-EF7824FC3CBC}"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BEAFF3D-F52F-4E44-A66C-A45A8DB7A6BC}" type="datetime1">
              <a:rPr lang="en-US" smtClean="0"/>
              <a:t>3/23/2017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D46921-C75C-4323-A4F1-EF7824FC3CB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0F256F-4731-4BE8-9B27-F21D08C01387}" type="datetime1">
              <a:rPr lang="en-US" smtClean="0"/>
              <a:t>3/23/2017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BD46921-C75C-4323-A4F1-EF7824FC3CB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FA932E5-521C-443B-AEAE-737FF89556A1}" type="datetime1">
              <a:rPr lang="en-US" smtClean="0"/>
              <a:t>3/23/2017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D46921-C75C-4323-A4F1-EF7824FC3CBC}"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66FCC04-CDE3-48D4-B6E9-2DB4D26DFF88}" type="datetime1">
              <a:rPr lang="en-US" smtClean="0"/>
              <a:t>3/23/2017</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6BD46921-C75C-4323-A4F1-EF7824FC3CBC}"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8E5F2FA-2BDC-4BA4-8EE9-2D1990676DEC}" type="datetime1">
              <a:rPr lang="en-US" smtClean="0"/>
              <a:t>3/23/2017</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BD46921-C75C-4323-A4F1-EF7824FC3CB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5.xml"/><Relationship Id="rId5" Type="http://schemas.openxmlformats.org/officeDocument/2006/relationships/image" Target="../media/image10.emf"/><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10.png"/><Relationship Id="rId5" Type="http://schemas.openxmlformats.org/officeDocument/2006/relationships/image" Target="../media/image200.png"/><Relationship Id="rId4" Type="http://schemas.openxmlformats.org/officeDocument/2006/relationships/image" Target="../media/image190.png"/></Relationships>
</file>

<file path=ppt/slides/_rels/slide45.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10.png"/><Relationship Id="rId5" Type="http://schemas.openxmlformats.org/officeDocument/2006/relationships/image" Target="../media/image200.png"/><Relationship Id="rId4" Type="http://schemas.openxmlformats.org/officeDocument/2006/relationships/image" Target="../media/image230.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10.png"/><Relationship Id="rId5" Type="http://schemas.openxmlformats.org/officeDocument/2006/relationships/image" Target="../media/image400.png"/><Relationship Id="rId4" Type="http://schemas.openxmlformats.org/officeDocument/2006/relationships/image" Target="../media/image390.png"/></Relationships>
</file>

<file path=ppt/slides/_rels/slide57.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10.png"/><Relationship Id="rId5" Type="http://schemas.openxmlformats.org/officeDocument/2006/relationships/image" Target="../media/image400.png"/><Relationship Id="rId4" Type="http://schemas.openxmlformats.org/officeDocument/2006/relationships/image" Target="../media/image430.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Statistics Group</a:t>
            </a:r>
          </a:p>
          <a:p>
            <a:r>
              <a:rPr lang="en-US" dirty="0"/>
              <a:t>Mar 24, 2017</a:t>
            </a:r>
          </a:p>
        </p:txBody>
      </p:sp>
      <p:sp>
        <p:nvSpPr>
          <p:cNvPr id="2" name="Title 1"/>
          <p:cNvSpPr>
            <a:spLocks noGrp="1"/>
          </p:cNvSpPr>
          <p:nvPr>
            <p:ph type="ctrTitle"/>
          </p:nvPr>
        </p:nvSpPr>
        <p:spPr/>
        <p:txBody>
          <a:bodyPr/>
          <a:lstStyle/>
          <a:p>
            <a:r>
              <a:rPr lang="en-US" dirty="0"/>
              <a:t>LSPI Precision Matrix + Non-PM Data Analysis</a:t>
            </a:r>
          </a:p>
        </p:txBody>
      </p:sp>
    </p:spTree>
    <p:extLst>
      <p:ext uri="{BB962C8B-B14F-4D97-AF65-F5344CB8AC3E}">
        <p14:creationId xmlns:p14="http://schemas.microsoft.com/office/powerpoint/2010/main" val="3938059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616345"/>
          </a:xfrm>
        </p:spPr>
        <p:txBody>
          <a:bodyPr>
            <a:normAutofit fontScale="90000"/>
          </a:bodyPr>
          <a:lstStyle/>
          <a:p>
            <a:r>
              <a:rPr lang="en-US" dirty="0"/>
              <a:t>Regression Details</a:t>
            </a:r>
          </a:p>
        </p:txBody>
      </p:sp>
      <p:sp>
        <p:nvSpPr>
          <p:cNvPr id="4" name="Text Placeholder 3"/>
          <p:cNvSpPr>
            <a:spLocks noGrp="1"/>
          </p:cNvSpPr>
          <p:nvPr>
            <p:ph type="body" idx="1"/>
          </p:nvPr>
        </p:nvSpPr>
        <p:spPr>
          <a:xfrm>
            <a:off x="914400" y="1065155"/>
            <a:ext cx="3733800" cy="457200"/>
          </a:xfrm>
        </p:spPr>
        <p:txBody>
          <a:bodyPr/>
          <a:lstStyle/>
          <a:p>
            <a:r>
              <a:rPr lang="en-US" dirty="0"/>
              <a:t>Ln[AVPIE + 1]</a:t>
            </a:r>
          </a:p>
        </p:txBody>
      </p:sp>
      <p:sp>
        <p:nvSpPr>
          <p:cNvPr id="5" name="Content Placeholder 4"/>
          <p:cNvSpPr>
            <a:spLocks noGrp="1"/>
          </p:cNvSpPr>
          <p:nvPr>
            <p:ph sz="half" idx="2"/>
          </p:nvPr>
        </p:nvSpPr>
        <p:spPr>
          <a:xfrm>
            <a:off x="385618" y="1800906"/>
            <a:ext cx="4262582" cy="1240195"/>
          </a:xfrm>
        </p:spPr>
        <p:txBody>
          <a:bodyPr>
            <a:normAutofit/>
          </a:bodyPr>
          <a:lstStyle/>
          <a:p>
            <a:r>
              <a:rPr lang="en-US" sz="2000" dirty="0"/>
              <a:t>n = 24</a:t>
            </a:r>
          </a:p>
          <a:p>
            <a:r>
              <a:rPr lang="en-US" sz="2000" dirty="0"/>
              <a:t>RMSE = 0.1387</a:t>
            </a:r>
          </a:p>
          <a:p>
            <a:r>
              <a:rPr lang="en-US" sz="2000" dirty="0"/>
              <a:t>Engine Hour Coefficient = -</a:t>
            </a:r>
            <a:r>
              <a:rPr lang="en-US" sz="2000" dirty="0" smtClean="0"/>
              <a:t>0.0002287</a:t>
            </a:r>
            <a:endParaRPr lang="en-US" sz="2000" dirty="0"/>
          </a:p>
        </p:txBody>
      </p:sp>
      <p:sp>
        <p:nvSpPr>
          <p:cNvPr id="6" name="Text Placeholder 5"/>
          <p:cNvSpPr>
            <a:spLocks noGrp="1"/>
          </p:cNvSpPr>
          <p:nvPr>
            <p:ph type="body" sz="quarter" idx="3"/>
          </p:nvPr>
        </p:nvSpPr>
        <p:spPr>
          <a:xfrm>
            <a:off x="4931602" y="1098394"/>
            <a:ext cx="3733800" cy="381000"/>
          </a:xfrm>
        </p:spPr>
        <p:txBody>
          <a:bodyPr/>
          <a:lstStyle/>
          <a:p>
            <a:r>
              <a:rPr lang="en-US" dirty="0" err="1"/>
              <a:t>Sqrt</a:t>
            </a:r>
            <a:r>
              <a:rPr lang="en-US" dirty="0"/>
              <a:t>[AVPIE + 0.5]</a:t>
            </a:r>
          </a:p>
        </p:txBody>
      </p:sp>
      <p:sp>
        <p:nvSpPr>
          <p:cNvPr id="7" name="Content Placeholder 6"/>
          <p:cNvSpPr>
            <a:spLocks noGrp="1"/>
          </p:cNvSpPr>
          <p:nvPr>
            <p:ph sz="quarter" idx="4"/>
          </p:nvPr>
        </p:nvSpPr>
        <p:spPr>
          <a:xfrm>
            <a:off x="4960800" y="1701456"/>
            <a:ext cx="4183200" cy="1189266"/>
          </a:xfrm>
        </p:spPr>
        <p:txBody>
          <a:bodyPr>
            <a:normAutofit/>
          </a:bodyPr>
          <a:lstStyle/>
          <a:p>
            <a:r>
              <a:rPr lang="en-US" sz="2000" dirty="0"/>
              <a:t>n = 24</a:t>
            </a:r>
          </a:p>
          <a:p>
            <a:r>
              <a:rPr lang="en-US" sz="2000" dirty="0"/>
              <a:t>RMSE = 0.2869</a:t>
            </a:r>
          </a:p>
          <a:p>
            <a:r>
              <a:rPr lang="en-US" sz="2000" dirty="0"/>
              <a:t>Engine Hour Coefficient = -0.000445</a:t>
            </a:r>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659" y="3413393"/>
            <a:ext cx="327660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621" y="5105400"/>
            <a:ext cx="1590675"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0202" y="3413393"/>
            <a:ext cx="327660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5105400"/>
            <a:ext cx="1590675"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5537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Without Engine </a:t>
            </a:r>
            <a:r>
              <a:rPr lang="en-GB" dirty="0" smtClean="0"/>
              <a:t>Hour </a:t>
            </a:r>
            <a:r>
              <a:rPr lang="en-GB" dirty="0"/>
              <a:t>E</a:t>
            </a:r>
            <a:r>
              <a:rPr lang="en-GB" dirty="0" smtClean="0"/>
              <a:t>ffect</a:t>
            </a:r>
            <a:endParaRPr lang="en-GB" dirty="0"/>
          </a:p>
        </p:txBody>
      </p:sp>
    </p:spTree>
    <p:extLst>
      <p:ext uri="{BB962C8B-B14F-4D97-AF65-F5344CB8AC3E}">
        <p14:creationId xmlns:p14="http://schemas.microsoft.com/office/powerpoint/2010/main" val="562426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ENHRS and FUEL FLOW Correlation</a:t>
            </a:r>
          </a:p>
        </p:txBody>
      </p:sp>
      <p:sp>
        <p:nvSpPr>
          <p:cNvPr id="3" name="Slide Number Placeholder 2"/>
          <p:cNvSpPr>
            <a:spLocks noGrp="1"/>
          </p:cNvSpPr>
          <p:nvPr>
            <p:ph type="sldNum" sz="quarter" idx="12"/>
          </p:nvPr>
        </p:nvSpPr>
        <p:spPr/>
        <p:txBody>
          <a:bodyPr/>
          <a:lstStyle/>
          <a:p>
            <a:fld id="{6BD46921-C75C-4323-A4F1-EF7824FC3CBC}" type="slidenum">
              <a:rPr lang="en-US" smtClean="0"/>
              <a:pPr/>
              <a:t>12</a:t>
            </a:fld>
            <a:endParaRPr lang="en-US" dirty="0"/>
          </a:p>
        </p:txBody>
      </p:sp>
      <p:pic>
        <p:nvPicPr>
          <p:cNvPr id="5" name="Content Placeholder 4"/>
          <p:cNvPicPr>
            <a:picLocks noGrp="1" noChangeAspect="1"/>
          </p:cNvPicPr>
          <p:nvPr>
            <p:ph sz="quarter" idx="1"/>
          </p:nvPr>
        </p:nvPicPr>
        <p:blipFill>
          <a:blip r:embed="rId2"/>
          <a:stretch>
            <a:fillRect/>
          </a:stretch>
        </p:blipFill>
        <p:spPr>
          <a:xfrm>
            <a:off x="1143000" y="1524000"/>
            <a:ext cx="7008072" cy="4572000"/>
          </a:xfrm>
          <a:prstGeom prst="rect">
            <a:avLst/>
          </a:prstGeom>
        </p:spPr>
      </p:pic>
    </p:spTree>
    <p:extLst>
      <p:ext uri="{BB962C8B-B14F-4D97-AF65-F5344CB8AC3E}">
        <p14:creationId xmlns:p14="http://schemas.microsoft.com/office/powerpoint/2010/main" val="204159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504" y="233834"/>
            <a:ext cx="7696200" cy="715962"/>
          </a:xfrm>
        </p:spPr>
        <p:txBody>
          <a:bodyPr>
            <a:normAutofit fontScale="90000"/>
          </a:bodyPr>
          <a:lstStyle/>
          <a:p>
            <a:r>
              <a:rPr lang="en-US" dirty="0"/>
              <a:t>No indication of FUEL FLOW effect</a:t>
            </a:r>
          </a:p>
        </p:txBody>
      </p:sp>
      <p:sp>
        <p:nvSpPr>
          <p:cNvPr id="3" name="Slide Number Placeholder 2"/>
          <p:cNvSpPr>
            <a:spLocks noGrp="1"/>
          </p:cNvSpPr>
          <p:nvPr>
            <p:ph type="sldNum" sz="quarter" idx="12"/>
          </p:nvPr>
        </p:nvSpPr>
        <p:spPr/>
        <p:txBody>
          <a:bodyPr/>
          <a:lstStyle/>
          <a:p>
            <a:fld id="{6BD46921-C75C-4323-A4F1-EF7824FC3CBC}" type="slidenum">
              <a:rPr lang="en-US" smtClean="0"/>
              <a:pPr/>
              <a:t>13</a:t>
            </a:fld>
            <a:endParaRPr lang="en-US" dirty="0"/>
          </a:p>
        </p:txBody>
      </p:sp>
      <p:sp>
        <p:nvSpPr>
          <p:cNvPr id="10" name="TextBox 9"/>
          <p:cNvSpPr txBox="1"/>
          <p:nvPr/>
        </p:nvSpPr>
        <p:spPr>
          <a:xfrm>
            <a:off x="2432304" y="6254234"/>
            <a:ext cx="4038600" cy="369332"/>
          </a:xfrm>
          <a:prstGeom prst="rect">
            <a:avLst/>
          </a:prstGeom>
          <a:noFill/>
        </p:spPr>
        <p:txBody>
          <a:bodyPr wrap="square" rtlCol="0">
            <a:spAutoFit/>
          </a:bodyPr>
          <a:lstStyle/>
          <a:p>
            <a:r>
              <a:rPr lang="en-US" dirty="0"/>
              <a:t>Note: Residuals from Oil, Lab model (n=34)</a:t>
            </a:r>
          </a:p>
        </p:txBody>
      </p:sp>
      <p:pic>
        <p:nvPicPr>
          <p:cNvPr id="5" name="Content Placeholder 4"/>
          <p:cNvPicPr>
            <a:picLocks noGrp="1" noChangeAspect="1"/>
          </p:cNvPicPr>
          <p:nvPr>
            <p:ph sz="quarter" idx="1"/>
          </p:nvPr>
        </p:nvPicPr>
        <p:blipFill>
          <a:blip r:embed="rId2"/>
          <a:stretch>
            <a:fillRect/>
          </a:stretch>
        </p:blipFill>
        <p:spPr>
          <a:xfrm>
            <a:off x="1979764" y="1143000"/>
            <a:ext cx="5390700" cy="4777126"/>
          </a:xfrm>
          <a:prstGeom prst="rect">
            <a:avLst/>
          </a:prstGeom>
        </p:spPr>
      </p:pic>
    </p:spTree>
    <p:extLst>
      <p:ext uri="{BB962C8B-B14F-4D97-AF65-F5344CB8AC3E}">
        <p14:creationId xmlns:p14="http://schemas.microsoft.com/office/powerpoint/2010/main" val="1549999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70955"/>
            <a:ext cx="7772400" cy="1143000"/>
          </a:xfrm>
        </p:spPr>
        <p:txBody>
          <a:bodyPr>
            <a:normAutofit/>
          </a:bodyPr>
          <a:lstStyle/>
          <a:p>
            <a:r>
              <a:rPr lang="en-US" dirty="0"/>
              <a:t>Model: Oil Lab Engine(Lab)</a:t>
            </a:r>
          </a:p>
        </p:txBody>
      </p:sp>
      <p:sp>
        <p:nvSpPr>
          <p:cNvPr id="3" name="Slide Number Placeholder 2"/>
          <p:cNvSpPr>
            <a:spLocks noGrp="1"/>
          </p:cNvSpPr>
          <p:nvPr>
            <p:ph type="sldNum" sz="quarter" idx="12"/>
          </p:nvPr>
        </p:nvSpPr>
        <p:spPr/>
        <p:txBody>
          <a:bodyPr/>
          <a:lstStyle/>
          <a:p>
            <a:fld id="{6BD46921-C75C-4323-A4F1-EF7824FC3CBC}" type="slidenum">
              <a:rPr lang="en-US" smtClean="0"/>
              <a:pPr/>
              <a:t>14</a:t>
            </a:fld>
            <a:endParaRPr lang="en-US" dirty="0"/>
          </a:p>
        </p:txBody>
      </p:sp>
      <p:sp>
        <p:nvSpPr>
          <p:cNvPr id="4" name="TextBox 3"/>
          <p:cNvSpPr txBox="1"/>
          <p:nvPr/>
        </p:nvSpPr>
        <p:spPr>
          <a:xfrm>
            <a:off x="1676400" y="1356250"/>
            <a:ext cx="1447800" cy="369332"/>
          </a:xfrm>
          <a:prstGeom prst="rect">
            <a:avLst/>
          </a:prstGeom>
          <a:noFill/>
        </p:spPr>
        <p:txBody>
          <a:bodyPr wrap="square" rtlCol="0">
            <a:spAutoFit/>
          </a:bodyPr>
          <a:lstStyle/>
          <a:p>
            <a:r>
              <a:rPr lang="en-US" dirty="0">
                <a:solidFill>
                  <a:srgbClr val="00B0F0"/>
                </a:solidFill>
              </a:rPr>
              <a:t>220, 221, 222</a:t>
            </a:r>
          </a:p>
        </p:txBody>
      </p:sp>
      <p:sp>
        <p:nvSpPr>
          <p:cNvPr id="7" name="TextBox 6"/>
          <p:cNvSpPr txBox="1"/>
          <p:nvPr/>
        </p:nvSpPr>
        <p:spPr>
          <a:xfrm>
            <a:off x="6400800" y="1313955"/>
            <a:ext cx="1219200" cy="369332"/>
          </a:xfrm>
          <a:prstGeom prst="rect">
            <a:avLst/>
          </a:prstGeom>
          <a:noFill/>
        </p:spPr>
        <p:txBody>
          <a:bodyPr wrap="square" rtlCol="0">
            <a:spAutoFit/>
          </a:bodyPr>
          <a:lstStyle/>
          <a:p>
            <a:r>
              <a:rPr lang="en-US" dirty="0">
                <a:solidFill>
                  <a:srgbClr val="00B0F0"/>
                </a:solidFill>
              </a:rPr>
              <a:t>221, 222</a:t>
            </a:r>
          </a:p>
        </p:txBody>
      </p:sp>
      <p:pic>
        <p:nvPicPr>
          <p:cNvPr id="6" name="Content Placeholder 5"/>
          <p:cNvPicPr>
            <a:picLocks noGrp="1" noChangeAspect="1"/>
          </p:cNvPicPr>
          <p:nvPr>
            <p:ph sz="quarter" idx="1"/>
          </p:nvPr>
        </p:nvPicPr>
        <p:blipFill>
          <a:blip r:embed="rId2"/>
          <a:stretch>
            <a:fillRect/>
          </a:stretch>
        </p:blipFill>
        <p:spPr>
          <a:xfrm>
            <a:off x="228600" y="1818395"/>
            <a:ext cx="4956002" cy="4391905"/>
          </a:xfrm>
          <a:prstGeom prst="rect">
            <a:avLst/>
          </a:prstGeom>
        </p:spPr>
      </p:pic>
      <p:pic>
        <p:nvPicPr>
          <p:cNvPr id="9" name="Picture 8"/>
          <p:cNvPicPr>
            <a:picLocks noChangeAspect="1"/>
          </p:cNvPicPr>
          <p:nvPr/>
        </p:nvPicPr>
        <p:blipFill>
          <a:blip r:embed="rId3"/>
          <a:stretch>
            <a:fillRect/>
          </a:stretch>
        </p:blipFill>
        <p:spPr>
          <a:xfrm>
            <a:off x="4630445" y="1818395"/>
            <a:ext cx="4956002" cy="4391905"/>
          </a:xfrm>
          <a:prstGeom prst="rect">
            <a:avLst/>
          </a:prstGeom>
        </p:spPr>
      </p:pic>
    </p:spTree>
    <p:extLst>
      <p:ext uri="{BB962C8B-B14F-4D97-AF65-F5344CB8AC3E}">
        <p14:creationId xmlns:p14="http://schemas.microsoft.com/office/powerpoint/2010/main" val="3827858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04596"/>
            <a:ext cx="7772400" cy="1143000"/>
          </a:xfrm>
        </p:spPr>
        <p:txBody>
          <a:bodyPr>
            <a:normAutofit/>
          </a:bodyPr>
          <a:lstStyle/>
          <a:p>
            <a:r>
              <a:rPr lang="en-US" dirty="0"/>
              <a:t>Model: Oil Lab</a:t>
            </a:r>
          </a:p>
        </p:txBody>
      </p:sp>
      <p:sp>
        <p:nvSpPr>
          <p:cNvPr id="3" name="Slide Number Placeholder 2"/>
          <p:cNvSpPr>
            <a:spLocks noGrp="1"/>
          </p:cNvSpPr>
          <p:nvPr>
            <p:ph type="sldNum" sz="quarter" idx="12"/>
          </p:nvPr>
        </p:nvSpPr>
        <p:spPr/>
        <p:txBody>
          <a:bodyPr/>
          <a:lstStyle/>
          <a:p>
            <a:fld id="{6BD46921-C75C-4323-A4F1-EF7824FC3CBC}" type="slidenum">
              <a:rPr lang="en-US" smtClean="0"/>
              <a:pPr/>
              <a:t>15</a:t>
            </a:fld>
            <a:endParaRPr lang="en-US" dirty="0"/>
          </a:p>
        </p:txBody>
      </p:sp>
      <p:sp>
        <p:nvSpPr>
          <p:cNvPr id="6" name="TextBox 5"/>
          <p:cNvSpPr txBox="1"/>
          <p:nvPr/>
        </p:nvSpPr>
        <p:spPr>
          <a:xfrm>
            <a:off x="1676400" y="1313955"/>
            <a:ext cx="1447800" cy="369332"/>
          </a:xfrm>
          <a:prstGeom prst="rect">
            <a:avLst/>
          </a:prstGeom>
          <a:noFill/>
        </p:spPr>
        <p:txBody>
          <a:bodyPr wrap="square" rtlCol="0">
            <a:spAutoFit/>
          </a:bodyPr>
          <a:lstStyle/>
          <a:p>
            <a:r>
              <a:rPr lang="en-US" dirty="0">
                <a:solidFill>
                  <a:srgbClr val="00B0F0"/>
                </a:solidFill>
              </a:rPr>
              <a:t>220, 221, 222</a:t>
            </a:r>
          </a:p>
        </p:txBody>
      </p:sp>
      <p:sp>
        <p:nvSpPr>
          <p:cNvPr id="8" name="TextBox 7"/>
          <p:cNvSpPr txBox="1"/>
          <p:nvPr/>
        </p:nvSpPr>
        <p:spPr>
          <a:xfrm>
            <a:off x="6019800" y="1313955"/>
            <a:ext cx="1219200" cy="369332"/>
          </a:xfrm>
          <a:prstGeom prst="rect">
            <a:avLst/>
          </a:prstGeom>
          <a:noFill/>
        </p:spPr>
        <p:txBody>
          <a:bodyPr wrap="square" rtlCol="0">
            <a:spAutoFit/>
          </a:bodyPr>
          <a:lstStyle/>
          <a:p>
            <a:r>
              <a:rPr lang="en-US" dirty="0">
                <a:solidFill>
                  <a:srgbClr val="00B0F0"/>
                </a:solidFill>
              </a:rPr>
              <a:t>221, 222</a:t>
            </a:r>
          </a:p>
        </p:txBody>
      </p:sp>
      <p:pic>
        <p:nvPicPr>
          <p:cNvPr id="4" name="Picture 3"/>
          <p:cNvPicPr>
            <a:picLocks noChangeAspect="1"/>
          </p:cNvPicPr>
          <p:nvPr/>
        </p:nvPicPr>
        <p:blipFill>
          <a:blip r:embed="rId3"/>
          <a:stretch>
            <a:fillRect/>
          </a:stretch>
        </p:blipFill>
        <p:spPr>
          <a:xfrm>
            <a:off x="228600" y="1741104"/>
            <a:ext cx="4635195" cy="4107612"/>
          </a:xfrm>
          <a:prstGeom prst="rect">
            <a:avLst/>
          </a:prstGeom>
        </p:spPr>
      </p:pic>
      <p:pic>
        <p:nvPicPr>
          <p:cNvPr id="5" name="Picture 4"/>
          <p:cNvPicPr>
            <a:picLocks noChangeAspect="1"/>
          </p:cNvPicPr>
          <p:nvPr/>
        </p:nvPicPr>
        <p:blipFill>
          <a:blip r:embed="rId4"/>
          <a:stretch>
            <a:fillRect/>
          </a:stretch>
        </p:blipFill>
        <p:spPr>
          <a:xfrm>
            <a:off x="4419601" y="1741104"/>
            <a:ext cx="4724400" cy="4186664"/>
          </a:xfrm>
          <a:prstGeom prst="rect">
            <a:avLst/>
          </a:prstGeom>
        </p:spPr>
      </p:pic>
    </p:spTree>
    <p:extLst>
      <p:ext uri="{BB962C8B-B14F-4D97-AF65-F5344CB8AC3E}">
        <p14:creationId xmlns:p14="http://schemas.microsoft.com/office/powerpoint/2010/main" val="3126771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ENHRS Effect</a:t>
            </a:r>
          </a:p>
        </p:txBody>
      </p:sp>
      <p:sp>
        <p:nvSpPr>
          <p:cNvPr id="3" name="Slide Number Placeholder 2"/>
          <p:cNvSpPr>
            <a:spLocks noGrp="1"/>
          </p:cNvSpPr>
          <p:nvPr>
            <p:ph type="sldNum" sz="quarter" idx="12"/>
          </p:nvPr>
        </p:nvSpPr>
        <p:spPr/>
        <p:txBody>
          <a:bodyPr/>
          <a:lstStyle/>
          <a:p>
            <a:fld id="{6BD46921-C75C-4323-A4F1-EF7824FC3CBC}" type="slidenum">
              <a:rPr lang="en-US" smtClean="0"/>
              <a:pPr/>
              <a:t>16</a:t>
            </a:fld>
            <a:endParaRPr lang="en-US" dirty="0"/>
          </a:p>
        </p:txBody>
      </p:sp>
      <p:sp>
        <p:nvSpPr>
          <p:cNvPr id="6" name="TextBox 5"/>
          <p:cNvSpPr txBox="1"/>
          <p:nvPr/>
        </p:nvSpPr>
        <p:spPr>
          <a:xfrm>
            <a:off x="762000" y="1684655"/>
            <a:ext cx="73152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ENHRS effect is influenced by a single Non-PM test with the highest engine hours (1071). Without this data, ENHRS is not statistically significant. </a:t>
            </a:r>
          </a:p>
          <a:p>
            <a:pPr marL="285750" indent="-285750">
              <a:buFont typeface="Arial" panose="020B0604020202020204" pitchFamily="34" charset="0"/>
              <a:buChar char="•"/>
            </a:pPr>
            <a:r>
              <a:rPr lang="en-US" dirty="0"/>
              <a:t>There’s a gap in the data between 700-1000 hours.</a:t>
            </a:r>
          </a:p>
          <a:p>
            <a:pPr marL="285750" indent="-285750">
              <a:buFont typeface="Arial" panose="020B0604020202020204" pitchFamily="34" charset="0"/>
              <a:buChar char="•"/>
            </a:pPr>
            <a:r>
              <a:rPr lang="en-US" dirty="0"/>
              <a:t>M</a:t>
            </a:r>
            <a:r>
              <a:rPr lang="en-US" dirty="0" smtClean="0"/>
              <a:t>ore </a:t>
            </a:r>
            <a:r>
              <a:rPr lang="en-US" dirty="0"/>
              <a:t>appropriate data is needed to ensure correct estimation of ENHRS effect.</a:t>
            </a:r>
          </a:p>
          <a:p>
            <a:r>
              <a:rPr lang="en-US" dirty="0" smtClean="0"/>
              <a:t> </a:t>
            </a:r>
            <a:endParaRPr lang="en-US" dirty="0"/>
          </a:p>
        </p:txBody>
      </p:sp>
      <p:pic>
        <p:nvPicPr>
          <p:cNvPr id="8" name="Content Placeholder 7"/>
          <p:cNvPicPr>
            <a:picLocks noGrp="1" noChangeAspect="1"/>
          </p:cNvPicPr>
          <p:nvPr>
            <p:ph sz="quarter" idx="1"/>
          </p:nvPr>
        </p:nvPicPr>
        <p:blipFill>
          <a:blip r:embed="rId2"/>
          <a:stretch>
            <a:fillRect/>
          </a:stretch>
        </p:blipFill>
        <p:spPr>
          <a:xfrm>
            <a:off x="457200" y="3715980"/>
            <a:ext cx="8415079" cy="1926144"/>
          </a:xfrm>
          <a:prstGeom prst="rect">
            <a:avLst/>
          </a:prstGeom>
        </p:spPr>
      </p:pic>
    </p:spTree>
    <p:extLst>
      <p:ext uri="{BB962C8B-B14F-4D97-AF65-F5344CB8AC3E}">
        <p14:creationId xmlns:p14="http://schemas.microsoft.com/office/powerpoint/2010/main" val="598315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24000"/>
            <a:ext cx="6019800" cy="1470025"/>
          </a:xfrm>
        </p:spPr>
        <p:txBody>
          <a:bodyPr/>
          <a:lstStyle/>
          <a:p>
            <a:r>
              <a:rPr lang="en-US" dirty="0" smtClean="0"/>
              <a:t>LSPI </a:t>
            </a:r>
            <a:r>
              <a:rPr lang="en-US" dirty="0"/>
              <a:t>Precision Matrix </a:t>
            </a:r>
            <a:r>
              <a:rPr lang="en-US" dirty="0" smtClean="0"/>
              <a:t>Statistical Analysis</a:t>
            </a:r>
            <a:endParaRPr lang="en-US" dirty="0"/>
          </a:p>
        </p:txBody>
      </p:sp>
    </p:spTree>
    <p:extLst>
      <p:ext uri="{BB962C8B-B14F-4D97-AF65-F5344CB8AC3E}">
        <p14:creationId xmlns:p14="http://schemas.microsoft.com/office/powerpoint/2010/main" val="3432376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6862"/>
            <a:ext cx="7772400" cy="609600"/>
          </a:xfrm>
        </p:spPr>
        <p:txBody>
          <a:bodyPr>
            <a:normAutofit fontScale="90000"/>
          </a:bodyPr>
          <a:lstStyle/>
          <a:p>
            <a:r>
              <a:rPr lang="en-US" dirty="0"/>
              <a:t>Executive Summary</a:t>
            </a:r>
          </a:p>
        </p:txBody>
      </p:sp>
      <p:sp>
        <p:nvSpPr>
          <p:cNvPr id="3" name="Content Placeholder 2"/>
          <p:cNvSpPr>
            <a:spLocks noGrp="1"/>
          </p:cNvSpPr>
          <p:nvPr>
            <p:ph sz="quarter" idx="1"/>
          </p:nvPr>
        </p:nvSpPr>
        <p:spPr>
          <a:xfrm>
            <a:off x="304800" y="1067811"/>
            <a:ext cx="8483809" cy="5135562"/>
          </a:xfrm>
        </p:spPr>
        <p:txBody>
          <a:bodyPr>
            <a:noAutofit/>
          </a:bodyPr>
          <a:lstStyle/>
          <a:p>
            <a:pPr marL="0" indent="0">
              <a:buNone/>
            </a:pPr>
            <a:r>
              <a:rPr lang="en-US" sz="2000" dirty="0"/>
              <a:t>Precision Matrix (PM) Analysis Highlights:</a:t>
            </a:r>
            <a:endParaRPr lang="en-US" sz="2000" dirty="0">
              <a:solidFill>
                <a:srgbClr val="FF0000"/>
              </a:solidFill>
            </a:endParaRPr>
          </a:p>
          <a:p>
            <a:pPr lvl="1"/>
            <a:r>
              <a:rPr lang="en-US" sz="2000" dirty="0"/>
              <a:t>This analysis includes the results of 20 valid precision matrix </a:t>
            </a:r>
            <a:r>
              <a:rPr lang="en-US" sz="2000" dirty="0" smtClean="0"/>
              <a:t>tests plus an additional 14 non-matrix tests run on identical hardware to the same procedure which were deemed operationally valid by the LSPI development team.</a:t>
            </a:r>
            <a:endParaRPr lang="en-US" sz="2000" dirty="0"/>
          </a:p>
          <a:p>
            <a:pPr lvl="1"/>
            <a:r>
              <a:rPr lang="en-US" sz="2000" dirty="0"/>
              <a:t>Data supports the use of Ln(AvPIE+1) </a:t>
            </a:r>
            <a:r>
              <a:rPr lang="en-US" sz="2000" dirty="0" smtClean="0"/>
              <a:t>transformation or Sqrt(AvPIE+0.5)</a:t>
            </a:r>
            <a:endParaRPr lang="en-US" sz="2000" dirty="0"/>
          </a:p>
          <a:p>
            <a:pPr lvl="1"/>
            <a:r>
              <a:rPr lang="en-US" sz="2000" dirty="0"/>
              <a:t>Significant oil differences: 222 &gt; 221 &gt; 220</a:t>
            </a:r>
          </a:p>
          <a:p>
            <a:pPr lvl="1"/>
            <a:r>
              <a:rPr lang="en-US" sz="2000" dirty="0"/>
              <a:t>Marginal Lab differences; </a:t>
            </a:r>
            <a:r>
              <a:rPr lang="en-US" sz="2000" dirty="0" smtClean="0"/>
              <a:t>Engine </a:t>
            </a:r>
            <a:r>
              <a:rPr lang="en-US" sz="2000" dirty="0"/>
              <a:t>within Lab differences are not statistically significant</a:t>
            </a:r>
          </a:p>
          <a:p>
            <a:pPr lvl="1"/>
            <a:r>
              <a:rPr lang="en-US" sz="2000" dirty="0" smtClean="0"/>
              <a:t>Estimated </a:t>
            </a:r>
            <a:r>
              <a:rPr lang="en-US" sz="2000" dirty="0"/>
              <a:t>within </a:t>
            </a:r>
            <a:r>
              <a:rPr lang="en-US" sz="2000" dirty="0" smtClean="0"/>
              <a:t>an engine </a:t>
            </a:r>
            <a:r>
              <a:rPr lang="en-US" sz="2000" dirty="0"/>
              <a:t>test </a:t>
            </a:r>
            <a:r>
              <a:rPr lang="en-US" sz="2000" dirty="0" smtClean="0"/>
              <a:t>precision</a:t>
            </a:r>
            <a:endParaRPr lang="en-US" sz="2000" dirty="0"/>
          </a:p>
          <a:p>
            <a:pPr lvl="2"/>
            <a:r>
              <a:rPr lang="en-US" dirty="0"/>
              <a:t>Ln(AvPIE+1) = </a:t>
            </a:r>
            <a:r>
              <a:rPr lang="en-US" dirty="0" smtClean="0"/>
              <a:t>0.2085</a:t>
            </a:r>
          </a:p>
          <a:p>
            <a:pPr lvl="2"/>
            <a:r>
              <a:rPr lang="en-US" dirty="0" smtClean="0"/>
              <a:t>Sqrt(AvPIE+0.5) = 0.2813</a:t>
            </a:r>
            <a:endParaRPr lang="en-US" dirty="0"/>
          </a:p>
          <a:p>
            <a:pPr lvl="1"/>
            <a:r>
              <a:rPr lang="en-US" sz="2000" dirty="0"/>
              <a:t>Estimated test precision across labs and </a:t>
            </a:r>
            <a:r>
              <a:rPr lang="en-US" sz="2000" dirty="0" smtClean="0"/>
              <a:t>engines</a:t>
            </a:r>
            <a:endParaRPr lang="en-US" sz="2000" dirty="0"/>
          </a:p>
          <a:p>
            <a:pPr lvl="2"/>
            <a:r>
              <a:rPr lang="en-US" dirty="0"/>
              <a:t>Ln(AvPIE+1) = </a:t>
            </a:r>
            <a:r>
              <a:rPr lang="en-US" dirty="0" smtClean="0"/>
              <a:t>0.2101</a:t>
            </a:r>
          </a:p>
          <a:p>
            <a:pPr lvl="2"/>
            <a:r>
              <a:rPr lang="en-US" dirty="0"/>
              <a:t>Sqrt(AvPIE+0.5) = </a:t>
            </a:r>
            <a:r>
              <a:rPr lang="en-US" dirty="0" smtClean="0"/>
              <a:t>0.2856</a:t>
            </a:r>
            <a:endParaRPr lang="en-US" dirty="0"/>
          </a:p>
          <a:p>
            <a:pPr lvl="2"/>
            <a:endParaRPr lang="en-US" dirty="0"/>
          </a:p>
        </p:txBody>
      </p:sp>
      <p:sp>
        <p:nvSpPr>
          <p:cNvPr id="4" name="Slide Number Placeholder 3"/>
          <p:cNvSpPr>
            <a:spLocks noGrp="1"/>
          </p:cNvSpPr>
          <p:nvPr>
            <p:ph type="sldNum" sz="quarter" idx="12"/>
          </p:nvPr>
        </p:nvSpPr>
        <p:spPr/>
        <p:txBody>
          <a:bodyPr/>
          <a:lstStyle/>
          <a:p>
            <a:fld id="{6BD46921-C75C-4323-A4F1-EF7824FC3CBC}" type="slidenum">
              <a:rPr lang="en-US" smtClean="0"/>
              <a:pPr/>
              <a:t>18</a:t>
            </a:fld>
            <a:endParaRPr lang="en-US" dirty="0"/>
          </a:p>
        </p:txBody>
      </p:sp>
    </p:spTree>
    <p:extLst>
      <p:ext uri="{BB962C8B-B14F-4D97-AF65-F5344CB8AC3E}">
        <p14:creationId xmlns:p14="http://schemas.microsoft.com/office/powerpoint/2010/main" val="1459118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152400"/>
            <a:ext cx="8534400" cy="1143000"/>
          </a:xfrm>
        </p:spPr>
        <p:txBody>
          <a:bodyPr>
            <a:normAutofit/>
          </a:bodyPr>
          <a:lstStyle/>
          <a:p>
            <a:pPr algn="ctr"/>
            <a:r>
              <a:rPr lang="en-US" sz="3200" dirty="0"/>
              <a:t>LSPI Precision Matrix </a:t>
            </a:r>
            <a:r>
              <a:rPr lang="en-US" sz="3200" dirty="0" smtClean="0"/>
              <a:t>Original Data </a:t>
            </a:r>
            <a:r>
              <a:rPr lang="en-US" sz="3200" dirty="0"/>
              <a:t>Set</a:t>
            </a:r>
          </a:p>
        </p:txBody>
      </p:sp>
      <p:sp>
        <p:nvSpPr>
          <p:cNvPr id="4" name="Slide Number Placeholder 3"/>
          <p:cNvSpPr>
            <a:spLocks noGrp="1"/>
          </p:cNvSpPr>
          <p:nvPr>
            <p:ph type="sldNum" sz="quarter" idx="12"/>
          </p:nvPr>
        </p:nvSpPr>
        <p:spPr/>
        <p:txBody>
          <a:bodyPr/>
          <a:lstStyle/>
          <a:p>
            <a:fld id="{C17C1647-21DB-4F21-9B41-C46BD641619B}" type="slidenum">
              <a:rPr lang="en-US" smtClean="0"/>
              <a:pPr/>
              <a:t>19</a:t>
            </a:fld>
            <a:endParaRPr lang="en-US" dirty="0"/>
          </a:p>
        </p:txBody>
      </p:sp>
      <p:sp>
        <p:nvSpPr>
          <p:cNvPr id="8" name="Content Placeholder 2"/>
          <p:cNvSpPr>
            <a:spLocks noGrp="1"/>
          </p:cNvSpPr>
          <p:nvPr>
            <p:ph sz="quarter" idx="1"/>
          </p:nvPr>
        </p:nvSpPr>
        <p:spPr>
          <a:xfrm>
            <a:off x="374904" y="1143000"/>
            <a:ext cx="8763000" cy="5135562"/>
          </a:xfrm>
        </p:spPr>
        <p:txBody>
          <a:bodyPr>
            <a:noAutofit/>
          </a:bodyPr>
          <a:lstStyle/>
          <a:p>
            <a:pPr lvl="1"/>
            <a:r>
              <a:rPr lang="en-US" dirty="0" smtClean="0"/>
              <a:t>Original Precision </a:t>
            </a:r>
            <a:r>
              <a:rPr lang="en-US" dirty="0"/>
              <a:t>Matrix Data Summary:</a:t>
            </a:r>
          </a:p>
          <a:p>
            <a:pPr lvl="2"/>
            <a:r>
              <a:rPr lang="en-US" dirty="0"/>
              <a:t>3 Labs {A, B, and G}</a:t>
            </a:r>
          </a:p>
          <a:p>
            <a:pPr lvl="2"/>
            <a:r>
              <a:rPr lang="en-US" dirty="0"/>
              <a:t>3 Reference Oils {220, 221, and 222}</a:t>
            </a:r>
          </a:p>
          <a:p>
            <a:pPr lvl="2"/>
            <a:r>
              <a:rPr lang="en-US" dirty="0"/>
              <a:t>5 </a:t>
            </a:r>
            <a:r>
              <a:rPr lang="en-US" dirty="0" smtClean="0"/>
              <a:t>Engines (named here by “LAB-SBLOCKID”)</a:t>
            </a:r>
          </a:p>
          <a:p>
            <a:pPr lvl="3"/>
            <a:r>
              <a:rPr lang="en-US" dirty="0" smtClean="0"/>
              <a:t> </a:t>
            </a:r>
            <a:r>
              <a:rPr lang="en-US" dirty="0"/>
              <a:t>{</a:t>
            </a:r>
            <a:r>
              <a:rPr lang="en-US" dirty="0" smtClean="0"/>
              <a:t>A-LSPI14, A-LSPI15, B-1003, G-PI14, </a:t>
            </a:r>
            <a:r>
              <a:rPr lang="en-US" dirty="0"/>
              <a:t>and </a:t>
            </a:r>
            <a:r>
              <a:rPr lang="en-US" dirty="0" smtClean="0"/>
              <a:t>G-PI15}</a:t>
            </a:r>
          </a:p>
          <a:p>
            <a:pPr lvl="2"/>
            <a:r>
              <a:rPr lang="en-US" dirty="0"/>
              <a:t>From the original 20-test matrix:</a:t>
            </a:r>
          </a:p>
          <a:p>
            <a:pPr lvl="3"/>
            <a:r>
              <a:rPr lang="en-US" dirty="0"/>
              <a:t>4 were discovered to have run on different </a:t>
            </a:r>
            <a:r>
              <a:rPr lang="en-US" dirty="0" smtClean="0"/>
              <a:t>hardware, 6 </a:t>
            </a:r>
            <a:r>
              <a:rPr lang="en-US" dirty="0"/>
              <a:t>were deemed operationally </a:t>
            </a:r>
            <a:r>
              <a:rPr lang="en-US" dirty="0" smtClean="0"/>
              <a:t>invalid.  All 10 tests were rerun to arrive at 20 total matrix tests all deemed operationally valid by the LSPI development group.</a:t>
            </a:r>
            <a:endParaRPr lang="en-US" dirty="0"/>
          </a:p>
        </p:txBody>
      </p:sp>
    </p:spTree>
    <p:extLst>
      <p:ext uri="{BB962C8B-B14F-4D97-AF65-F5344CB8AC3E}">
        <p14:creationId xmlns:p14="http://schemas.microsoft.com/office/powerpoint/2010/main" val="2727860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Statistics Group</a:t>
            </a:r>
          </a:p>
        </p:txBody>
      </p:sp>
      <p:sp>
        <p:nvSpPr>
          <p:cNvPr id="3" name="Content Placeholder 2"/>
          <p:cNvSpPr>
            <a:spLocks noGrp="1"/>
          </p:cNvSpPr>
          <p:nvPr>
            <p:ph sz="quarter" idx="1"/>
          </p:nvPr>
        </p:nvSpPr>
        <p:spPr>
          <a:xfrm>
            <a:off x="685800" y="1600200"/>
            <a:ext cx="7924800" cy="5105400"/>
          </a:xfrm>
        </p:spPr>
        <p:txBody>
          <a:bodyPr>
            <a:normAutofit/>
          </a:bodyPr>
          <a:lstStyle/>
          <a:p>
            <a:r>
              <a:rPr lang="en-US" dirty="0"/>
              <a:t>Arthur Andrews, ExxonMobil</a:t>
            </a:r>
          </a:p>
          <a:p>
            <a:r>
              <a:rPr lang="en-US" dirty="0"/>
              <a:t>Doyle Boese, Infineum</a:t>
            </a:r>
          </a:p>
          <a:p>
            <a:r>
              <a:rPr lang="en-US" dirty="0"/>
              <a:t>Jo Martinez, Chevron Oronite</a:t>
            </a:r>
          </a:p>
          <a:p>
            <a:r>
              <a:rPr lang="en-US" dirty="0"/>
              <a:t>Kevin O’Malley, Lubrizol</a:t>
            </a:r>
          </a:p>
          <a:p>
            <a:r>
              <a:rPr lang="en-US" dirty="0"/>
              <a:t>Martin Chadwick, Intertek</a:t>
            </a:r>
          </a:p>
          <a:p>
            <a:r>
              <a:rPr lang="en-US" dirty="0"/>
              <a:t>Richard Grundza, TMC</a:t>
            </a:r>
          </a:p>
          <a:p>
            <a:r>
              <a:rPr lang="en-US" dirty="0"/>
              <a:t>Lisa Dingwell, Afton</a:t>
            </a:r>
          </a:p>
          <a:p>
            <a:r>
              <a:rPr lang="en-US" dirty="0"/>
              <a:t>Todd Dvorak, Afton</a:t>
            </a:r>
          </a:p>
          <a:p>
            <a:r>
              <a:rPr lang="en-US" dirty="0"/>
              <a:t>Travis Kostan, SwRI</a:t>
            </a:r>
          </a:p>
          <a:p>
            <a:pPr lvl="2"/>
            <a:endParaRPr lang="en-US" dirty="0"/>
          </a:p>
          <a:p>
            <a:pPr lvl="2"/>
            <a:endParaRPr lang="en-US" dirty="0"/>
          </a:p>
          <a:p>
            <a:pPr marL="594360" lvl="2" indent="0">
              <a:buNone/>
            </a:pPr>
            <a:endParaRPr lang="en-US" dirty="0"/>
          </a:p>
          <a:p>
            <a:pPr lvl="1"/>
            <a:endParaRPr lang="en-US" dirty="0"/>
          </a:p>
          <a:p>
            <a:pPr marL="320040" lvl="1" indent="0">
              <a:buNone/>
            </a:pPr>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6BD46921-C75C-4323-A4F1-EF7824FC3CBC}" type="slidenum">
              <a:rPr lang="en-US" smtClean="0"/>
              <a:pPr/>
              <a:t>2</a:t>
            </a:fld>
            <a:endParaRPr lang="en-US" dirty="0"/>
          </a:p>
        </p:txBody>
      </p:sp>
    </p:spTree>
    <p:extLst>
      <p:ext uri="{BB962C8B-B14F-4D97-AF65-F5344CB8AC3E}">
        <p14:creationId xmlns:p14="http://schemas.microsoft.com/office/powerpoint/2010/main" val="3807433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534400" cy="1143000"/>
          </a:xfrm>
        </p:spPr>
        <p:txBody>
          <a:bodyPr>
            <a:normAutofit/>
          </a:bodyPr>
          <a:lstStyle/>
          <a:p>
            <a:pPr algn="ctr"/>
            <a:r>
              <a:rPr lang="en-US" sz="3200" dirty="0"/>
              <a:t>LSPI Precision Matrix </a:t>
            </a:r>
            <a:r>
              <a:rPr lang="en-US" sz="3200" dirty="0" smtClean="0"/>
              <a:t>Original Data </a:t>
            </a:r>
            <a:r>
              <a:rPr lang="en-US" sz="3200" dirty="0"/>
              <a:t>Set</a:t>
            </a:r>
          </a:p>
        </p:txBody>
      </p:sp>
      <p:sp>
        <p:nvSpPr>
          <p:cNvPr id="4" name="Slide Number Placeholder 3"/>
          <p:cNvSpPr>
            <a:spLocks noGrp="1"/>
          </p:cNvSpPr>
          <p:nvPr>
            <p:ph type="sldNum" sz="quarter" idx="12"/>
          </p:nvPr>
        </p:nvSpPr>
        <p:spPr/>
        <p:txBody>
          <a:bodyPr/>
          <a:lstStyle/>
          <a:p>
            <a:fld id="{C17C1647-21DB-4F21-9B41-C46BD641619B}" type="slidenum">
              <a:rPr lang="en-US" smtClean="0"/>
              <a:pPr/>
              <a:t>20</a:t>
            </a:fld>
            <a:endParaRPr lang="en-US" dirty="0"/>
          </a:p>
        </p:txBody>
      </p:sp>
      <p:sp>
        <p:nvSpPr>
          <p:cNvPr id="8" name="Content Placeholder 2"/>
          <p:cNvSpPr>
            <a:spLocks noGrp="1"/>
          </p:cNvSpPr>
          <p:nvPr>
            <p:ph sz="quarter" idx="1"/>
          </p:nvPr>
        </p:nvSpPr>
        <p:spPr>
          <a:xfrm>
            <a:off x="138261" y="990600"/>
            <a:ext cx="8853339" cy="1066800"/>
          </a:xfrm>
        </p:spPr>
        <p:txBody>
          <a:bodyPr>
            <a:noAutofit/>
          </a:bodyPr>
          <a:lstStyle/>
          <a:p>
            <a:pPr marL="320040" lvl="1" indent="0">
              <a:buNone/>
            </a:pPr>
            <a:r>
              <a:rPr lang="en-US" sz="2000" dirty="0"/>
              <a:t>Precision Matrix Data Table from Frank Farber’s 20160919 LSPI Matrix Test Status update.</a:t>
            </a:r>
            <a:endParaRPr lang="en-US" sz="1600" dirty="0">
              <a:solidFill>
                <a:srgbClr val="FF0000"/>
              </a:solidFill>
            </a:endParaRPr>
          </a:p>
        </p:txBody>
      </p:sp>
      <p:pic>
        <p:nvPicPr>
          <p:cNvPr id="1026" name="Picture 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00200"/>
            <a:ext cx="5478358" cy="4993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6051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152400"/>
            <a:ext cx="8534400" cy="1143000"/>
          </a:xfrm>
        </p:spPr>
        <p:txBody>
          <a:bodyPr>
            <a:normAutofit/>
          </a:bodyPr>
          <a:lstStyle/>
          <a:p>
            <a:pPr algn="ctr"/>
            <a:r>
              <a:rPr lang="en-US" sz="3200" dirty="0"/>
              <a:t>LSPI Precision </a:t>
            </a:r>
            <a:r>
              <a:rPr lang="en-US" sz="3200" dirty="0" smtClean="0"/>
              <a:t>Matrix – Additional Tests</a:t>
            </a:r>
            <a:endParaRPr lang="en-US" sz="3200" dirty="0"/>
          </a:p>
        </p:txBody>
      </p:sp>
      <p:sp>
        <p:nvSpPr>
          <p:cNvPr id="4" name="Slide Number Placeholder 3"/>
          <p:cNvSpPr>
            <a:spLocks noGrp="1"/>
          </p:cNvSpPr>
          <p:nvPr>
            <p:ph type="sldNum" sz="quarter" idx="12"/>
          </p:nvPr>
        </p:nvSpPr>
        <p:spPr/>
        <p:txBody>
          <a:bodyPr/>
          <a:lstStyle/>
          <a:p>
            <a:fld id="{C17C1647-21DB-4F21-9B41-C46BD641619B}" type="slidenum">
              <a:rPr lang="en-US" smtClean="0"/>
              <a:pPr/>
              <a:t>21</a:t>
            </a:fld>
            <a:endParaRPr lang="en-US" dirty="0"/>
          </a:p>
        </p:txBody>
      </p:sp>
      <p:sp>
        <p:nvSpPr>
          <p:cNvPr id="8" name="Content Placeholder 2"/>
          <p:cNvSpPr>
            <a:spLocks noGrp="1"/>
          </p:cNvSpPr>
          <p:nvPr>
            <p:ph sz="quarter" idx="1"/>
          </p:nvPr>
        </p:nvSpPr>
        <p:spPr>
          <a:xfrm>
            <a:off x="374904" y="1219200"/>
            <a:ext cx="8763000" cy="5135562"/>
          </a:xfrm>
        </p:spPr>
        <p:txBody>
          <a:bodyPr>
            <a:noAutofit/>
          </a:bodyPr>
          <a:lstStyle/>
          <a:p>
            <a:pPr lvl="1"/>
            <a:r>
              <a:rPr lang="en-US" sz="2000" dirty="0"/>
              <a:t>On March 9, 2017, the LSPI development group deemed 14 additional tests as operationally valid and viable for inclusion in precision matrix analysis. </a:t>
            </a:r>
            <a:endParaRPr lang="en-US" sz="2000" dirty="0" smtClean="0"/>
          </a:p>
          <a:p>
            <a:pPr lvl="2"/>
            <a:r>
              <a:rPr lang="en-US" dirty="0"/>
              <a:t>2</a:t>
            </a:r>
            <a:r>
              <a:rPr lang="en-US" dirty="0" smtClean="0"/>
              <a:t> </a:t>
            </a:r>
            <a:r>
              <a:rPr lang="en-US" dirty="0"/>
              <a:t>Labs {</a:t>
            </a:r>
            <a:r>
              <a:rPr lang="en-US" dirty="0" smtClean="0"/>
              <a:t>A and </a:t>
            </a:r>
            <a:r>
              <a:rPr lang="en-US" dirty="0"/>
              <a:t>G}</a:t>
            </a:r>
          </a:p>
          <a:p>
            <a:pPr lvl="2"/>
            <a:r>
              <a:rPr lang="en-US" dirty="0"/>
              <a:t>3 Reference Oils {</a:t>
            </a:r>
            <a:r>
              <a:rPr lang="en-US" dirty="0" smtClean="0"/>
              <a:t>220 (n=3), 221 (n=1), </a:t>
            </a:r>
            <a:r>
              <a:rPr lang="en-US" dirty="0"/>
              <a:t>and </a:t>
            </a:r>
            <a:r>
              <a:rPr lang="en-US" dirty="0" smtClean="0"/>
              <a:t>222 (n=10)}</a:t>
            </a:r>
            <a:endParaRPr lang="en-US" dirty="0"/>
          </a:p>
          <a:p>
            <a:pPr lvl="2"/>
            <a:r>
              <a:rPr lang="en-US" dirty="0"/>
              <a:t>6</a:t>
            </a:r>
            <a:r>
              <a:rPr lang="en-US" dirty="0" smtClean="0"/>
              <a:t> </a:t>
            </a:r>
            <a:r>
              <a:rPr lang="en-US" dirty="0" smtClean="0"/>
              <a:t>Engines (named here by “LAB-SBLOCKID”)</a:t>
            </a:r>
          </a:p>
          <a:p>
            <a:pPr lvl="3"/>
            <a:r>
              <a:rPr lang="en-US" dirty="0" smtClean="0"/>
              <a:t> </a:t>
            </a:r>
            <a:r>
              <a:rPr lang="en-US" dirty="0"/>
              <a:t>{</a:t>
            </a:r>
            <a:r>
              <a:rPr lang="en-US" dirty="0" smtClean="0"/>
              <a:t>A-LSPI13, A-LSPI14*, </a:t>
            </a:r>
            <a:r>
              <a:rPr lang="en-US" dirty="0" smtClean="0"/>
              <a:t>A-LSPI15*, A-LSPI18, A-LSPI19, and </a:t>
            </a:r>
            <a:r>
              <a:rPr lang="en-US" dirty="0" smtClean="0"/>
              <a:t>G-PI14*}</a:t>
            </a:r>
          </a:p>
          <a:p>
            <a:pPr lvl="4"/>
            <a:r>
              <a:rPr lang="en-US" dirty="0" smtClean="0"/>
              <a:t>* - precision matrix engine</a:t>
            </a:r>
            <a:endParaRPr lang="en-US" dirty="0" smtClean="0"/>
          </a:p>
        </p:txBody>
      </p:sp>
    </p:spTree>
    <p:extLst>
      <p:ext uri="{BB962C8B-B14F-4D97-AF65-F5344CB8AC3E}">
        <p14:creationId xmlns:p14="http://schemas.microsoft.com/office/powerpoint/2010/main" val="2897785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61554" y="1638300"/>
            <a:ext cx="8338998" cy="4870565"/>
          </a:xfrm>
          <a:prstGeom prst="rect">
            <a:avLst/>
          </a:prstGeom>
        </p:spPr>
      </p:pic>
      <p:sp>
        <p:nvSpPr>
          <p:cNvPr id="2" name="Title 1"/>
          <p:cNvSpPr>
            <a:spLocks noGrp="1"/>
          </p:cNvSpPr>
          <p:nvPr>
            <p:ph type="title"/>
          </p:nvPr>
        </p:nvSpPr>
        <p:spPr>
          <a:xfrm>
            <a:off x="457200" y="-152400"/>
            <a:ext cx="8534400" cy="1143000"/>
          </a:xfrm>
        </p:spPr>
        <p:txBody>
          <a:bodyPr>
            <a:normAutofit/>
          </a:bodyPr>
          <a:lstStyle/>
          <a:p>
            <a:pPr algn="ctr"/>
            <a:r>
              <a:rPr lang="en-US" sz="3200" dirty="0"/>
              <a:t>LSPI Precision </a:t>
            </a:r>
            <a:r>
              <a:rPr lang="en-US" sz="3200" dirty="0" smtClean="0"/>
              <a:t>Matrix - Additional </a:t>
            </a:r>
            <a:r>
              <a:rPr lang="en-US" sz="3200" dirty="0" smtClean="0"/>
              <a:t>Tests</a:t>
            </a:r>
            <a:endParaRPr lang="en-US" sz="3200" dirty="0"/>
          </a:p>
        </p:txBody>
      </p:sp>
      <p:sp>
        <p:nvSpPr>
          <p:cNvPr id="4" name="Slide Number Placeholder 3"/>
          <p:cNvSpPr>
            <a:spLocks noGrp="1"/>
          </p:cNvSpPr>
          <p:nvPr>
            <p:ph type="sldNum" sz="quarter" idx="12"/>
          </p:nvPr>
        </p:nvSpPr>
        <p:spPr/>
        <p:txBody>
          <a:bodyPr/>
          <a:lstStyle/>
          <a:p>
            <a:fld id="{C17C1647-21DB-4F21-9B41-C46BD641619B}" type="slidenum">
              <a:rPr lang="en-US" smtClean="0"/>
              <a:pPr/>
              <a:t>22</a:t>
            </a:fld>
            <a:endParaRPr lang="en-US" dirty="0"/>
          </a:p>
        </p:txBody>
      </p:sp>
      <p:sp>
        <p:nvSpPr>
          <p:cNvPr id="8" name="Content Placeholder 2"/>
          <p:cNvSpPr>
            <a:spLocks noGrp="1"/>
          </p:cNvSpPr>
          <p:nvPr>
            <p:ph sz="quarter" idx="1"/>
          </p:nvPr>
        </p:nvSpPr>
        <p:spPr>
          <a:xfrm>
            <a:off x="228600" y="1066800"/>
            <a:ext cx="8763000" cy="1143000"/>
          </a:xfrm>
        </p:spPr>
        <p:txBody>
          <a:bodyPr>
            <a:noAutofit/>
          </a:bodyPr>
          <a:lstStyle/>
          <a:p>
            <a:pPr marL="320040" lvl="1" indent="0">
              <a:buNone/>
            </a:pPr>
            <a:r>
              <a:rPr lang="en-US" sz="2000" dirty="0" smtClean="0"/>
              <a:t>   Below is a plot of the matrix and non-matrix data</a:t>
            </a:r>
            <a:endParaRPr lang="en-US" sz="2000" dirty="0"/>
          </a:p>
        </p:txBody>
      </p:sp>
    </p:spTree>
    <p:extLst>
      <p:ext uri="{BB962C8B-B14F-4D97-AF65-F5344CB8AC3E}">
        <p14:creationId xmlns:p14="http://schemas.microsoft.com/office/powerpoint/2010/main" val="4215610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07" y="-152400"/>
            <a:ext cx="8534400" cy="1143000"/>
          </a:xfrm>
        </p:spPr>
        <p:txBody>
          <a:bodyPr>
            <a:normAutofit/>
          </a:bodyPr>
          <a:lstStyle/>
          <a:p>
            <a:pPr algn="ctr"/>
            <a:r>
              <a:rPr lang="en-US" sz="3200" dirty="0"/>
              <a:t>Raw </a:t>
            </a:r>
            <a:r>
              <a:rPr lang="en-US" sz="3200" dirty="0" err="1"/>
              <a:t>AvPIE</a:t>
            </a:r>
            <a:r>
              <a:rPr lang="en-US" sz="3200" dirty="0"/>
              <a:t> by </a:t>
            </a:r>
            <a:r>
              <a:rPr lang="en-US" sz="3200" dirty="0" smtClean="0"/>
              <a:t>Engine</a:t>
            </a:r>
            <a:endParaRPr lang="en-US" sz="3200" dirty="0"/>
          </a:p>
        </p:txBody>
      </p:sp>
      <p:sp>
        <p:nvSpPr>
          <p:cNvPr id="4" name="Slide Number Placeholder 3"/>
          <p:cNvSpPr>
            <a:spLocks noGrp="1"/>
          </p:cNvSpPr>
          <p:nvPr>
            <p:ph type="sldNum" sz="quarter" idx="12"/>
          </p:nvPr>
        </p:nvSpPr>
        <p:spPr/>
        <p:txBody>
          <a:bodyPr/>
          <a:lstStyle/>
          <a:p>
            <a:fld id="{C17C1647-21DB-4F21-9B41-C46BD641619B}" type="slidenum">
              <a:rPr lang="en-US" smtClean="0"/>
              <a:pPr/>
              <a:t>23</a:t>
            </a:fld>
            <a:endParaRPr lang="en-US" dirty="0"/>
          </a:p>
        </p:txBody>
      </p:sp>
      <p:sp>
        <p:nvSpPr>
          <p:cNvPr id="7" name="TextBox 6"/>
          <p:cNvSpPr txBox="1"/>
          <p:nvPr/>
        </p:nvSpPr>
        <p:spPr>
          <a:xfrm>
            <a:off x="633984" y="1165014"/>
            <a:ext cx="7299896" cy="400110"/>
          </a:xfrm>
          <a:prstGeom prst="rect">
            <a:avLst/>
          </a:prstGeom>
          <a:noFill/>
        </p:spPr>
        <p:txBody>
          <a:bodyPr wrap="square" rtlCol="0">
            <a:spAutoFit/>
          </a:bodyPr>
          <a:lstStyle/>
          <a:p>
            <a:pPr marL="285750" indent="-285750">
              <a:buClr>
                <a:schemeClr val="accent1">
                  <a:lumMod val="75000"/>
                </a:schemeClr>
              </a:buClr>
              <a:buFont typeface="Arial" panose="020B0604020202020204" pitchFamily="34" charset="0"/>
              <a:buChar char="•"/>
            </a:pPr>
            <a:r>
              <a:rPr lang="en-US" sz="2000" dirty="0"/>
              <a:t>Oil ranking is consistent across </a:t>
            </a:r>
            <a:r>
              <a:rPr lang="en-US" sz="2000" dirty="0" smtClean="0"/>
              <a:t>engines.</a:t>
            </a:r>
            <a:endParaRPr lang="en-US" sz="2000" dirty="0"/>
          </a:p>
        </p:txBody>
      </p:sp>
      <p:pic>
        <p:nvPicPr>
          <p:cNvPr id="3" name="Picture 2"/>
          <p:cNvPicPr>
            <a:picLocks noChangeAspect="1"/>
          </p:cNvPicPr>
          <p:nvPr/>
        </p:nvPicPr>
        <p:blipFill>
          <a:blip r:embed="rId3"/>
          <a:stretch>
            <a:fillRect/>
          </a:stretch>
        </p:blipFill>
        <p:spPr>
          <a:xfrm>
            <a:off x="554314" y="1739538"/>
            <a:ext cx="8124213" cy="4522563"/>
          </a:xfrm>
          <a:prstGeom prst="rect">
            <a:avLst/>
          </a:prstGeom>
        </p:spPr>
      </p:pic>
    </p:spTree>
    <p:extLst>
      <p:ext uri="{BB962C8B-B14F-4D97-AF65-F5344CB8AC3E}">
        <p14:creationId xmlns:p14="http://schemas.microsoft.com/office/powerpoint/2010/main" val="2348696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07" y="-152400"/>
            <a:ext cx="8534400" cy="1143000"/>
          </a:xfrm>
        </p:spPr>
        <p:txBody>
          <a:bodyPr>
            <a:normAutofit/>
          </a:bodyPr>
          <a:lstStyle/>
          <a:p>
            <a:pPr algn="ctr"/>
            <a:r>
              <a:rPr lang="en-US" sz="3200" dirty="0"/>
              <a:t>Raw </a:t>
            </a:r>
            <a:r>
              <a:rPr lang="en-US" sz="3200" dirty="0" err="1"/>
              <a:t>AvPIE</a:t>
            </a:r>
            <a:r>
              <a:rPr lang="en-US" sz="3200" dirty="0"/>
              <a:t> by Oil</a:t>
            </a:r>
          </a:p>
        </p:txBody>
      </p:sp>
      <p:sp>
        <p:nvSpPr>
          <p:cNvPr id="4" name="Slide Number Placeholder 3"/>
          <p:cNvSpPr>
            <a:spLocks noGrp="1"/>
          </p:cNvSpPr>
          <p:nvPr>
            <p:ph type="sldNum" sz="quarter" idx="12"/>
          </p:nvPr>
        </p:nvSpPr>
        <p:spPr/>
        <p:txBody>
          <a:bodyPr/>
          <a:lstStyle/>
          <a:p>
            <a:fld id="{C17C1647-21DB-4F21-9B41-C46BD641619B}" type="slidenum">
              <a:rPr lang="en-US" smtClean="0"/>
              <a:pPr/>
              <a:t>24</a:t>
            </a:fld>
            <a:endParaRPr lang="en-US" dirty="0"/>
          </a:p>
        </p:txBody>
      </p:sp>
      <p:sp>
        <p:nvSpPr>
          <p:cNvPr id="7" name="TextBox 6"/>
          <p:cNvSpPr txBox="1"/>
          <p:nvPr/>
        </p:nvSpPr>
        <p:spPr>
          <a:xfrm>
            <a:off x="633984" y="1165014"/>
            <a:ext cx="7824216" cy="400110"/>
          </a:xfrm>
          <a:prstGeom prst="rect">
            <a:avLst/>
          </a:prstGeom>
          <a:noFill/>
        </p:spPr>
        <p:txBody>
          <a:bodyPr wrap="square" rtlCol="0">
            <a:spAutoFit/>
          </a:bodyPr>
          <a:lstStyle/>
          <a:p>
            <a:pPr marL="285750" indent="-285750">
              <a:buClr>
                <a:schemeClr val="accent1">
                  <a:lumMod val="75000"/>
                </a:schemeClr>
              </a:buClr>
              <a:buFont typeface="Arial" panose="020B0604020202020204" pitchFamily="34" charset="0"/>
              <a:buChar char="•"/>
            </a:pPr>
            <a:r>
              <a:rPr lang="en-US" sz="2000" dirty="0"/>
              <a:t>The oils show good separation, with only a small overlap between 221 and 222.</a:t>
            </a:r>
          </a:p>
        </p:txBody>
      </p:sp>
      <p:pic>
        <p:nvPicPr>
          <p:cNvPr id="3" name="Picture 2"/>
          <p:cNvPicPr>
            <a:picLocks noChangeAspect="1"/>
          </p:cNvPicPr>
          <p:nvPr/>
        </p:nvPicPr>
        <p:blipFill>
          <a:blip r:embed="rId3"/>
          <a:stretch>
            <a:fillRect/>
          </a:stretch>
        </p:blipFill>
        <p:spPr>
          <a:xfrm>
            <a:off x="654766" y="1905000"/>
            <a:ext cx="7950655" cy="4425947"/>
          </a:xfrm>
          <a:prstGeom prst="rect">
            <a:avLst/>
          </a:prstGeom>
        </p:spPr>
      </p:pic>
    </p:spTree>
    <p:extLst>
      <p:ext uri="{BB962C8B-B14F-4D97-AF65-F5344CB8AC3E}">
        <p14:creationId xmlns:p14="http://schemas.microsoft.com/office/powerpoint/2010/main" val="1138603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6400" y="2971800"/>
            <a:ext cx="6172200" cy="685800"/>
          </a:xfrm>
          <a:solidFill>
            <a:schemeClr val="accent1">
              <a:lumMod val="75000"/>
            </a:schemeClr>
          </a:solidFill>
        </p:spPr>
        <p:txBody>
          <a:bodyPr>
            <a:normAutofit fontScale="92500"/>
          </a:bodyPr>
          <a:lstStyle/>
          <a:p>
            <a:r>
              <a:rPr lang="en-US" sz="3600" dirty="0">
                <a:solidFill>
                  <a:schemeClr val="bg1"/>
                </a:solidFill>
              </a:rPr>
              <a:t>Evaluating the Transformation of </a:t>
            </a:r>
            <a:r>
              <a:rPr lang="en-US" sz="3600" dirty="0" err="1">
                <a:solidFill>
                  <a:schemeClr val="bg1"/>
                </a:solidFill>
              </a:rPr>
              <a:t>AvPIE</a:t>
            </a:r>
            <a:endParaRPr lang="en-US" sz="3600" dirty="0">
              <a:solidFill>
                <a:schemeClr val="bg1"/>
              </a:solidFill>
            </a:endParaRPr>
          </a:p>
        </p:txBody>
      </p:sp>
      <p:sp>
        <p:nvSpPr>
          <p:cNvPr id="4" name="Slide Number Placeholder 3"/>
          <p:cNvSpPr>
            <a:spLocks noGrp="1"/>
          </p:cNvSpPr>
          <p:nvPr>
            <p:ph type="sldNum" sz="quarter" idx="12"/>
          </p:nvPr>
        </p:nvSpPr>
        <p:spPr/>
        <p:txBody>
          <a:bodyPr/>
          <a:lstStyle/>
          <a:p>
            <a:fld id="{E7D8D2EA-84BD-494E-A61A-822CA488E5DD}" type="slidenum">
              <a:rPr lang="en-US" smtClean="0"/>
              <a:t>25</a:t>
            </a:fld>
            <a:endParaRPr lang="en-US" dirty="0"/>
          </a:p>
        </p:txBody>
      </p:sp>
    </p:spTree>
    <p:extLst>
      <p:ext uri="{BB962C8B-B14F-4D97-AF65-F5344CB8AC3E}">
        <p14:creationId xmlns:p14="http://schemas.microsoft.com/office/powerpoint/2010/main" val="3925633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76200"/>
            <a:ext cx="8534400" cy="1143000"/>
          </a:xfrm>
        </p:spPr>
        <p:txBody>
          <a:bodyPr>
            <a:normAutofit/>
          </a:bodyPr>
          <a:lstStyle/>
          <a:p>
            <a:pPr algn="ctr"/>
            <a:r>
              <a:rPr lang="en-US" sz="3200" dirty="0"/>
              <a:t>Transformation of </a:t>
            </a:r>
            <a:r>
              <a:rPr lang="en-US" sz="3200" dirty="0" err="1"/>
              <a:t>AvPIE</a:t>
            </a:r>
            <a:endParaRPr lang="en-US" sz="3200" dirty="0"/>
          </a:p>
        </p:txBody>
      </p:sp>
      <p:sp>
        <p:nvSpPr>
          <p:cNvPr id="4" name="Slide Number Placeholder 3"/>
          <p:cNvSpPr>
            <a:spLocks noGrp="1"/>
          </p:cNvSpPr>
          <p:nvPr>
            <p:ph type="sldNum" sz="quarter" idx="12"/>
          </p:nvPr>
        </p:nvSpPr>
        <p:spPr/>
        <p:txBody>
          <a:bodyPr/>
          <a:lstStyle/>
          <a:p>
            <a:fld id="{C17C1647-21DB-4F21-9B41-C46BD641619B}" type="slidenum">
              <a:rPr lang="en-US" smtClean="0"/>
              <a:pPr/>
              <a:t>26</a:t>
            </a:fld>
            <a:endParaRPr lang="en-US" dirty="0"/>
          </a:p>
        </p:txBody>
      </p:sp>
      <p:sp>
        <p:nvSpPr>
          <p:cNvPr id="7" name="TextBox 6"/>
          <p:cNvSpPr txBox="1"/>
          <p:nvPr/>
        </p:nvSpPr>
        <p:spPr>
          <a:xfrm>
            <a:off x="716823" y="1218752"/>
            <a:ext cx="8077200" cy="1200329"/>
          </a:xfrm>
          <a:prstGeom prst="rect">
            <a:avLst/>
          </a:prstGeom>
          <a:noFill/>
        </p:spPr>
        <p:txBody>
          <a:bodyPr wrap="square" rtlCol="0">
            <a:spAutoFit/>
          </a:bodyPr>
          <a:lstStyle/>
          <a:p>
            <a:pPr marL="285750" indent="-285750">
              <a:buClr>
                <a:schemeClr val="accent1">
                  <a:lumMod val="75000"/>
                </a:schemeClr>
              </a:buClr>
              <a:buFont typeface="Arial" panose="020B0604020202020204" pitchFamily="34" charset="0"/>
              <a:buChar char="•"/>
            </a:pPr>
            <a:r>
              <a:rPr lang="en-US" dirty="0"/>
              <a:t>Since </a:t>
            </a:r>
            <a:r>
              <a:rPr lang="en-US" dirty="0" smtClean="0"/>
              <a:t>precision statements and other conclusions made from the ANOVA model </a:t>
            </a:r>
            <a:r>
              <a:rPr lang="en-US" dirty="0"/>
              <a:t>are based on the assumption that the model residuals </a:t>
            </a:r>
            <a:r>
              <a:rPr lang="en-US" dirty="0" smtClean="0"/>
              <a:t>have a </a:t>
            </a:r>
            <a:r>
              <a:rPr lang="en-US" dirty="0"/>
              <a:t>Normal </a:t>
            </a:r>
            <a:r>
              <a:rPr lang="en-US" dirty="0" smtClean="0"/>
              <a:t>distribution with mean zero and constant variance which is independent of response level, </a:t>
            </a:r>
            <a:r>
              <a:rPr lang="en-US" dirty="0"/>
              <a:t>often times a transformation is needed to ensure that </a:t>
            </a:r>
            <a:r>
              <a:rPr lang="en-US" dirty="0" smtClean="0"/>
              <a:t>these assumptions are </a:t>
            </a:r>
            <a:r>
              <a:rPr lang="en-US" dirty="0"/>
              <a:t>reasonable.</a:t>
            </a:r>
          </a:p>
        </p:txBody>
      </p:sp>
      <mc:AlternateContent xmlns:mc="http://schemas.openxmlformats.org/markup-compatibility/2006" xmlns:a14="http://schemas.microsoft.com/office/drawing/2010/main">
        <mc:Choice Requires="a14">
          <p:sp>
            <p:nvSpPr>
              <p:cNvPr id="3" name="TextBox 2"/>
              <p:cNvSpPr txBox="1"/>
              <p:nvPr/>
            </p:nvSpPr>
            <p:spPr>
              <a:xfrm>
                <a:off x="914400" y="3225680"/>
                <a:ext cx="6236208" cy="3440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𝑇𝑒𝑠𝑡</m:t>
                      </m:r>
                      <m:r>
                        <a:rPr lang="en-US" sz="2000" b="0" i="1" smtClean="0">
                          <a:latin typeface="Cambria Math" panose="02040503050406030204" pitchFamily="18" charset="0"/>
                        </a:rPr>
                        <m:t>_</m:t>
                      </m:r>
                      <m:r>
                        <a:rPr lang="en-US" sz="2000" b="0" i="1" smtClean="0">
                          <a:latin typeface="Cambria Math" panose="02040503050406030204" pitchFamily="18" charset="0"/>
                        </a:rPr>
                        <m:t>𝑅𝑒𝑝𝑒𝑎𝑡𝑎𝑏𝑖𝑙𝑖𝑡𝑦</m:t>
                      </m:r>
                      <m:r>
                        <a:rPr lang="en-US" sz="2000" b="0" i="1" smtClean="0">
                          <a:latin typeface="Cambria Math" panose="02040503050406030204" pitchFamily="18" charset="0"/>
                        </a:rPr>
                        <m:t>=</m:t>
                      </m:r>
                      <m:r>
                        <a:rPr lang="en-US" sz="2000" b="0" i="1" smtClean="0">
                          <a:latin typeface="Cambria Math" panose="02040503050406030204" pitchFamily="18" charset="0"/>
                        </a:rPr>
                        <m:t>𝑅𝑀𝑆</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𝑀𝑜𝑑𝑒𝑙</m:t>
                          </m:r>
                        </m:sub>
                      </m:sSub>
                      <m:r>
                        <a:rPr lang="en-US" sz="2000" b="0" i="1" smtClean="0">
                          <a:latin typeface="Cambria Math" panose="02040503050406030204" pitchFamily="18" charset="0"/>
                        </a:rPr>
                        <m:t>∗1.96∗</m:t>
                      </m:r>
                      <m:rad>
                        <m:radPr>
                          <m:degHide m:val="on"/>
                          <m:ctrlPr>
                            <a:rPr lang="en-US" sz="2000" b="0" i="1" smtClean="0">
                              <a:latin typeface="Cambria Math" panose="02040503050406030204" pitchFamily="18" charset="0"/>
                            </a:rPr>
                          </m:ctrlPr>
                        </m:radPr>
                        <m:deg/>
                        <m:e>
                          <m:r>
                            <a:rPr lang="en-US" sz="2000" b="0" i="1" smtClean="0">
                              <a:latin typeface="Cambria Math" panose="02040503050406030204" pitchFamily="18" charset="0"/>
                            </a:rPr>
                            <m:t>2</m:t>
                          </m:r>
                        </m:e>
                      </m:rad>
                    </m:oMath>
                  </m:oMathPara>
                </a14:m>
                <a:endParaRPr lang="en-US" sz="1600" dirty="0"/>
              </a:p>
            </p:txBody>
          </p:sp>
        </mc:Choice>
        <mc:Fallback xmlns="">
          <p:sp>
            <p:nvSpPr>
              <p:cNvPr id="3" name="TextBox 2"/>
              <p:cNvSpPr txBox="1">
                <a:spLocks noRot="1" noChangeAspect="1" noMove="1" noResize="1" noEditPoints="1" noAdjustHandles="1" noChangeArrowheads="1" noChangeShapeType="1" noTextEdit="1"/>
              </p:cNvSpPr>
              <p:nvPr/>
            </p:nvSpPr>
            <p:spPr>
              <a:xfrm>
                <a:off x="914400" y="3225680"/>
                <a:ext cx="6236208" cy="344069"/>
              </a:xfrm>
              <a:prstGeom prst="rect">
                <a:avLst/>
              </a:prstGeom>
              <a:blipFill rotWithShape="0">
                <a:blip r:embed="rId3"/>
                <a:stretch>
                  <a:fillRect b="-26316"/>
                </a:stretch>
              </a:blipFill>
            </p:spPr>
            <p:txBody>
              <a:bodyPr/>
              <a:lstStyle/>
              <a:p>
                <a:r>
                  <a:rPr lang="en-US">
                    <a:noFill/>
                  </a:rPr>
                  <a:t> </a:t>
                </a:r>
              </a:p>
            </p:txBody>
          </p:sp>
        </mc:Fallback>
      </mc:AlternateContent>
      <p:sp>
        <p:nvSpPr>
          <p:cNvPr id="5" name="TextBox 4"/>
          <p:cNvSpPr txBox="1"/>
          <p:nvPr/>
        </p:nvSpPr>
        <p:spPr>
          <a:xfrm>
            <a:off x="838200" y="2764015"/>
            <a:ext cx="1371600" cy="461665"/>
          </a:xfrm>
          <a:prstGeom prst="rect">
            <a:avLst/>
          </a:prstGeom>
          <a:noFill/>
        </p:spPr>
        <p:txBody>
          <a:bodyPr wrap="square" rtlCol="0">
            <a:spAutoFit/>
          </a:bodyPr>
          <a:lstStyle/>
          <a:p>
            <a:r>
              <a:rPr lang="en-US" sz="2400" u="sng" dirty="0"/>
              <a:t>Example:</a:t>
            </a:r>
          </a:p>
        </p:txBody>
      </p:sp>
      <p:sp>
        <p:nvSpPr>
          <p:cNvPr id="6" name="TextBox 5"/>
          <p:cNvSpPr txBox="1"/>
          <p:nvPr/>
        </p:nvSpPr>
        <p:spPr>
          <a:xfrm>
            <a:off x="2584704" y="4319298"/>
            <a:ext cx="1828800" cy="923330"/>
          </a:xfrm>
          <a:prstGeom prst="rect">
            <a:avLst/>
          </a:prstGeom>
          <a:noFill/>
          <a:ln w="19050">
            <a:solidFill>
              <a:schemeClr val="accent1"/>
            </a:solidFill>
          </a:ln>
        </p:spPr>
        <p:txBody>
          <a:bodyPr wrap="square" rtlCol="0">
            <a:spAutoFit/>
          </a:bodyPr>
          <a:lstStyle/>
          <a:p>
            <a:r>
              <a:rPr lang="en-US" dirty="0"/>
              <a:t>Estimated standard deviation of </a:t>
            </a:r>
            <a:r>
              <a:rPr lang="en-US" dirty="0" smtClean="0"/>
              <a:t>results within an engine.</a:t>
            </a:r>
            <a:endParaRPr lang="en-US" dirty="0"/>
          </a:p>
        </p:txBody>
      </p:sp>
      <p:sp>
        <p:nvSpPr>
          <p:cNvPr id="9" name="TextBox 8"/>
          <p:cNvSpPr txBox="1"/>
          <p:nvPr/>
        </p:nvSpPr>
        <p:spPr>
          <a:xfrm>
            <a:off x="4755423" y="4311495"/>
            <a:ext cx="2266515" cy="923330"/>
          </a:xfrm>
          <a:prstGeom prst="rect">
            <a:avLst/>
          </a:prstGeom>
          <a:noFill/>
          <a:ln w="19050">
            <a:solidFill>
              <a:schemeClr val="accent1"/>
            </a:solidFill>
          </a:ln>
        </p:spPr>
        <p:txBody>
          <a:bodyPr wrap="square" rtlCol="0">
            <a:spAutoFit/>
          </a:bodyPr>
          <a:lstStyle/>
          <a:p>
            <a:r>
              <a:rPr lang="en-US" dirty="0"/>
              <a:t>95% coverage based on a </a:t>
            </a:r>
            <a:r>
              <a:rPr lang="en-US" b="1" u="sng" dirty="0"/>
              <a:t>Normal distribution</a:t>
            </a:r>
            <a:r>
              <a:rPr lang="en-US" dirty="0"/>
              <a:t> of residuals </a:t>
            </a:r>
          </a:p>
        </p:txBody>
      </p:sp>
      <p:sp>
        <p:nvSpPr>
          <p:cNvPr id="10" name="TextBox 9"/>
          <p:cNvSpPr txBox="1"/>
          <p:nvPr/>
        </p:nvSpPr>
        <p:spPr>
          <a:xfrm>
            <a:off x="7206343" y="4286274"/>
            <a:ext cx="1474361" cy="923330"/>
          </a:xfrm>
          <a:prstGeom prst="rect">
            <a:avLst/>
          </a:prstGeom>
          <a:noFill/>
          <a:ln w="19050">
            <a:solidFill>
              <a:schemeClr val="accent1"/>
            </a:solidFill>
          </a:ln>
        </p:spPr>
        <p:txBody>
          <a:bodyPr wrap="square" rtlCol="0">
            <a:spAutoFit/>
          </a:bodyPr>
          <a:lstStyle/>
          <a:p>
            <a:r>
              <a:rPr lang="en-US" dirty="0"/>
              <a:t>Multiplier due to inference on 2 results </a:t>
            </a:r>
          </a:p>
        </p:txBody>
      </p:sp>
      <p:cxnSp>
        <p:nvCxnSpPr>
          <p:cNvPr id="12" name="Straight Arrow Connector 11"/>
          <p:cNvCxnSpPr>
            <a:stCxn id="6" idx="0"/>
          </p:cNvCxnSpPr>
          <p:nvPr/>
        </p:nvCxnSpPr>
        <p:spPr>
          <a:xfrm flipV="1">
            <a:off x="3499104" y="3638550"/>
            <a:ext cx="1098804" cy="680748"/>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0"/>
          </p:cNvCxnSpPr>
          <p:nvPr/>
        </p:nvCxnSpPr>
        <p:spPr>
          <a:xfrm flipH="1" flipV="1">
            <a:off x="5836566" y="3651774"/>
            <a:ext cx="52115" cy="65972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0"/>
          </p:cNvCxnSpPr>
          <p:nvPr/>
        </p:nvCxnSpPr>
        <p:spPr>
          <a:xfrm flipH="1" flipV="1">
            <a:off x="6553200" y="3569749"/>
            <a:ext cx="1390324" cy="71652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762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76200"/>
            <a:ext cx="8534400" cy="1143000"/>
          </a:xfrm>
        </p:spPr>
        <p:txBody>
          <a:bodyPr>
            <a:normAutofit/>
          </a:bodyPr>
          <a:lstStyle/>
          <a:p>
            <a:pPr algn="ctr"/>
            <a:r>
              <a:rPr lang="en-US" sz="3200" dirty="0" smtClean="0"/>
              <a:t>Summary of Transformation Evaluation</a:t>
            </a:r>
            <a:endParaRPr lang="en-US" sz="3200" dirty="0"/>
          </a:p>
        </p:txBody>
      </p:sp>
      <p:sp>
        <p:nvSpPr>
          <p:cNvPr id="4" name="Slide Number Placeholder 3"/>
          <p:cNvSpPr>
            <a:spLocks noGrp="1"/>
          </p:cNvSpPr>
          <p:nvPr>
            <p:ph type="sldNum" sz="quarter" idx="12"/>
          </p:nvPr>
        </p:nvSpPr>
        <p:spPr/>
        <p:txBody>
          <a:bodyPr/>
          <a:lstStyle/>
          <a:p>
            <a:fld id="{C17C1647-21DB-4F21-9B41-C46BD641619B}" type="slidenum">
              <a:rPr lang="en-US" smtClean="0"/>
              <a:pPr/>
              <a:t>27</a:t>
            </a:fld>
            <a:endParaRPr lang="en-US" dirty="0"/>
          </a:p>
        </p:txBody>
      </p:sp>
      <p:sp>
        <p:nvSpPr>
          <p:cNvPr id="7" name="TextBox 6"/>
          <p:cNvSpPr txBox="1"/>
          <p:nvPr/>
        </p:nvSpPr>
        <p:spPr>
          <a:xfrm>
            <a:off x="716823" y="1218752"/>
            <a:ext cx="8077200" cy="3416320"/>
          </a:xfrm>
          <a:prstGeom prst="rect">
            <a:avLst/>
          </a:prstGeom>
          <a:noFill/>
        </p:spPr>
        <p:txBody>
          <a:bodyPr wrap="square" rtlCol="0">
            <a:spAutoFit/>
          </a:bodyPr>
          <a:lstStyle/>
          <a:p>
            <a:pPr marL="285750" indent="-285750">
              <a:buClr>
                <a:schemeClr val="accent1">
                  <a:lumMod val="75000"/>
                </a:schemeClr>
              </a:buClr>
              <a:buFont typeface="Arial" panose="020B0604020202020204" pitchFamily="34" charset="0"/>
              <a:buChar char="•"/>
            </a:pPr>
            <a:r>
              <a:rPr lang="en-US" dirty="0" smtClean="0"/>
              <a:t>In the Box-Cox Analysis, the square root transformation is preferred when using all oils and all data.  Using only 221 and 222 would make the natural log transformation slightly more favorable.</a:t>
            </a:r>
          </a:p>
          <a:p>
            <a:pPr>
              <a:buClr>
                <a:schemeClr val="accent1">
                  <a:lumMod val="75000"/>
                </a:schemeClr>
              </a:buClr>
            </a:pPr>
            <a:endParaRPr lang="en-US" dirty="0" smtClean="0"/>
          </a:p>
          <a:p>
            <a:pPr marL="285750" indent="-285750">
              <a:buClr>
                <a:schemeClr val="accent1">
                  <a:lumMod val="75000"/>
                </a:schemeClr>
              </a:buClr>
              <a:buFont typeface="Arial" panose="020B0604020202020204" pitchFamily="34" charset="0"/>
              <a:buChar char="•"/>
            </a:pPr>
            <a:r>
              <a:rPr lang="en-US" dirty="0" smtClean="0"/>
              <a:t>The square root transformation does a better job of stabilizing the variance across all 3 oils tested, which will be critical to ensure that our test precision statement is representative of all oils to be tested in the future.</a:t>
            </a:r>
          </a:p>
          <a:p>
            <a:pPr>
              <a:buClr>
                <a:schemeClr val="accent1">
                  <a:lumMod val="75000"/>
                </a:schemeClr>
              </a:buClr>
            </a:pPr>
            <a:endParaRPr lang="en-US" dirty="0" smtClean="0"/>
          </a:p>
          <a:p>
            <a:pPr marL="285750" indent="-285750">
              <a:buClr>
                <a:schemeClr val="accent1">
                  <a:lumMod val="75000"/>
                </a:schemeClr>
              </a:buClr>
              <a:buFont typeface="Arial" panose="020B0604020202020204" pitchFamily="34" charset="0"/>
              <a:buChar char="•"/>
            </a:pPr>
            <a:r>
              <a:rPr lang="en-US" dirty="0" smtClean="0"/>
              <a:t>The repeatability limits seem much more appropriate with the square root transformation.  For the natural log transformation, the windows appear to be too small for low event oils, and too large for high event oils.</a:t>
            </a:r>
          </a:p>
          <a:p>
            <a:pPr marL="285750" indent="-285750">
              <a:buClr>
                <a:schemeClr val="accent1">
                  <a:lumMod val="75000"/>
                </a:schemeClr>
              </a:buClr>
              <a:buFont typeface="Arial" panose="020B0604020202020204" pitchFamily="34" charset="0"/>
              <a:buChar char="•"/>
            </a:pPr>
            <a:endParaRPr lang="en-US" dirty="0"/>
          </a:p>
        </p:txBody>
      </p:sp>
    </p:spTree>
    <p:extLst>
      <p:ext uri="{BB962C8B-B14F-4D97-AF65-F5344CB8AC3E}">
        <p14:creationId xmlns:p14="http://schemas.microsoft.com/office/powerpoint/2010/main" val="72087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36428"/>
            <a:ext cx="8534400" cy="762000"/>
          </a:xfrm>
        </p:spPr>
        <p:txBody>
          <a:bodyPr>
            <a:normAutofit/>
          </a:bodyPr>
          <a:lstStyle/>
          <a:p>
            <a:pPr algn="ctr"/>
            <a:r>
              <a:rPr lang="en-US" sz="3200" dirty="0"/>
              <a:t>Transformation of </a:t>
            </a:r>
            <a:r>
              <a:rPr lang="en-US" sz="3200" dirty="0" err="1"/>
              <a:t>AvPIE</a:t>
            </a:r>
            <a:endParaRPr lang="en-US" sz="3200" dirty="0"/>
          </a:p>
        </p:txBody>
      </p:sp>
      <p:sp>
        <p:nvSpPr>
          <p:cNvPr id="4" name="Slide Number Placeholder 3"/>
          <p:cNvSpPr>
            <a:spLocks noGrp="1"/>
          </p:cNvSpPr>
          <p:nvPr>
            <p:ph type="sldNum" sz="quarter" idx="12"/>
          </p:nvPr>
        </p:nvSpPr>
        <p:spPr/>
        <p:txBody>
          <a:bodyPr/>
          <a:lstStyle/>
          <a:p>
            <a:fld id="{C17C1647-21DB-4F21-9B41-C46BD641619B}" type="slidenum">
              <a:rPr lang="en-US" smtClean="0"/>
              <a:pPr/>
              <a:t>28</a:t>
            </a:fld>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685800" y="856389"/>
                <a:ext cx="7824216" cy="1962076"/>
              </a:xfrm>
              <a:prstGeom prst="rect">
                <a:avLst/>
              </a:prstGeom>
              <a:noFill/>
            </p:spPr>
            <p:txBody>
              <a:bodyPr wrap="square" rtlCol="0">
                <a:spAutoFit/>
              </a:bodyPr>
              <a:lstStyle/>
              <a:p>
                <a:pPr marL="285750" indent="-285750">
                  <a:buClr>
                    <a:schemeClr val="accent1">
                      <a:lumMod val="75000"/>
                    </a:schemeClr>
                  </a:buClr>
                  <a:buFont typeface="Arial" panose="020B0604020202020204" pitchFamily="34" charset="0"/>
                  <a:buChar char="•"/>
                </a:pPr>
                <a:r>
                  <a:rPr lang="en-US" dirty="0" smtClean="0"/>
                  <a:t>Model is </a:t>
                </a:r>
                <a:r>
                  <a:rPr lang="en-US" dirty="0" err="1" smtClean="0"/>
                  <a:t>AvPIE</a:t>
                </a:r>
                <a:r>
                  <a:rPr lang="en-US" dirty="0" smtClean="0"/>
                  <a:t> +1 ~ Oil, Lab</a:t>
                </a:r>
              </a:p>
              <a:p>
                <a:pPr marL="285750" indent="-285750">
                  <a:buClr>
                    <a:schemeClr val="accent1">
                      <a:lumMod val="75000"/>
                    </a:schemeClr>
                  </a:buClr>
                  <a:buFont typeface="Arial" panose="020B0604020202020204" pitchFamily="34" charset="0"/>
                  <a:buChar char="•"/>
                </a:pPr>
                <a:endParaRPr lang="en-US" sz="1050" dirty="0" smtClean="0"/>
              </a:p>
              <a:p>
                <a:pPr marL="285750" indent="-285750">
                  <a:buClr>
                    <a:schemeClr val="accent1">
                      <a:lumMod val="75000"/>
                    </a:schemeClr>
                  </a:buClr>
                  <a:buFont typeface="Arial" panose="020B0604020202020204" pitchFamily="34" charset="0"/>
                  <a:buChar char="•"/>
                </a:pPr>
                <a:r>
                  <a:rPr lang="en-US" dirty="0" smtClean="0"/>
                  <a:t>The </a:t>
                </a:r>
                <a:r>
                  <a:rPr lang="en-US" dirty="0"/>
                  <a:t>Box-Cox analysis curve suggests that a natural log (</a:t>
                </a:r>
                <a14:m>
                  <m:oMath xmlns:m="http://schemas.openxmlformats.org/officeDocument/2006/math">
                    <m:r>
                      <a:rPr lang="en-US" i="1"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=0)</m:t>
                    </m:r>
                  </m:oMath>
                </a14:m>
                <a:r>
                  <a:rPr lang="en-US" dirty="0"/>
                  <a:t> or a square root transformation (</a:t>
                </a:r>
                <a14:m>
                  <m:oMath xmlns:m="http://schemas.openxmlformats.org/officeDocument/2006/math">
                    <m:r>
                      <a:rPr lang="en-US" i="1">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=0.5)</m:t>
                    </m:r>
                  </m:oMath>
                </a14:m>
                <a:r>
                  <a:rPr lang="en-US" dirty="0"/>
                  <a:t> are both reasonable </a:t>
                </a:r>
                <a:r>
                  <a:rPr lang="en-US" dirty="0" smtClean="0"/>
                  <a:t>choices.</a:t>
                </a:r>
              </a:p>
              <a:p>
                <a:pPr>
                  <a:buClr>
                    <a:schemeClr val="accent1">
                      <a:lumMod val="75000"/>
                    </a:schemeClr>
                  </a:buClr>
                </a:pPr>
                <a:endParaRPr lang="en-US" sz="1050" dirty="0" smtClean="0"/>
              </a:p>
              <a:p>
                <a:pPr marL="285750" indent="-285750">
                  <a:buClr>
                    <a:schemeClr val="accent1">
                      <a:lumMod val="75000"/>
                    </a:schemeClr>
                  </a:buClr>
                  <a:buFont typeface="Arial" panose="020B0604020202020204" pitchFamily="34" charset="0"/>
                  <a:buChar char="•"/>
                </a:pPr>
                <a:r>
                  <a:rPr lang="en-US" dirty="0" smtClean="0"/>
                  <a:t>Analysis is performed </a:t>
                </a:r>
                <a:r>
                  <a:rPr lang="en-US" dirty="0"/>
                  <a:t>with the </a:t>
                </a:r>
                <a:r>
                  <a:rPr lang="en-US" dirty="0" smtClean="0"/>
                  <a:t>both the natural log transformation and with the square root transformation for comparison.</a:t>
                </a:r>
                <a:endParaRPr lang="en-US" dirty="0"/>
              </a:p>
              <a:p>
                <a:pPr marL="285750" indent="-285750">
                  <a:buClr>
                    <a:schemeClr val="accent1">
                      <a:lumMod val="75000"/>
                    </a:schemeClr>
                  </a:buClr>
                  <a:buFont typeface="Arial" panose="020B0604020202020204" pitchFamily="34" charset="0"/>
                  <a:buChar char="•"/>
                </a:pPr>
                <a:endParaRPr lang="en-US" sz="1050" dirty="0"/>
              </a:p>
            </p:txBody>
          </p:sp>
        </mc:Choice>
        <mc:Fallback xmlns="">
          <p:sp>
            <p:nvSpPr>
              <p:cNvPr id="7" name="TextBox 6"/>
              <p:cNvSpPr txBox="1">
                <a:spLocks noRot="1" noChangeAspect="1" noMove="1" noResize="1" noEditPoints="1" noAdjustHandles="1" noChangeArrowheads="1" noChangeShapeType="1" noTextEdit="1"/>
              </p:cNvSpPr>
              <p:nvPr/>
            </p:nvSpPr>
            <p:spPr>
              <a:xfrm>
                <a:off x="685800" y="856389"/>
                <a:ext cx="7824216" cy="1962076"/>
              </a:xfrm>
              <a:prstGeom prst="rect">
                <a:avLst/>
              </a:prstGeom>
              <a:blipFill rotWithShape="0">
                <a:blip r:embed="rId3"/>
                <a:stretch>
                  <a:fillRect l="-546" t="-1553"/>
                </a:stretch>
              </a:blipFill>
            </p:spPr>
            <p:txBody>
              <a:bodyPr/>
              <a:lstStyle/>
              <a:p>
                <a:r>
                  <a:rPr lang="en-US">
                    <a:noFill/>
                  </a:rPr>
                  <a:t> </a:t>
                </a:r>
              </a:p>
            </p:txBody>
          </p:sp>
        </mc:Fallback>
      </mc:AlternateContent>
      <p:sp>
        <p:nvSpPr>
          <p:cNvPr id="9" name="TextBox 8"/>
          <p:cNvSpPr txBox="1"/>
          <p:nvPr/>
        </p:nvSpPr>
        <p:spPr>
          <a:xfrm>
            <a:off x="896389" y="2960105"/>
            <a:ext cx="2034159" cy="338554"/>
          </a:xfrm>
          <a:prstGeom prst="rect">
            <a:avLst/>
          </a:prstGeom>
          <a:noFill/>
        </p:spPr>
        <p:txBody>
          <a:bodyPr wrap="square" rtlCol="0">
            <a:spAutoFit/>
          </a:bodyPr>
          <a:lstStyle/>
          <a:p>
            <a:r>
              <a:rPr lang="en-US" sz="1600" dirty="0" smtClean="0"/>
              <a:t>Matrix Tests (n=20)</a:t>
            </a:r>
            <a:endParaRPr lang="en-US" sz="1600" dirty="0"/>
          </a:p>
        </p:txBody>
      </p:sp>
      <p:sp>
        <p:nvSpPr>
          <p:cNvPr id="10" name="TextBox 9"/>
          <p:cNvSpPr txBox="1"/>
          <p:nvPr/>
        </p:nvSpPr>
        <p:spPr>
          <a:xfrm>
            <a:off x="5064101" y="2944721"/>
            <a:ext cx="3215259" cy="338554"/>
          </a:xfrm>
          <a:prstGeom prst="rect">
            <a:avLst/>
          </a:prstGeom>
          <a:noFill/>
        </p:spPr>
        <p:txBody>
          <a:bodyPr wrap="square" rtlCol="0">
            <a:spAutoFit/>
          </a:bodyPr>
          <a:lstStyle/>
          <a:p>
            <a:r>
              <a:rPr lang="en-US" sz="1600" dirty="0" smtClean="0"/>
              <a:t>Matrix and Non-matrix (n=34)</a:t>
            </a:r>
            <a:endParaRPr lang="en-US" sz="1600" dirty="0"/>
          </a:p>
        </p:txBody>
      </p:sp>
      <p:sp>
        <p:nvSpPr>
          <p:cNvPr id="13" name="TextBox 12"/>
          <p:cNvSpPr txBox="1"/>
          <p:nvPr/>
        </p:nvSpPr>
        <p:spPr>
          <a:xfrm>
            <a:off x="1036424" y="5334000"/>
            <a:ext cx="2034159" cy="584775"/>
          </a:xfrm>
          <a:prstGeom prst="rect">
            <a:avLst/>
          </a:prstGeom>
          <a:noFill/>
        </p:spPr>
        <p:txBody>
          <a:bodyPr wrap="square" rtlCol="0">
            <a:spAutoFit/>
          </a:bodyPr>
          <a:lstStyle/>
          <a:p>
            <a:r>
              <a:rPr lang="en-US" sz="1600" dirty="0" smtClean="0"/>
              <a:t>Matrix and Non-matrix, 221,222 only (n=24)</a:t>
            </a:r>
            <a:endParaRPr lang="en-US" sz="1600" dirty="0"/>
          </a:p>
        </p:txBody>
      </p:sp>
      <p:pic>
        <p:nvPicPr>
          <p:cNvPr id="14" name="Picture 13"/>
          <p:cNvPicPr>
            <a:picLocks noChangeAspect="1"/>
          </p:cNvPicPr>
          <p:nvPr/>
        </p:nvPicPr>
        <p:blipFill>
          <a:blip r:embed="rId4"/>
          <a:stretch>
            <a:fillRect/>
          </a:stretch>
        </p:blipFill>
        <p:spPr>
          <a:xfrm>
            <a:off x="5181600" y="3211438"/>
            <a:ext cx="3197387" cy="1438824"/>
          </a:xfrm>
          <a:prstGeom prst="rect">
            <a:avLst/>
          </a:prstGeom>
        </p:spPr>
      </p:pic>
      <p:pic>
        <p:nvPicPr>
          <p:cNvPr id="15" name="Picture 14"/>
          <p:cNvPicPr>
            <a:picLocks noChangeAspect="1"/>
          </p:cNvPicPr>
          <p:nvPr/>
        </p:nvPicPr>
        <p:blipFill>
          <a:blip r:embed="rId5"/>
          <a:stretch>
            <a:fillRect/>
          </a:stretch>
        </p:blipFill>
        <p:spPr>
          <a:xfrm>
            <a:off x="1008715" y="3226379"/>
            <a:ext cx="3235332" cy="1423883"/>
          </a:xfrm>
          <a:prstGeom prst="rect">
            <a:avLst/>
          </a:prstGeom>
        </p:spPr>
      </p:pic>
      <p:pic>
        <p:nvPicPr>
          <p:cNvPr id="16" name="Picture 15"/>
          <p:cNvPicPr>
            <a:picLocks noChangeAspect="1"/>
          </p:cNvPicPr>
          <p:nvPr/>
        </p:nvPicPr>
        <p:blipFill>
          <a:blip r:embed="rId6"/>
          <a:stretch>
            <a:fillRect/>
          </a:stretch>
        </p:blipFill>
        <p:spPr>
          <a:xfrm>
            <a:off x="3254351" y="5033537"/>
            <a:ext cx="2917849" cy="1305354"/>
          </a:xfrm>
          <a:prstGeom prst="rect">
            <a:avLst/>
          </a:prstGeom>
        </p:spPr>
      </p:pic>
    </p:spTree>
    <p:extLst>
      <p:ext uri="{BB962C8B-B14F-4D97-AF65-F5344CB8AC3E}">
        <p14:creationId xmlns:p14="http://schemas.microsoft.com/office/powerpoint/2010/main" val="2482409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36428"/>
            <a:ext cx="8534400" cy="762000"/>
          </a:xfrm>
        </p:spPr>
        <p:txBody>
          <a:bodyPr>
            <a:normAutofit/>
          </a:bodyPr>
          <a:lstStyle/>
          <a:p>
            <a:pPr algn="ctr"/>
            <a:r>
              <a:rPr lang="en-US" sz="3200" dirty="0"/>
              <a:t>Transformation of </a:t>
            </a:r>
            <a:r>
              <a:rPr lang="en-US" sz="3200" dirty="0" err="1"/>
              <a:t>AvPIE</a:t>
            </a:r>
            <a:endParaRPr lang="en-US" sz="3200" dirty="0"/>
          </a:p>
        </p:txBody>
      </p:sp>
      <p:sp>
        <p:nvSpPr>
          <p:cNvPr id="4" name="Slide Number Placeholder 3"/>
          <p:cNvSpPr>
            <a:spLocks noGrp="1"/>
          </p:cNvSpPr>
          <p:nvPr>
            <p:ph type="sldNum" sz="quarter" idx="12"/>
          </p:nvPr>
        </p:nvSpPr>
        <p:spPr/>
        <p:txBody>
          <a:bodyPr/>
          <a:lstStyle/>
          <a:p>
            <a:fld id="{C17C1647-21DB-4F21-9B41-C46BD641619B}" type="slidenum">
              <a:rPr lang="en-US" smtClean="0"/>
              <a:pPr/>
              <a:t>29</a:t>
            </a:fld>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685800" y="846417"/>
                <a:ext cx="7824216" cy="1962076"/>
              </a:xfrm>
              <a:prstGeom prst="rect">
                <a:avLst/>
              </a:prstGeom>
              <a:noFill/>
            </p:spPr>
            <p:txBody>
              <a:bodyPr wrap="square" rtlCol="0">
                <a:spAutoFit/>
              </a:bodyPr>
              <a:lstStyle/>
              <a:p>
                <a:pPr marL="285750" indent="-285750">
                  <a:buClr>
                    <a:schemeClr val="accent1">
                      <a:lumMod val="75000"/>
                    </a:schemeClr>
                  </a:buClr>
                  <a:buFont typeface="Arial" panose="020B0604020202020204" pitchFamily="34" charset="0"/>
                  <a:buChar char="•"/>
                </a:pPr>
                <a:r>
                  <a:rPr lang="en-US" dirty="0" smtClean="0"/>
                  <a:t>Model is </a:t>
                </a:r>
                <a:r>
                  <a:rPr lang="en-US" dirty="0" err="1" smtClean="0"/>
                  <a:t>AvPIE</a:t>
                </a:r>
                <a:r>
                  <a:rPr lang="en-US" dirty="0" smtClean="0"/>
                  <a:t> +1 ~ Oil</a:t>
                </a:r>
              </a:p>
              <a:p>
                <a:pPr>
                  <a:buClr>
                    <a:schemeClr val="accent1">
                      <a:lumMod val="75000"/>
                    </a:schemeClr>
                  </a:buClr>
                </a:pPr>
                <a:endParaRPr lang="en-US" sz="1050" dirty="0" smtClean="0"/>
              </a:p>
              <a:p>
                <a:pPr marL="285750" indent="-285750">
                  <a:buClr>
                    <a:schemeClr val="accent1">
                      <a:lumMod val="75000"/>
                    </a:schemeClr>
                  </a:buClr>
                  <a:buFont typeface="Arial" panose="020B0604020202020204" pitchFamily="34" charset="0"/>
                  <a:buChar char="•"/>
                </a:pPr>
                <a:r>
                  <a:rPr lang="en-US" dirty="0" smtClean="0"/>
                  <a:t>The </a:t>
                </a:r>
                <a:r>
                  <a:rPr lang="en-US" dirty="0"/>
                  <a:t>Box-Cox analysis curve suggests that a natural log (</a:t>
                </a:r>
                <a14:m>
                  <m:oMath xmlns:m="http://schemas.openxmlformats.org/officeDocument/2006/math">
                    <m:r>
                      <a:rPr lang="en-US" i="1"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=0)</m:t>
                    </m:r>
                  </m:oMath>
                </a14:m>
                <a:r>
                  <a:rPr lang="en-US" dirty="0"/>
                  <a:t> or a square root transformation (</a:t>
                </a:r>
                <a14:m>
                  <m:oMath xmlns:m="http://schemas.openxmlformats.org/officeDocument/2006/math">
                    <m:r>
                      <a:rPr lang="en-US" i="1">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=0.5)</m:t>
                    </m:r>
                  </m:oMath>
                </a14:m>
                <a:r>
                  <a:rPr lang="en-US" dirty="0"/>
                  <a:t> are both reasonable </a:t>
                </a:r>
                <a:r>
                  <a:rPr lang="en-US" dirty="0" smtClean="0"/>
                  <a:t>choices.</a:t>
                </a:r>
              </a:p>
              <a:p>
                <a:pPr>
                  <a:buClr>
                    <a:schemeClr val="accent1">
                      <a:lumMod val="75000"/>
                    </a:schemeClr>
                  </a:buClr>
                </a:pPr>
                <a:endParaRPr lang="en-US" sz="1050" dirty="0" smtClean="0"/>
              </a:p>
              <a:p>
                <a:pPr marL="285750" indent="-285750">
                  <a:buClr>
                    <a:schemeClr val="accent1">
                      <a:lumMod val="75000"/>
                    </a:schemeClr>
                  </a:buClr>
                  <a:buFont typeface="Arial" panose="020B0604020202020204" pitchFamily="34" charset="0"/>
                  <a:buChar char="•"/>
                </a:pPr>
                <a:r>
                  <a:rPr lang="en-US" dirty="0"/>
                  <a:t>Analysis is performed with the both the natural log transformation and with the square root transformation for comparison.</a:t>
                </a:r>
              </a:p>
              <a:p>
                <a:pPr marL="285750" indent="-285750">
                  <a:buClr>
                    <a:schemeClr val="accent1">
                      <a:lumMod val="75000"/>
                    </a:schemeClr>
                  </a:buClr>
                  <a:buFont typeface="Arial" panose="020B0604020202020204" pitchFamily="34" charset="0"/>
                  <a:buChar char="•"/>
                </a:pPr>
                <a:endParaRPr lang="en-US" sz="1050" dirty="0"/>
              </a:p>
            </p:txBody>
          </p:sp>
        </mc:Choice>
        <mc:Fallback xmlns="">
          <p:sp>
            <p:nvSpPr>
              <p:cNvPr id="7" name="TextBox 6"/>
              <p:cNvSpPr txBox="1">
                <a:spLocks noRot="1" noChangeAspect="1" noMove="1" noResize="1" noEditPoints="1" noAdjustHandles="1" noChangeArrowheads="1" noChangeShapeType="1" noTextEdit="1"/>
              </p:cNvSpPr>
              <p:nvPr/>
            </p:nvSpPr>
            <p:spPr>
              <a:xfrm>
                <a:off x="685800" y="846417"/>
                <a:ext cx="7824216" cy="1962076"/>
              </a:xfrm>
              <a:prstGeom prst="rect">
                <a:avLst/>
              </a:prstGeom>
              <a:blipFill rotWithShape="0">
                <a:blip r:embed="rId3"/>
                <a:stretch>
                  <a:fillRect l="-546" t="-1863"/>
                </a:stretch>
              </a:blipFill>
            </p:spPr>
            <p:txBody>
              <a:bodyPr/>
              <a:lstStyle/>
              <a:p>
                <a:r>
                  <a:rPr lang="en-US">
                    <a:noFill/>
                  </a:rPr>
                  <a:t> </a:t>
                </a:r>
              </a:p>
            </p:txBody>
          </p:sp>
        </mc:Fallback>
      </mc:AlternateContent>
      <p:sp>
        <p:nvSpPr>
          <p:cNvPr id="9" name="TextBox 8"/>
          <p:cNvSpPr txBox="1"/>
          <p:nvPr/>
        </p:nvSpPr>
        <p:spPr>
          <a:xfrm>
            <a:off x="896389" y="2960105"/>
            <a:ext cx="2034159" cy="338554"/>
          </a:xfrm>
          <a:prstGeom prst="rect">
            <a:avLst/>
          </a:prstGeom>
          <a:noFill/>
        </p:spPr>
        <p:txBody>
          <a:bodyPr wrap="square" rtlCol="0">
            <a:spAutoFit/>
          </a:bodyPr>
          <a:lstStyle/>
          <a:p>
            <a:r>
              <a:rPr lang="en-US" sz="1600" dirty="0" smtClean="0"/>
              <a:t>Matrix Tests (n=20)</a:t>
            </a:r>
            <a:endParaRPr lang="en-US" sz="1600" dirty="0"/>
          </a:p>
        </p:txBody>
      </p:sp>
      <p:sp>
        <p:nvSpPr>
          <p:cNvPr id="10" name="TextBox 9"/>
          <p:cNvSpPr txBox="1"/>
          <p:nvPr/>
        </p:nvSpPr>
        <p:spPr>
          <a:xfrm>
            <a:off x="5064101" y="2944721"/>
            <a:ext cx="3215259" cy="338554"/>
          </a:xfrm>
          <a:prstGeom prst="rect">
            <a:avLst/>
          </a:prstGeom>
          <a:noFill/>
        </p:spPr>
        <p:txBody>
          <a:bodyPr wrap="square" rtlCol="0">
            <a:spAutoFit/>
          </a:bodyPr>
          <a:lstStyle/>
          <a:p>
            <a:r>
              <a:rPr lang="en-US" sz="1600" dirty="0" smtClean="0"/>
              <a:t>Matrix and Non-matrix (n=34)</a:t>
            </a:r>
            <a:endParaRPr lang="en-US" sz="1600" dirty="0"/>
          </a:p>
        </p:txBody>
      </p:sp>
      <p:sp>
        <p:nvSpPr>
          <p:cNvPr id="13" name="TextBox 12"/>
          <p:cNvSpPr txBox="1"/>
          <p:nvPr/>
        </p:nvSpPr>
        <p:spPr>
          <a:xfrm>
            <a:off x="1036424" y="5334000"/>
            <a:ext cx="2034159" cy="584775"/>
          </a:xfrm>
          <a:prstGeom prst="rect">
            <a:avLst/>
          </a:prstGeom>
          <a:noFill/>
        </p:spPr>
        <p:txBody>
          <a:bodyPr wrap="square" rtlCol="0">
            <a:spAutoFit/>
          </a:bodyPr>
          <a:lstStyle/>
          <a:p>
            <a:r>
              <a:rPr lang="en-US" sz="1600" dirty="0" smtClean="0"/>
              <a:t>Matrix and Non-matrix, 221,222 only (n=24)</a:t>
            </a:r>
            <a:endParaRPr lang="en-US" sz="1600" dirty="0"/>
          </a:p>
        </p:txBody>
      </p:sp>
      <p:pic>
        <p:nvPicPr>
          <p:cNvPr id="6" name="Picture 5"/>
          <p:cNvPicPr>
            <a:picLocks noChangeAspect="1"/>
          </p:cNvPicPr>
          <p:nvPr/>
        </p:nvPicPr>
        <p:blipFill>
          <a:blip r:embed="rId4"/>
          <a:stretch>
            <a:fillRect/>
          </a:stretch>
        </p:blipFill>
        <p:spPr>
          <a:xfrm>
            <a:off x="5115707" y="3209137"/>
            <a:ext cx="3163653" cy="1441125"/>
          </a:xfrm>
          <a:prstGeom prst="rect">
            <a:avLst/>
          </a:prstGeom>
        </p:spPr>
      </p:pic>
      <p:pic>
        <p:nvPicPr>
          <p:cNvPr id="8" name="Picture 7"/>
          <p:cNvPicPr>
            <a:picLocks noChangeAspect="1"/>
          </p:cNvPicPr>
          <p:nvPr/>
        </p:nvPicPr>
        <p:blipFill>
          <a:blip r:embed="rId5"/>
          <a:stretch>
            <a:fillRect/>
          </a:stretch>
        </p:blipFill>
        <p:spPr>
          <a:xfrm>
            <a:off x="952742" y="3243144"/>
            <a:ext cx="3203263" cy="1407118"/>
          </a:xfrm>
          <a:prstGeom prst="rect">
            <a:avLst/>
          </a:prstGeom>
        </p:spPr>
      </p:pic>
      <p:pic>
        <p:nvPicPr>
          <p:cNvPr id="11" name="Picture 10"/>
          <p:cNvPicPr>
            <a:picLocks noChangeAspect="1"/>
          </p:cNvPicPr>
          <p:nvPr/>
        </p:nvPicPr>
        <p:blipFill>
          <a:blip r:embed="rId6"/>
          <a:stretch>
            <a:fillRect/>
          </a:stretch>
        </p:blipFill>
        <p:spPr>
          <a:xfrm>
            <a:off x="3070583" y="5105400"/>
            <a:ext cx="2886243" cy="1295400"/>
          </a:xfrm>
          <a:prstGeom prst="rect">
            <a:avLst/>
          </a:prstGeom>
        </p:spPr>
      </p:pic>
    </p:spTree>
    <p:extLst>
      <p:ext uri="{BB962C8B-B14F-4D97-AF65-F5344CB8AC3E}">
        <p14:creationId xmlns:p14="http://schemas.microsoft.com/office/powerpoint/2010/main" val="282628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504" y="304800"/>
            <a:ext cx="7772400" cy="715962"/>
          </a:xfrm>
        </p:spPr>
        <p:txBody>
          <a:bodyPr>
            <a:normAutofit fontScale="90000"/>
          </a:bodyPr>
          <a:lstStyle/>
          <a:p>
            <a:r>
              <a:rPr lang="en-US" dirty="0"/>
              <a:t>Thoughts from Stats Group</a:t>
            </a:r>
          </a:p>
        </p:txBody>
      </p:sp>
      <p:sp>
        <p:nvSpPr>
          <p:cNvPr id="3" name="Slide Number Placeholder 2"/>
          <p:cNvSpPr>
            <a:spLocks noGrp="1"/>
          </p:cNvSpPr>
          <p:nvPr>
            <p:ph type="sldNum" sz="quarter" idx="12"/>
          </p:nvPr>
        </p:nvSpPr>
        <p:spPr/>
        <p:txBody>
          <a:bodyPr/>
          <a:lstStyle/>
          <a:p>
            <a:fld id="{6BD46921-C75C-4323-A4F1-EF7824FC3CBC}" type="slidenum">
              <a:rPr lang="en-US" smtClean="0"/>
              <a:pPr/>
              <a:t>3</a:t>
            </a:fld>
            <a:endParaRPr lang="en-US" dirty="0"/>
          </a:p>
        </p:txBody>
      </p:sp>
      <p:sp>
        <p:nvSpPr>
          <p:cNvPr id="4" name="Content Placeholder 3"/>
          <p:cNvSpPr>
            <a:spLocks noGrp="1"/>
          </p:cNvSpPr>
          <p:nvPr>
            <p:ph sz="quarter" idx="1"/>
          </p:nvPr>
        </p:nvSpPr>
        <p:spPr>
          <a:xfrm>
            <a:off x="685800" y="1447800"/>
            <a:ext cx="7772400" cy="4572000"/>
          </a:xfrm>
        </p:spPr>
        <p:txBody>
          <a:bodyPr>
            <a:normAutofit/>
          </a:bodyPr>
          <a:lstStyle/>
          <a:p>
            <a:r>
              <a:rPr lang="en-US" dirty="0"/>
              <a:t>The test discriminate oils and shows adequate repeatability.</a:t>
            </a:r>
          </a:p>
          <a:p>
            <a:pPr marL="0" indent="0">
              <a:buNone/>
            </a:pPr>
            <a:endParaRPr lang="en-US" dirty="0"/>
          </a:p>
          <a:p>
            <a:pPr marL="0" indent="0">
              <a:buNone/>
            </a:pPr>
            <a:r>
              <a:rPr lang="en-US" dirty="0"/>
              <a:t>Issues that the Stats Group could not reach a consensus:</a:t>
            </a:r>
          </a:p>
          <a:p>
            <a:r>
              <a:rPr lang="en-US" dirty="0"/>
              <a:t>With or without engine hour adjustment</a:t>
            </a:r>
          </a:p>
          <a:p>
            <a:r>
              <a:rPr lang="en-US" dirty="0"/>
              <a:t>Oil to use in the model to estimate precision and LTMS targets (with or without 220)</a:t>
            </a:r>
          </a:p>
          <a:p>
            <a:pPr lvl="1"/>
            <a:r>
              <a:rPr lang="en-US" dirty="0"/>
              <a:t>220 is not a reference oil used for Severity Adjustment</a:t>
            </a:r>
          </a:p>
          <a:p>
            <a:pPr lvl="1"/>
            <a:r>
              <a:rPr lang="en-US" dirty="0"/>
              <a:t>Fail to estimate precision in the range of results if we don’t include 220</a:t>
            </a:r>
          </a:p>
          <a:p>
            <a:pPr marL="0" indent="0">
              <a:buNone/>
            </a:pPr>
            <a:endParaRPr lang="en-US" dirty="0"/>
          </a:p>
          <a:p>
            <a:endParaRPr lang="en-US" dirty="0"/>
          </a:p>
        </p:txBody>
      </p:sp>
    </p:spTree>
    <p:extLst>
      <p:ext uri="{BB962C8B-B14F-4D97-AF65-F5344CB8AC3E}">
        <p14:creationId xmlns:p14="http://schemas.microsoft.com/office/powerpoint/2010/main" val="10204295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432137"/>
            <a:ext cx="8534400" cy="685800"/>
          </a:xfrm>
        </p:spPr>
        <p:txBody>
          <a:bodyPr>
            <a:normAutofit fontScale="90000"/>
          </a:bodyPr>
          <a:lstStyle/>
          <a:p>
            <a:pPr algn="ctr"/>
            <a:r>
              <a:rPr lang="en-US" sz="3200" dirty="0"/>
              <a:t>Ln(</a:t>
            </a:r>
            <a:r>
              <a:rPr lang="en-US" sz="3200" dirty="0" err="1"/>
              <a:t>AvPIE</a:t>
            </a:r>
            <a:r>
              <a:rPr lang="en-US" sz="3200" dirty="0"/>
              <a:t> +1</a:t>
            </a:r>
            <a:r>
              <a:rPr lang="en-US" sz="3200" dirty="0" smtClean="0"/>
              <a:t>) ~ Oil, Lab</a:t>
            </a:r>
            <a:br>
              <a:rPr lang="en-US" sz="3200" dirty="0" smtClean="0"/>
            </a:br>
            <a:r>
              <a:rPr lang="en-US" sz="3200" dirty="0" smtClean="0"/>
              <a:t> Residual Plot by Oil</a:t>
            </a:r>
            <a:endParaRPr lang="en-US" sz="3200" dirty="0"/>
          </a:p>
        </p:txBody>
      </p:sp>
      <p:sp>
        <p:nvSpPr>
          <p:cNvPr id="4" name="Slide Number Placeholder 3"/>
          <p:cNvSpPr>
            <a:spLocks noGrp="1"/>
          </p:cNvSpPr>
          <p:nvPr>
            <p:ph type="sldNum" sz="quarter" idx="12"/>
          </p:nvPr>
        </p:nvSpPr>
        <p:spPr/>
        <p:txBody>
          <a:bodyPr/>
          <a:lstStyle/>
          <a:p>
            <a:fld id="{C17C1647-21DB-4F21-9B41-C46BD641619B}" type="slidenum">
              <a:rPr lang="en-US" smtClean="0"/>
              <a:pPr/>
              <a:t>30</a:t>
            </a:fld>
            <a:endParaRPr lang="en-US" dirty="0"/>
          </a:p>
        </p:txBody>
      </p:sp>
      <p:sp>
        <p:nvSpPr>
          <p:cNvPr id="7" name="TextBox 6"/>
          <p:cNvSpPr txBox="1"/>
          <p:nvPr/>
        </p:nvSpPr>
        <p:spPr>
          <a:xfrm>
            <a:off x="620921" y="1279862"/>
            <a:ext cx="8059783" cy="400110"/>
          </a:xfrm>
          <a:prstGeom prst="rect">
            <a:avLst/>
          </a:prstGeom>
          <a:noFill/>
        </p:spPr>
        <p:txBody>
          <a:bodyPr wrap="square" rtlCol="0">
            <a:spAutoFit/>
          </a:bodyPr>
          <a:lstStyle/>
          <a:p>
            <a:pPr marL="342900" indent="-342900">
              <a:buClr>
                <a:schemeClr val="accent1">
                  <a:lumMod val="75000"/>
                </a:schemeClr>
              </a:buClr>
              <a:buFont typeface="Arial" panose="020B0604020202020204" pitchFamily="34" charset="0"/>
              <a:buChar char="•"/>
            </a:pPr>
            <a:r>
              <a:rPr lang="en-US" sz="2000" dirty="0" smtClean="0"/>
              <a:t>There variance does not appear similar across all oils.</a:t>
            </a:r>
            <a:endParaRPr lang="en-US" sz="2000" dirty="0"/>
          </a:p>
        </p:txBody>
      </p:sp>
      <p:pic>
        <p:nvPicPr>
          <p:cNvPr id="3" name="Picture 2"/>
          <p:cNvPicPr>
            <a:picLocks noChangeAspect="1"/>
          </p:cNvPicPr>
          <p:nvPr/>
        </p:nvPicPr>
        <p:blipFill>
          <a:blip r:embed="rId3"/>
          <a:stretch>
            <a:fillRect/>
          </a:stretch>
        </p:blipFill>
        <p:spPr>
          <a:xfrm>
            <a:off x="1143000" y="1841897"/>
            <a:ext cx="7416382" cy="4720067"/>
          </a:xfrm>
          <a:prstGeom prst="rect">
            <a:avLst/>
          </a:prstGeom>
        </p:spPr>
      </p:pic>
    </p:spTree>
    <p:extLst>
      <p:ext uri="{BB962C8B-B14F-4D97-AF65-F5344CB8AC3E}">
        <p14:creationId xmlns:p14="http://schemas.microsoft.com/office/powerpoint/2010/main" val="452716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53" y="447377"/>
            <a:ext cx="8534400" cy="685800"/>
          </a:xfrm>
        </p:spPr>
        <p:txBody>
          <a:bodyPr>
            <a:normAutofit fontScale="90000"/>
          </a:bodyPr>
          <a:lstStyle/>
          <a:p>
            <a:pPr algn="ctr"/>
            <a:r>
              <a:rPr lang="en-US" sz="3200" dirty="0"/>
              <a:t>Ln(</a:t>
            </a:r>
            <a:r>
              <a:rPr lang="en-US" sz="3200" dirty="0" err="1"/>
              <a:t>AvPIE</a:t>
            </a:r>
            <a:r>
              <a:rPr lang="en-US" sz="3200" dirty="0"/>
              <a:t> +1</a:t>
            </a:r>
            <a:r>
              <a:rPr lang="en-US" sz="3200" dirty="0" smtClean="0"/>
              <a:t>) ~ Oil</a:t>
            </a:r>
            <a:br>
              <a:rPr lang="en-US" sz="3200" dirty="0" smtClean="0"/>
            </a:br>
            <a:r>
              <a:rPr lang="en-US" sz="3200" dirty="0" smtClean="0"/>
              <a:t> Residual Plot by Oil</a:t>
            </a:r>
            <a:endParaRPr lang="en-US" sz="3200" dirty="0"/>
          </a:p>
        </p:txBody>
      </p:sp>
      <p:sp>
        <p:nvSpPr>
          <p:cNvPr id="4" name="Slide Number Placeholder 3"/>
          <p:cNvSpPr>
            <a:spLocks noGrp="1"/>
          </p:cNvSpPr>
          <p:nvPr>
            <p:ph type="sldNum" sz="quarter" idx="12"/>
          </p:nvPr>
        </p:nvSpPr>
        <p:spPr/>
        <p:txBody>
          <a:bodyPr/>
          <a:lstStyle/>
          <a:p>
            <a:fld id="{C17C1647-21DB-4F21-9B41-C46BD641619B}" type="slidenum">
              <a:rPr lang="en-US" smtClean="0"/>
              <a:pPr/>
              <a:t>31</a:t>
            </a:fld>
            <a:endParaRPr lang="en-US" dirty="0"/>
          </a:p>
        </p:txBody>
      </p:sp>
      <p:sp>
        <p:nvSpPr>
          <p:cNvPr id="7" name="TextBox 6"/>
          <p:cNvSpPr txBox="1"/>
          <p:nvPr/>
        </p:nvSpPr>
        <p:spPr>
          <a:xfrm>
            <a:off x="620921" y="1279862"/>
            <a:ext cx="8059783" cy="400110"/>
          </a:xfrm>
          <a:prstGeom prst="rect">
            <a:avLst/>
          </a:prstGeom>
          <a:noFill/>
        </p:spPr>
        <p:txBody>
          <a:bodyPr wrap="square" rtlCol="0">
            <a:spAutoFit/>
          </a:bodyPr>
          <a:lstStyle/>
          <a:p>
            <a:pPr marL="342900" indent="-342900">
              <a:buClr>
                <a:schemeClr val="accent1">
                  <a:lumMod val="75000"/>
                </a:schemeClr>
              </a:buClr>
              <a:buFont typeface="Arial" panose="020B0604020202020204" pitchFamily="34" charset="0"/>
              <a:buChar char="•"/>
            </a:pPr>
            <a:r>
              <a:rPr lang="en-US" sz="2000" dirty="0"/>
              <a:t>There variance does not appear similar across all oils.</a:t>
            </a:r>
          </a:p>
        </p:txBody>
      </p:sp>
      <p:pic>
        <p:nvPicPr>
          <p:cNvPr id="5" name="Picture 4"/>
          <p:cNvPicPr>
            <a:picLocks noChangeAspect="1"/>
          </p:cNvPicPr>
          <p:nvPr/>
        </p:nvPicPr>
        <p:blipFill>
          <a:blip r:embed="rId3"/>
          <a:stretch>
            <a:fillRect/>
          </a:stretch>
        </p:blipFill>
        <p:spPr>
          <a:xfrm>
            <a:off x="990600" y="1826657"/>
            <a:ext cx="7167507" cy="4561674"/>
          </a:xfrm>
          <a:prstGeom prst="rect">
            <a:avLst/>
          </a:prstGeom>
        </p:spPr>
      </p:pic>
    </p:spTree>
    <p:extLst>
      <p:ext uri="{BB962C8B-B14F-4D97-AF65-F5344CB8AC3E}">
        <p14:creationId xmlns:p14="http://schemas.microsoft.com/office/powerpoint/2010/main" val="1920161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432137"/>
            <a:ext cx="8534400" cy="685800"/>
          </a:xfrm>
        </p:spPr>
        <p:txBody>
          <a:bodyPr>
            <a:normAutofit fontScale="90000"/>
          </a:bodyPr>
          <a:lstStyle/>
          <a:p>
            <a:pPr algn="ctr"/>
            <a:r>
              <a:rPr lang="en-US" sz="3200" dirty="0"/>
              <a:t>Sqrt(AvPIE+0.5) ~ </a:t>
            </a:r>
            <a:r>
              <a:rPr lang="en-US" sz="3200" dirty="0" smtClean="0"/>
              <a:t>Oil, Lab</a:t>
            </a:r>
            <a:br>
              <a:rPr lang="en-US" sz="3200" dirty="0" smtClean="0"/>
            </a:br>
            <a:r>
              <a:rPr lang="en-US" sz="3200" dirty="0" smtClean="0"/>
              <a:t> Residual Plot by Oil</a:t>
            </a:r>
            <a:endParaRPr lang="en-US" sz="3200" dirty="0"/>
          </a:p>
        </p:txBody>
      </p:sp>
      <p:sp>
        <p:nvSpPr>
          <p:cNvPr id="4" name="Slide Number Placeholder 3"/>
          <p:cNvSpPr>
            <a:spLocks noGrp="1"/>
          </p:cNvSpPr>
          <p:nvPr>
            <p:ph type="sldNum" sz="quarter" idx="12"/>
          </p:nvPr>
        </p:nvSpPr>
        <p:spPr/>
        <p:txBody>
          <a:bodyPr/>
          <a:lstStyle/>
          <a:p>
            <a:fld id="{C17C1647-21DB-4F21-9B41-C46BD641619B}" type="slidenum">
              <a:rPr lang="en-US" smtClean="0"/>
              <a:pPr/>
              <a:t>32</a:t>
            </a:fld>
            <a:endParaRPr lang="en-US" dirty="0"/>
          </a:p>
        </p:txBody>
      </p:sp>
      <p:sp>
        <p:nvSpPr>
          <p:cNvPr id="7" name="TextBox 6"/>
          <p:cNvSpPr txBox="1"/>
          <p:nvPr/>
        </p:nvSpPr>
        <p:spPr>
          <a:xfrm>
            <a:off x="620921" y="1279862"/>
            <a:ext cx="8059783" cy="400110"/>
          </a:xfrm>
          <a:prstGeom prst="rect">
            <a:avLst/>
          </a:prstGeom>
          <a:noFill/>
        </p:spPr>
        <p:txBody>
          <a:bodyPr wrap="square" rtlCol="0">
            <a:spAutoFit/>
          </a:bodyPr>
          <a:lstStyle/>
          <a:p>
            <a:pPr marL="342900" indent="-342900">
              <a:buClr>
                <a:schemeClr val="accent1">
                  <a:lumMod val="75000"/>
                </a:schemeClr>
              </a:buClr>
              <a:buFont typeface="Arial" panose="020B0604020202020204" pitchFamily="34" charset="0"/>
              <a:buChar char="•"/>
            </a:pPr>
            <a:r>
              <a:rPr lang="en-US" sz="2000" dirty="0" smtClean="0"/>
              <a:t>There variance appears reasonably similar across oils.</a:t>
            </a:r>
            <a:endParaRPr lang="en-US" sz="2000" dirty="0"/>
          </a:p>
        </p:txBody>
      </p:sp>
      <p:pic>
        <p:nvPicPr>
          <p:cNvPr id="5" name="Picture 4"/>
          <p:cNvPicPr>
            <a:picLocks noChangeAspect="1"/>
          </p:cNvPicPr>
          <p:nvPr/>
        </p:nvPicPr>
        <p:blipFill>
          <a:blip r:embed="rId3"/>
          <a:stretch>
            <a:fillRect/>
          </a:stretch>
        </p:blipFill>
        <p:spPr>
          <a:xfrm>
            <a:off x="1004682" y="1905000"/>
            <a:ext cx="7680178" cy="4534470"/>
          </a:xfrm>
          <a:prstGeom prst="rect">
            <a:avLst/>
          </a:prstGeom>
        </p:spPr>
      </p:pic>
    </p:spTree>
    <p:extLst>
      <p:ext uri="{BB962C8B-B14F-4D97-AF65-F5344CB8AC3E}">
        <p14:creationId xmlns:p14="http://schemas.microsoft.com/office/powerpoint/2010/main" val="312891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53" y="447377"/>
            <a:ext cx="8534400" cy="685800"/>
          </a:xfrm>
        </p:spPr>
        <p:txBody>
          <a:bodyPr>
            <a:normAutofit fontScale="90000"/>
          </a:bodyPr>
          <a:lstStyle/>
          <a:p>
            <a:pPr algn="ctr"/>
            <a:r>
              <a:rPr lang="en-US" sz="3200" dirty="0"/>
              <a:t>Sqrt(AvPIE+0.5) ~ </a:t>
            </a:r>
            <a:r>
              <a:rPr lang="en-US" sz="3200" dirty="0" smtClean="0"/>
              <a:t>Oil</a:t>
            </a:r>
            <a:br>
              <a:rPr lang="en-US" sz="3200" dirty="0" smtClean="0"/>
            </a:br>
            <a:r>
              <a:rPr lang="en-US" sz="3200" dirty="0" smtClean="0"/>
              <a:t> Residual Plot by Oil</a:t>
            </a:r>
            <a:endParaRPr lang="en-US" sz="3200" dirty="0"/>
          </a:p>
        </p:txBody>
      </p:sp>
      <p:sp>
        <p:nvSpPr>
          <p:cNvPr id="4" name="Slide Number Placeholder 3"/>
          <p:cNvSpPr>
            <a:spLocks noGrp="1"/>
          </p:cNvSpPr>
          <p:nvPr>
            <p:ph type="sldNum" sz="quarter" idx="12"/>
          </p:nvPr>
        </p:nvSpPr>
        <p:spPr/>
        <p:txBody>
          <a:bodyPr/>
          <a:lstStyle/>
          <a:p>
            <a:fld id="{C17C1647-21DB-4F21-9B41-C46BD641619B}" type="slidenum">
              <a:rPr lang="en-US" smtClean="0"/>
              <a:pPr/>
              <a:t>33</a:t>
            </a:fld>
            <a:endParaRPr lang="en-US" dirty="0"/>
          </a:p>
        </p:txBody>
      </p:sp>
      <p:sp>
        <p:nvSpPr>
          <p:cNvPr id="7" name="TextBox 6"/>
          <p:cNvSpPr txBox="1"/>
          <p:nvPr/>
        </p:nvSpPr>
        <p:spPr>
          <a:xfrm>
            <a:off x="620921" y="1279862"/>
            <a:ext cx="8059783" cy="400110"/>
          </a:xfrm>
          <a:prstGeom prst="rect">
            <a:avLst/>
          </a:prstGeom>
          <a:noFill/>
        </p:spPr>
        <p:txBody>
          <a:bodyPr wrap="square" rtlCol="0">
            <a:spAutoFit/>
          </a:bodyPr>
          <a:lstStyle/>
          <a:p>
            <a:pPr marL="342900" indent="-342900">
              <a:buClr>
                <a:schemeClr val="accent1">
                  <a:lumMod val="75000"/>
                </a:schemeClr>
              </a:buClr>
              <a:buFont typeface="Arial" panose="020B0604020202020204" pitchFamily="34" charset="0"/>
              <a:buChar char="•"/>
            </a:pPr>
            <a:r>
              <a:rPr lang="en-US" sz="2000" dirty="0"/>
              <a:t>There variance appears reasonably similar across oils.</a:t>
            </a:r>
          </a:p>
        </p:txBody>
      </p:sp>
      <p:pic>
        <p:nvPicPr>
          <p:cNvPr id="3" name="Picture 2"/>
          <p:cNvPicPr>
            <a:picLocks noChangeAspect="1"/>
          </p:cNvPicPr>
          <p:nvPr/>
        </p:nvPicPr>
        <p:blipFill>
          <a:blip r:embed="rId3"/>
          <a:stretch>
            <a:fillRect/>
          </a:stretch>
        </p:blipFill>
        <p:spPr>
          <a:xfrm>
            <a:off x="1066800" y="1981200"/>
            <a:ext cx="7658094" cy="4521431"/>
          </a:xfrm>
          <a:prstGeom prst="rect">
            <a:avLst/>
          </a:prstGeom>
        </p:spPr>
      </p:pic>
    </p:spTree>
    <p:extLst>
      <p:ext uri="{BB962C8B-B14F-4D97-AF65-F5344CB8AC3E}">
        <p14:creationId xmlns:p14="http://schemas.microsoft.com/office/powerpoint/2010/main" val="1662580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276830"/>
            <a:ext cx="8534400" cy="685800"/>
          </a:xfrm>
        </p:spPr>
        <p:txBody>
          <a:bodyPr>
            <a:normAutofit/>
          </a:bodyPr>
          <a:lstStyle/>
          <a:p>
            <a:pPr algn="ctr"/>
            <a:r>
              <a:rPr lang="en-US" sz="3200" dirty="0" smtClean="0"/>
              <a:t>Repeatability Limits</a:t>
            </a:r>
            <a:endParaRPr lang="en-US" sz="3200" dirty="0"/>
          </a:p>
        </p:txBody>
      </p:sp>
      <p:sp>
        <p:nvSpPr>
          <p:cNvPr id="4" name="Slide Number Placeholder 3"/>
          <p:cNvSpPr>
            <a:spLocks noGrp="1"/>
          </p:cNvSpPr>
          <p:nvPr>
            <p:ph type="sldNum" sz="quarter" idx="12"/>
          </p:nvPr>
        </p:nvSpPr>
        <p:spPr/>
        <p:txBody>
          <a:bodyPr/>
          <a:lstStyle/>
          <a:p>
            <a:fld id="{C17C1647-21DB-4F21-9B41-C46BD641619B}" type="slidenum">
              <a:rPr lang="en-US" smtClean="0"/>
              <a:pPr/>
              <a:t>34</a:t>
            </a:fld>
            <a:endParaRPr lang="en-US" dirty="0"/>
          </a:p>
        </p:txBody>
      </p:sp>
      <p:sp>
        <p:nvSpPr>
          <p:cNvPr id="7" name="TextBox 6"/>
          <p:cNvSpPr txBox="1"/>
          <p:nvPr/>
        </p:nvSpPr>
        <p:spPr>
          <a:xfrm>
            <a:off x="762000" y="1310335"/>
            <a:ext cx="7772400" cy="1015663"/>
          </a:xfrm>
          <a:prstGeom prst="rect">
            <a:avLst/>
          </a:prstGeom>
          <a:noFill/>
        </p:spPr>
        <p:txBody>
          <a:bodyPr wrap="square" rtlCol="0">
            <a:spAutoFit/>
          </a:bodyPr>
          <a:lstStyle/>
          <a:p>
            <a:pPr marL="342900" indent="-342900">
              <a:buClr>
                <a:schemeClr val="accent1">
                  <a:lumMod val="75000"/>
                </a:schemeClr>
              </a:buClr>
              <a:buFont typeface="Arial" panose="020B0604020202020204" pitchFamily="34" charset="0"/>
              <a:buChar char="•"/>
            </a:pPr>
            <a:r>
              <a:rPr lang="en-US" sz="2000" dirty="0" smtClean="0"/>
              <a:t>The following tables show examples of repeatability limits at various response levels.  This shows the maximum difference of two repeated results before being considered statistically different at the 5% level of significance.</a:t>
            </a:r>
            <a:endParaRPr lang="en-US" sz="2000" dirty="0"/>
          </a:p>
        </p:txBody>
      </p:sp>
      <p:graphicFrame>
        <p:nvGraphicFramePr>
          <p:cNvPr id="3" name="Table 2"/>
          <p:cNvGraphicFramePr>
            <a:graphicFrameLocks noGrp="1"/>
          </p:cNvGraphicFramePr>
          <p:nvPr>
            <p:extLst/>
          </p:nvPr>
        </p:nvGraphicFramePr>
        <p:xfrm>
          <a:off x="457200" y="3448594"/>
          <a:ext cx="3379942" cy="1463040"/>
        </p:xfrm>
        <a:graphic>
          <a:graphicData uri="http://schemas.openxmlformats.org/drawingml/2006/table">
            <a:tbl>
              <a:tblPr firstRow="1" bandRow="1">
                <a:tableStyleId>{5C22544A-7EE6-4342-B048-85BDC9FD1C3A}</a:tableStyleId>
              </a:tblPr>
              <a:tblGrid>
                <a:gridCol w="1689971"/>
                <a:gridCol w="1689971"/>
              </a:tblGrid>
              <a:tr h="358219">
                <a:tc>
                  <a:txBody>
                    <a:bodyPr/>
                    <a:lstStyle/>
                    <a:p>
                      <a:pPr algn="ctr"/>
                      <a:r>
                        <a:rPr lang="en-US" dirty="0" smtClean="0"/>
                        <a:t>Low</a:t>
                      </a:r>
                      <a:endParaRPr lang="en-US" dirty="0"/>
                    </a:p>
                  </a:txBody>
                  <a:tcPr anchor="ctr"/>
                </a:tc>
                <a:tc>
                  <a:txBody>
                    <a:bodyPr/>
                    <a:lstStyle/>
                    <a:p>
                      <a:pPr algn="ctr"/>
                      <a:r>
                        <a:rPr lang="en-US" dirty="0" smtClean="0"/>
                        <a:t>High</a:t>
                      </a:r>
                      <a:endParaRPr lang="en-US" dirty="0"/>
                    </a:p>
                  </a:txBody>
                  <a:tcPr anchor="ctr"/>
                </a:tc>
              </a:tr>
              <a:tr h="363194">
                <a:tc>
                  <a:txBody>
                    <a:bodyPr/>
                    <a:lstStyle/>
                    <a:p>
                      <a:pPr algn="ctr"/>
                      <a:r>
                        <a:rPr lang="en-US" dirty="0" smtClean="0"/>
                        <a:t>0.00</a:t>
                      </a:r>
                      <a:endParaRPr lang="en-US" dirty="0"/>
                    </a:p>
                  </a:txBody>
                  <a:tcPr anchor="ctr"/>
                </a:tc>
                <a:tc>
                  <a:txBody>
                    <a:bodyPr/>
                    <a:lstStyle/>
                    <a:p>
                      <a:pPr algn="ctr"/>
                      <a:r>
                        <a:rPr lang="en-US" dirty="0" smtClean="0"/>
                        <a:t>0.79</a:t>
                      </a:r>
                      <a:endParaRPr lang="en-US" dirty="0"/>
                    </a:p>
                  </a:txBody>
                  <a:tcPr anchor="ctr"/>
                </a:tc>
              </a:tr>
              <a:tr h="363194">
                <a:tc>
                  <a:txBody>
                    <a:bodyPr/>
                    <a:lstStyle/>
                    <a:p>
                      <a:pPr algn="ctr"/>
                      <a:r>
                        <a:rPr lang="en-US" dirty="0" smtClean="0"/>
                        <a:t>5.00</a:t>
                      </a:r>
                      <a:endParaRPr lang="en-US" dirty="0"/>
                    </a:p>
                  </a:txBody>
                  <a:tcPr anchor="ctr"/>
                </a:tc>
                <a:tc>
                  <a:txBody>
                    <a:bodyPr/>
                    <a:lstStyle/>
                    <a:p>
                      <a:pPr algn="ctr"/>
                      <a:r>
                        <a:rPr lang="en-US" dirty="0" smtClean="0"/>
                        <a:t>9.74</a:t>
                      </a:r>
                      <a:endParaRPr lang="en-US" dirty="0"/>
                    </a:p>
                  </a:txBody>
                  <a:tcPr anchor="ctr"/>
                </a:tc>
              </a:tr>
              <a:tr h="363194">
                <a:tc>
                  <a:txBody>
                    <a:bodyPr/>
                    <a:lstStyle/>
                    <a:p>
                      <a:pPr algn="ctr"/>
                      <a:r>
                        <a:rPr lang="en-US" dirty="0" smtClean="0"/>
                        <a:t>15.00</a:t>
                      </a:r>
                      <a:endParaRPr lang="en-US" dirty="0"/>
                    </a:p>
                  </a:txBody>
                  <a:tcPr anchor="ctr"/>
                </a:tc>
                <a:tc>
                  <a:txBody>
                    <a:bodyPr/>
                    <a:lstStyle/>
                    <a:p>
                      <a:pPr algn="ctr"/>
                      <a:r>
                        <a:rPr lang="en-US" dirty="0" smtClean="0"/>
                        <a:t>27.64</a:t>
                      </a:r>
                      <a:endParaRPr lang="en-US" dirty="0"/>
                    </a:p>
                  </a:txBody>
                  <a:tcPr anchor="ctr"/>
                </a:tc>
              </a:tr>
            </a:tbl>
          </a:graphicData>
        </a:graphic>
      </p:graphicFrame>
      <p:graphicFrame>
        <p:nvGraphicFramePr>
          <p:cNvPr id="8" name="Table 7"/>
          <p:cNvGraphicFramePr>
            <a:graphicFrameLocks noGrp="1"/>
          </p:cNvGraphicFramePr>
          <p:nvPr>
            <p:extLst/>
          </p:nvPr>
        </p:nvGraphicFramePr>
        <p:xfrm>
          <a:off x="4876800" y="3429000"/>
          <a:ext cx="3497944" cy="1478280"/>
        </p:xfrm>
        <a:graphic>
          <a:graphicData uri="http://schemas.openxmlformats.org/drawingml/2006/table">
            <a:tbl>
              <a:tblPr firstRow="1" bandRow="1">
                <a:tableStyleId>{5C22544A-7EE6-4342-B048-85BDC9FD1C3A}</a:tableStyleId>
              </a:tblPr>
              <a:tblGrid>
                <a:gridCol w="1748972"/>
                <a:gridCol w="1748972"/>
              </a:tblGrid>
              <a:tr h="0">
                <a:tc>
                  <a:txBody>
                    <a:bodyPr/>
                    <a:lstStyle/>
                    <a:p>
                      <a:pPr algn="ctr"/>
                      <a:r>
                        <a:rPr lang="en-US" dirty="0" smtClean="0"/>
                        <a:t>Low</a:t>
                      </a:r>
                      <a:endParaRPr lang="en-US" dirty="0"/>
                    </a:p>
                  </a:txBody>
                  <a:tcPr anchor="ctr"/>
                </a:tc>
                <a:tc>
                  <a:txBody>
                    <a:bodyPr/>
                    <a:lstStyle/>
                    <a:p>
                      <a:pPr algn="ctr"/>
                      <a:r>
                        <a:rPr lang="en-US" dirty="0" smtClean="0"/>
                        <a:t>High</a:t>
                      </a:r>
                      <a:endParaRPr lang="en-US" dirty="0"/>
                    </a:p>
                  </a:txBody>
                  <a:tcPr anchor="ctr"/>
                </a:tc>
              </a:tr>
              <a:tr h="370840">
                <a:tc>
                  <a:txBody>
                    <a:bodyPr/>
                    <a:lstStyle/>
                    <a:p>
                      <a:pPr algn="ctr"/>
                      <a:r>
                        <a:rPr lang="en-US" dirty="0" smtClean="0"/>
                        <a:t>0.00</a:t>
                      </a:r>
                      <a:endParaRPr lang="en-US" dirty="0"/>
                    </a:p>
                  </a:txBody>
                  <a:tcPr anchor="ctr"/>
                </a:tc>
                <a:tc>
                  <a:txBody>
                    <a:bodyPr/>
                    <a:lstStyle/>
                    <a:p>
                      <a:pPr algn="ctr"/>
                      <a:r>
                        <a:rPr lang="en-US" dirty="0" smtClean="0"/>
                        <a:t>1.71</a:t>
                      </a:r>
                      <a:endParaRPr lang="en-US" dirty="0"/>
                    </a:p>
                  </a:txBody>
                  <a:tcPr anchor="ctr"/>
                </a:tc>
              </a:tr>
              <a:tr h="370840">
                <a:tc>
                  <a:txBody>
                    <a:bodyPr/>
                    <a:lstStyle/>
                    <a:p>
                      <a:pPr algn="ctr"/>
                      <a:r>
                        <a:rPr lang="en-US" dirty="0" smtClean="0"/>
                        <a:t>5.00</a:t>
                      </a:r>
                      <a:endParaRPr lang="en-US" dirty="0"/>
                    </a:p>
                  </a:txBody>
                  <a:tcPr anchor="ctr"/>
                </a:tc>
                <a:tc>
                  <a:txBody>
                    <a:bodyPr/>
                    <a:lstStyle/>
                    <a:p>
                      <a:pPr algn="ctr"/>
                      <a:r>
                        <a:rPr lang="en-US" dirty="0" smtClean="0"/>
                        <a:t>9.26</a:t>
                      </a:r>
                      <a:endParaRPr lang="en-US" dirty="0"/>
                    </a:p>
                  </a:txBody>
                  <a:tcPr anchor="ctr"/>
                </a:tc>
              </a:tr>
              <a:tr h="370840">
                <a:tc>
                  <a:txBody>
                    <a:bodyPr/>
                    <a:lstStyle/>
                    <a:p>
                      <a:pPr algn="ctr"/>
                      <a:r>
                        <a:rPr lang="en-US" dirty="0" smtClean="0"/>
                        <a:t>15.00</a:t>
                      </a:r>
                      <a:endParaRPr lang="en-US" dirty="0"/>
                    </a:p>
                  </a:txBody>
                  <a:tcPr anchor="ctr"/>
                </a:tc>
                <a:tc>
                  <a:txBody>
                    <a:bodyPr/>
                    <a:lstStyle/>
                    <a:p>
                      <a:pPr algn="ctr"/>
                      <a:r>
                        <a:rPr lang="en-US" dirty="0" smtClean="0"/>
                        <a:t>21.74</a:t>
                      </a:r>
                      <a:endParaRPr lang="en-US" dirty="0"/>
                    </a:p>
                  </a:txBody>
                  <a:tcPr anchor="ctr"/>
                </a:tc>
              </a:tr>
            </a:tbl>
          </a:graphicData>
        </a:graphic>
      </p:graphicFrame>
      <p:sp>
        <p:nvSpPr>
          <p:cNvPr id="6" name="TextBox 5"/>
          <p:cNvSpPr txBox="1"/>
          <p:nvPr/>
        </p:nvSpPr>
        <p:spPr>
          <a:xfrm>
            <a:off x="457200" y="3053137"/>
            <a:ext cx="2520696" cy="369332"/>
          </a:xfrm>
          <a:prstGeom prst="rect">
            <a:avLst/>
          </a:prstGeom>
          <a:noFill/>
        </p:spPr>
        <p:txBody>
          <a:bodyPr wrap="square" rtlCol="0">
            <a:spAutoFit/>
          </a:bodyPr>
          <a:lstStyle/>
          <a:p>
            <a:r>
              <a:rPr lang="en-US" dirty="0" smtClean="0"/>
              <a:t>Ln(AvPIE+1)~Oil, Lab</a:t>
            </a:r>
            <a:endParaRPr lang="en-US" dirty="0"/>
          </a:p>
        </p:txBody>
      </p:sp>
      <p:sp>
        <p:nvSpPr>
          <p:cNvPr id="9" name="TextBox 8"/>
          <p:cNvSpPr txBox="1"/>
          <p:nvPr/>
        </p:nvSpPr>
        <p:spPr>
          <a:xfrm>
            <a:off x="4870269" y="3051351"/>
            <a:ext cx="2520696" cy="369332"/>
          </a:xfrm>
          <a:prstGeom prst="rect">
            <a:avLst/>
          </a:prstGeom>
          <a:noFill/>
        </p:spPr>
        <p:txBody>
          <a:bodyPr wrap="square" rtlCol="0">
            <a:spAutoFit/>
          </a:bodyPr>
          <a:lstStyle/>
          <a:p>
            <a:r>
              <a:rPr lang="en-US" dirty="0" smtClean="0"/>
              <a:t>Sqrt(AvPIE+0.5)~Oil, Lab</a:t>
            </a:r>
            <a:endParaRPr lang="en-US" dirty="0"/>
          </a:p>
        </p:txBody>
      </p:sp>
      <p:sp>
        <p:nvSpPr>
          <p:cNvPr id="10" name="TextBox 9"/>
          <p:cNvSpPr txBox="1"/>
          <p:nvPr/>
        </p:nvSpPr>
        <p:spPr>
          <a:xfrm>
            <a:off x="1174569" y="6247311"/>
            <a:ext cx="7391400" cy="307777"/>
          </a:xfrm>
          <a:prstGeom prst="rect">
            <a:avLst/>
          </a:prstGeom>
          <a:noFill/>
        </p:spPr>
        <p:txBody>
          <a:bodyPr wrap="square" rtlCol="0">
            <a:spAutoFit/>
          </a:bodyPr>
          <a:lstStyle/>
          <a:p>
            <a:r>
              <a:rPr lang="en-US" sz="1400" dirty="0" smtClean="0"/>
              <a:t>Realized values will end in a multiple of 0.25, but unrounded values are shown here for better comparison.</a:t>
            </a:r>
            <a:endParaRPr lang="en-US" sz="1400" dirty="0"/>
          </a:p>
        </p:txBody>
      </p:sp>
    </p:spTree>
    <p:extLst>
      <p:ext uri="{BB962C8B-B14F-4D97-AF65-F5344CB8AC3E}">
        <p14:creationId xmlns:p14="http://schemas.microsoft.com/office/powerpoint/2010/main" val="34994121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276830"/>
            <a:ext cx="8534400" cy="685800"/>
          </a:xfrm>
        </p:spPr>
        <p:txBody>
          <a:bodyPr>
            <a:normAutofit/>
          </a:bodyPr>
          <a:lstStyle/>
          <a:p>
            <a:pPr algn="ctr"/>
            <a:r>
              <a:rPr lang="en-US" sz="3200" dirty="0" smtClean="0"/>
              <a:t>Comparing raw standard deviations</a:t>
            </a:r>
            <a:endParaRPr lang="en-US" sz="3200" dirty="0"/>
          </a:p>
        </p:txBody>
      </p:sp>
      <p:sp>
        <p:nvSpPr>
          <p:cNvPr id="4" name="Slide Number Placeholder 3"/>
          <p:cNvSpPr>
            <a:spLocks noGrp="1"/>
          </p:cNvSpPr>
          <p:nvPr>
            <p:ph type="sldNum" sz="quarter" idx="12"/>
          </p:nvPr>
        </p:nvSpPr>
        <p:spPr/>
        <p:txBody>
          <a:bodyPr/>
          <a:lstStyle/>
          <a:p>
            <a:fld id="{C17C1647-21DB-4F21-9B41-C46BD641619B}" type="slidenum">
              <a:rPr lang="en-US" smtClean="0"/>
              <a:pPr/>
              <a:t>35</a:t>
            </a:fld>
            <a:endParaRPr lang="en-US" dirty="0"/>
          </a:p>
        </p:txBody>
      </p:sp>
      <p:sp>
        <p:nvSpPr>
          <p:cNvPr id="7" name="TextBox 6"/>
          <p:cNvSpPr txBox="1"/>
          <p:nvPr/>
        </p:nvSpPr>
        <p:spPr>
          <a:xfrm>
            <a:off x="762000" y="1310335"/>
            <a:ext cx="7772400" cy="707886"/>
          </a:xfrm>
          <a:prstGeom prst="rect">
            <a:avLst/>
          </a:prstGeom>
          <a:noFill/>
        </p:spPr>
        <p:txBody>
          <a:bodyPr wrap="square" rtlCol="0">
            <a:spAutoFit/>
          </a:bodyPr>
          <a:lstStyle/>
          <a:p>
            <a:pPr marL="342900" indent="-342900">
              <a:buClr>
                <a:schemeClr val="accent1">
                  <a:lumMod val="75000"/>
                </a:schemeClr>
              </a:buClr>
              <a:buFont typeface="Arial" panose="020B0604020202020204" pitchFamily="34" charset="0"/>
              <a:buChar char="•"/>
            </a:pPr>
            <a:r>
              <a:rPr lang="en-US" sz="2000" dirty="0" smtClean="0"/>
              <a:t>The following tables show the raw standard deviations by oil.  Clearly, the Sqrt transformation does a better job of stabilizing the variance across all oil levels.</a:t>
            </a:r>
            <a:endParaRPr lang="en-US" sz="2000" dirty="0"/>
          </a:p>
        </p:txBody>
      </p:sp>
      <p:graphicFrame>
        <p:nvGraphicFramePr>
          <p:cNvPr id="3" name="Table 2"/>
          <p:cNvGraphicFramePr>
            <a:graphicFrameLocks noGrp="1"/>
          </p:cNvGraphicFramePr>
          <p:nvPr>
            <p:extLst/>
          </p:nvPr>
        </p:nvGraphicFramePr>
        <p:xfrm>
          <a:off x="457200" y="3448594"/>
          <a:ext cx="3379942" cy="1463040"/>
        </p:xfrm>
        <a:graphic>
          <a:graphicData uri="http://schemas.openxmlformats.org/drawingml/2006/table">
            <a:tbl>
              <a:tblPr firstRow="1" bandRow="1">
                <a:tableStyleId>{5C22544A-7EE6-4342-B048-85BDC9FD1C3A}</a:tableStyleId>
              </a:tblPr>
              <a:tblGrid>
                <a:gridCol w="1689971"/>
                <a:gridCol w="1689971"/>
              </a:tblGrid>
              <a:tr h="358219">
                <a:tc>
                  <a:txBody>
                    <a:bodyPr/>
                    <a:lstStyle/>
                    <a:p>
                      <a:pPr algn="ctr"/>
                      <a:r>
                        <a:rPr lang="en-US" dirty="0" smtClean="0"/>
                        <a:t>Oil</a:t>
                      </a:r>
                      <a:endParaRPr lang="en-US" dirty="0"/>
                    </a:p>
                  </a:txBody>
                  <a:tcPr anchor="ctr"/>
                </a:tc>
                <a:tc>
                  <a:txBody>
                    <a:bodyPr/>
                    <a:lstStyle/>
                    <a:p>
                      <a:pPr algn="ctr"/>
                      <a:r>
                        <a:rPr lang="en-US" dirty="0" smtClean="0"/>
                        <a:t>Std. Dev.</a:t>
                      </a:r>
                      <a:endParaRPr lang="en-US" dirty="0"/>
                    </a:p>
                  </a:txBody>
                  <a:tcPr anchor="ctr"/>
                </a:tc>
              </a:tr>
              <a:tr h="363194">
                <a:tc>
                  <a:txBody>
                    <a:bodyPr/>
                    <a:lstStyle/>
                    <a:p>
                      <a:pPr algn="ctr"/>
                      <a:r>
                        <a:rPr lang="en-US" dirty="0" smtClean="0"/>
                        <a:t>220</a:t>
                      </a:r>
                      <a:endParaRPr lang="en-US" dirty="0"/>
                    </a:p>
                  </a:txBody>
                  <a:tcPr anchor="ctr"/>
                </a:tc>
                <a:tc>
                  <a:txBody>
                    <a:bodyPr/>
                    <a:lstStyle/>
                    <a:p>
                      <a:pPr algn="ctr"/>
                      <a:r>
                        <a:rPr lang="en-US" dirty="0" smtClean="0"/>
                        <a:t>0.3162</a:t>
                      </a:r>
                      <a:endParaRPr lang="en-US" dirty="0"/>
                    </a:p>
                  </a:txBody>
                  <a:tcPr anchor="ctr"/>
                </a:tc>
              </a:tr>
              <a:tr h="363194">
                <a:tc>
                  <a:txBody>
                    <a:bodyPr/>
                    <a:lstStyle/>
                    <a:p>
                      <a:pPr algn="ctr"/>
                      <a:r>
                        <a:rPr lang="en-US" dirty="0" smtClean="0"/>
                        <a:t>221</a:t>
                      </a:r>
                      <a:endParaRPr lang="en-US" dirty="0"/>
                    </a:p>
                  </a:txBody>
                  <a:tcPr anchor="ctr"/>
                </a:tc>
                <a:tc>
                  <a:txBody>
                    <a:bodyPr/>
                    <a:lstStyle/>
                    <a:p>
                      <a:pPr algn="ctr"/>
                      <a:r>
                        <a:rPr lang="en-US" dirty="0" smtClean="0"/>
                        <a:t>0.1931</a:t>
                      </a:r>
                      <a:endParaRPr lang="en-US" dirty="0"/>
                    </a:p>
                  </a:txBody>
                  <a:tcPr anchor="ctr"/>
                </a:tc>
              </a:tr>
              <a:tr h="363194">
                <a:tc>
                  <a:txBody>
                    <a:bodyPr/>
                    <a:lstStyle/>
                    <a:p>
                      <a:pPr algn="ctr"/>
                      <a:r>
                        <a:rPr lang="en-US" dirty="0" smtClean="0"/>
                        <a:t>222</a:t>
                      </a:r>
                      <a:endParaRPr lang="en-US" dirty="0"/>
                    </a:p>
                  </a:txBody>
                  <a:tcPr anchor="ctr"/>
                </a:tc>
                <a:tc>
                  <a:txBody>
                    <a:bodyPr/>
                    <a:lstStyle/>
                    <a:p>
                      <a:pPr algn="ctr"/>
                      <a:r>
                        <a:rPr lang="en-US" dirty="0" smtClean="0"/>
                        <a:t>0.1176</a:t>
                      </a:r>
                      <a:endParaRPr lang="en-US" dirty="0"/>
                    </a:p>
                  </a:txBody>
                  <a:tcPr anchor="ctr"/>
                </a:tc>
              </a:tr>
            </a:tbl>
          </a:graphicData>
        </a:graphic>
      </p:graphicFrame>
      <p:graphicFrame>
        <p:nvGraphicFramePr>
          <p:cNvPr id="8" name="Table 7"/>
          <p:cNvGraphicFramePr>
            <a:graphicFrameLocks noGrp="1"/>
          </p:cNvGraphicFramePr>
          <p:nvPr>
            <p:extLst/>
          </p:nvPr>
        </p:nvGraphicFramePr>
        <p:xfrm>
          <a:off x="4876800" y="3429000"/>
          <a:ext cx="3497944" cy="1478280"/>
        </p:xfrm>
        <a:graphic>
          <a:graphicData uri="http://schemas.openxmlformats.org/drawingml/2006/table">
            <a:tbl>
              <a:tblPr firstRow="1" bandRow="1">
                <a:tableStyleId>{5C22544A-7EE6-4342-B048-85BDC9FD1C3A}</a:tableStyleId>
              </a:tblPr>
              <a:tblGrid>
                <a:gridCol w="1748972"/>
                <a:gridCol w="1748972"/>
              </a:tblGrid>
              <a:tr h="0">
                <a:tc>
                  <a:txBody>
                    <a:bodyPr/>
                    <a:lstStyle/>
                    <a:p>
                      <a:pPr algn="ctr"/>
                      <a:r>
                        <a:rPr lang="en-US" dirty="0" smtClean="0"/>
                        <a:t>Oil</a:t>
                      </a:r>
                      <a:endParaRPr lang="en-US" dirty="0"/>
                    </a:p>
                  </a:txBody>
                  <a:tcPr anchor="ctr"/>
                </a:tc>
                <a:tc>
                  <a:txBody>
                    <a:bodyPr/>
                    <a:lstStyle/>
                    <a:p>
                      <a:pPr algn="ctr"/>
                      <a:r>
                        <a:rPr lang="en-US" dirty="0" smtClean="0"/>
                        <a:t>Std. Dev.</a:t>
                      </a:r>
                      <a:endParaRPr lang="en-US" dirty="0"/>
                    </a:p>
                  </a:txBody>
                  <a:tcPr anchor="ctr"/>
                </a:tc>
              </a:tr>
              <a:tr h="370840">
                <a:tc>
                  <a:txBody>
                    <a:bodyPr/>
                    <a:lstStyle/>
                    <a:p>
                      <a:pPr algn="ctr"/>
                      <a:r>
                        <a:rPr lang="en-US" dirty="0" smtClean="0"/>
                        <a:t>220</a:t>
                      </a:r>
                      <a:endParaRPr lang="en-US" dirty="0"/>
                    </a:p>
                  </a:txBody>
                  <a:tcPr anchor="ctr"/>
                </a:tc>
                <a:tc>
                  <a:txBody>
                    <a:bodyPr/>
                    <a:lstStyle/>
                    <a:p>
                      <a:pPr algn="ctr"/>
                      <a:r>
                        <a:rPr lang="en-US" dirty="0" smtClean="0"/>
                        <a:t>0.2425</a:t>
                      </a:r>
                      <a:endParaRPr lang="en-US" dirty="0"/>
                    </a:p>
                  </a:txBody>
                  <a:tcPr anchor="ctr"/>
                </a:tc>
              </a:tr>
              <a:tr h="370840">
                <a:tc>
                  <a:txBody>
                    <a:bodyPr/>
                    <a:lstStyle/>
                    <a:p>
                      <a:pPr algn="ctr"/>
                      <a:r>
                        <a:rPr lang="en-US" dirty="0" smtClean="0"/>
                        <a:t>221</a:t>
                      </a:r>
                      <a:endParaRPr lang="en-US" dirty="0"/>
                    </a:p>
                  </a:txBody>
                  <a:tcPr anchor="ctr"/>
                </a:tc>
                <a:tc>
                  <a:txBody>
                    <a:bodyPr/>
                    <a:lstStyle/>
                    <a:p>
                      <a:pPr algn="ctr"/>
                      <a:r>
                        <a:rPr lang="en-US" dirty="0" smtClean="0"/>
                        <a:t>0.3609</a:t>
                      </a:r>
                      <a:endParaRPr lang="en-US" dirty="0"/>
                    </a:p>
                  </a:txBody>
                  <a:tcPr anchor="ctr"/>
                </a:tc>
              </a:tr>
              <a:tr h="370840">
                <a:tc>
                  <a:txBody>
                    <a:bodyPr/>
                    <a:lstStyle/>
                    <a:p>
                      <a:pPr algn="ctr"/>
                      <a:r>
                        <a:rPr lang="en-US" dirty="0" smtClean="0"/>
                        <a:t>222</a:t>
                      </a:r>
                      <a:endParaRPr lang="en-US" dirty="0"/>
                    </a:p>
                  </a:txBody>
                  <a:tcPr anchor="ctr"/>
                </a:tc>
                <a:tc>
                  <a:txBody>
                    <a:bodyPr/>
                    <a:lstStyle/>
                    <a:p>
                      <a:pPr algn="ctr"/>
                      <a:r>
                        <a:rPr lang="en-US" dirty="0" smtClean="0"/>
                        <a:t>0.2694</a:t>
                      </a:r>
                      <a:endParaRPr lang="en-US" dirty="0"/>
                    </a:p>
                  </a:txBody>
                  <a:tcPr anchor="ctr"/>
                </a:tc>
              </a:tr>
            </a:tbl>
          </a:graphicData>
        </a:graphic>
      </p:graphicFrame>
      <p:sp>
        <p:nvSpPr>
          <p:cNvPr id="6" name="TextBox 5"/>
          <p:cNvSpPr txBox="1"/>
          <p:nvPr/>
        </p:nvSpPr>
        <p:spPr>
          <a:xfrm>
            <a:off x="457200" y="3053137"/>
            <a:ext cx="2520696" cy="369332"/>
          </a:xfrm>
          <a:prstGeom prst="rect">
            <a:avLst/>
          </a:prstGeom>
          <a:noFill/>
        </p:spPr>
        <p:txBody>
          <a:bodyPr wrap="square" rtlCol="0">
            <a:spAutoFit/>
          </a:bodyPr>
          <a:lstStyle/>
          <a:p>
            <a:r>
              <a:rPr lang="en-US" dirty="0" smtClean="0"/>
              <a:t>Ln(AvPIE+1)~Oil</a:t>
            </a:r>
            <a:endParaRPr lang="en-US" dirty="0"/>
          </a:p>
        </p:txBody>
      </p:sp>
      <p:sp>
        <p:nvSpPr>
          <p:cNvPr id="9" name="TextBox 8"/>
          <p:cNvSpPr txBox="1"/>
          <p:nvPr/>
        </p:nvSpPr>
        <p:spPr>
          <a:xfrm>
            <a:off x="4870269" y="3051351"/>
            <a:ext cx="2520696" cy="369332"/>
          </a:xfrm>
          <a:prstGeom prst="rect">
            <a:avLst/>
          </a:prstGeom>
          <a:noFill/>
        </p:spPr>
        <p:txBody>
          <a:bodyPr wrap="square" rtlCol="0">
            <a:spAutoFit/>
          </a:bodyPr>
          <a:lstStyle/>
          <a:p>
            <a:r>
              <a:rPr lang="en-US" dirty="0" smtClean="0"/>
              <a:t>Sqrt(AvPIE+0.5)~Oil</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1143000" y="5334000"/>
                <a:ext cx="2240293" cy="6026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sSup>
                                <m:sSupPr>
                                  <m:ctrlPr>
                                    <a:rPr lang="en-US"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e>
                            <m:sub>
                              <m:r>
                                <a:rPr lang="en-US" b="0" i="1" smtClean="0">
                                  <a:latin typeface="Cambria Math" panose="02040503050406030204" pitchFamily="18" charset="0"/>
                                </a:rPr>
                                <m:t>𝑀𝑎𝑥</m:t>
                              </m:r>
                            </m:sub>
                          </m:sSub>
                        </m:num>
                        <m:den>
                          <m:sSub>
                            <m:sSubPr>
                              <m:ctrlPr>
                                <a:rPr lang="en-US" i="1">
                                  <a:latin typeface="Cambria Math" panose="02040503050406030204" pitchFamily="18" charset="0"/>
                                </a:rPr>
                              </m:ctrlPr>
                            </m:sSubPr>
                            <m:e>
                              <m:sSup>
                                <m:sSupPr>
                                  <m:ctrlPr>
                                    <a:rPr lang="en-US" i="1">
                                      <a:latin typeface="Cambria Math" panose="02040503050406030204" pitchFamily="18" charset="0"/>
                                    </a:rPr>
                                  </m:ctrlPr>
                                </m:sSupPr>
                                <m:e>
                                  <m:r>
                                    <a:rPr lang="en-US" b="0" i="1" smtClean="0">
                                      <a:latin typeface="Cambria Math" panose="02040503050406030204" pitchFamily="18" charset="0"/>
                                    </a:rPr>
                                    <m:t>𝑠</m:t>
                                  </m:r>
                                </m:e>
                                <m:sup>
                                  <m:r>
                                    <a:rPr lang="en-US" i="1">
                                      <a:latin typeface="Cambria Math" panose="02040503050406030204" pitchFamily="18" charset="0"/>
                                    </a:rPr>
                                    <m:t>2</m:t>
                                  </m:r>
                                </m:sup>
                              </m:sSup>
                            </m:e>
                            <m:sub>
                              <m:r>
                                <a:rPr lang="en-US" i="1">
                                  <a:latin typeface="Cambria Math" panose="02040503050406030204" pitchFamily="18" charset="0"/>
                                </a:rPr>
                                <m:t>𝑀</m:t>
                              </m:r>
                              <m:r>
                                <a:rPr lang="en-US" b="0" i="1" smtClean="0">
                                  <a:latin typeface="Cambria Math" panose="02040503050406030204" pitchFamily="18" charset="0"/>
                                </a:rPr>
                                <m:t>𝑖𝑛</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.1000</m:t>
                          </m:r>
                        </m:num>
                        <m:den>
                          <m:r>
                            <a:rPr lang="en-US" b="0" i="1" smtClean="0">
                              <a:latin typeface="Cambria Math" panose="02040503050406030204" pitchFamily="18" charset="0"/>
                            </a:rPr>
                            <m:t>.0138</m:t>
                          </m:r>
                        </m:den>
                      </m:f>
                      <m:r>
                        <a:rPr lang="en-US" b="0" i="1" smtClean="0">
                          <a:latin typeface="Cambria Math" panose="02040503050406030204" pitchFamily="18" charset="0"/>
                        </a:rPr>
                        <m:t>=7.25</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143000" y="5334000"/>
                <a:ext cx="2240293" cy="602665"/>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562600" y="5333999"/>
                <a:ext cx="2240293" cy="6026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sSup>
                                <m:sSupPr>
                                  <m:ctrlPr>
                                    <a:rPr lang="en-US"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e>
                            <m:sub>
                              <m:r>
                                <a:rPr lang="en-US" b="0" i="1" smtClean="0">
                                  <a:latin typeface="Cambria Math" panose="02040503050406030204" pitchFamily="18" charset="0"/>
                                </a:rPr>
                                <m:t>𝑀𝑎𝑥</m:t>
                              </m:r>
                            </m:sub>
                          </m:sSub>
                        </m:num>
                        <m:den>
                          <m:sSub>
                            <m:sSubPr>
                              <m:ctrlPr>
                                <a:rPr lang="en-US" i="1">
                                  <a:latin typeface="Cambria Math" panose="02040503050406030204" pitchFamily="18" charset="0"/>
                                </a:rPr>
                              </m:ctrlPr>
                            </m:sSubPr>
                            <m:e>
                              <m:sSup>
                                <m:sSupPr>
                                  <m:ctrlPr>
                                    <a:rPr lang="en-US" i="1">
                                      <a:latin typeface="Cambria Math" panose="02040503050406030204" pitchFamily="18" charset="0"/>
                                    </a:rPr>
                                  </m:ctrlPr>
                                </m:sSupPr>
                                <m:e>
                                  <m:r>
                                    <a:rPr lang="en-US" b="0" i="1" smtClean="0">
                                      <a:latin typeface="Cambria Math" panose="02040503050406030204" pitchFamily="18" charset="0"/>
                                    </a:rPr>
                                    <m:t>𝑠</m:t>
                                  </m:r>
                                </m:e>
                                <m:sup>
                                  <m:r>
                                    <a:rPr lang="en-US" i="1">
                                      <a:latin typeface="Cambria Math" panose="02040503050406030204" pitchFamily="18" charset="0"/>
                                    </a:rPr>
                                    <m:t>2</m:t>
                                  </m:r>
                                </m:sup>
                              </m:sSup>
                            </m:e>
                            <m:sub>
                              <m:r>
                                <a:rPr lang="en-US" i="1">
                                  <a:latin typeface="Cambria Math" panose="02040503050406030204" pitchFamily="18" charset="0"/>
                                </a:rPr>
                                <m:t>𝑀</m:t>
                              </m:r>
                              <m:r>
                                <a:rPr lang="en-US" b="0" i="1" smtClean="0">
                                  <a:latin typeface="Cambria Math" panose="02040503050406030204" pitchFamily="18" charset="0"/>
                                </a:rPr>
                                <m:t>𝑖𝑛</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.1302</m:t>
                          </m:r>
                        </m:num>
                        <m:den>
                          <m:r>
                            <a:rPr lang="en-US" b="0" i="1" smtClean="0">
                              <a:latin typeface="Cambria Math" panose="02040503050406030204" pitchFamily="18" charset="0"/>
                            </a:rPr>
                            <m:t>.0588</m:t>
                          </m:r>
                        </m:den>
                      </m:f>
                      <m:r>
                        <a:rPr lang="en-US" b="0" i="1" smtClean="0">
                          <a:latin typeface="Cambria Math" panose="02040503050406030204" pitchFamily="18" charset="0"/>
                        </a:rPr>
                        <m:t>=2.21</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5562600" y="5333999"/>
                <a:ext cx="2240293" cy="602665"/>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832997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52600" y="2895600"/>
            <a:ext cx="6096000" cy="1295400"/>
          </a:xfrm>
          <a:solidFill>
            <a:schemeClr val="accent1">
              <a:lumMod val="75000"/>
            </a:schemeClr>
          </a:solidFill>
        </p:spPr>
        <p:txBody>
          <a:bodyPr>
            <a:normAutofit/>
          </a:bodyPr>
          <a:lstStyle/>
          <a:p>
            <a:pPr algn="ctr"/>
            <a:r>
              <a:rPr lang="en-US" sz="3200" dirty="0">
                <a:solidFill>
                  <a:schemeClr val="bg1"/>
                </a:solidFill>
              </a:rPr>
              <a:t>Analysis of </a:t>
            </a:r>
            <a:r>
              <a:rPr lang="en-US" sz="3200" dirty="0" smtClean="0">
                <a:solidFill>
                  <a:schemeClr val="bg1"/>
                </a:solidFill>
              </a:rPr>
              <a:t>Results</a:t>
            </a:r>
          </a:p>
          <a:p>
            <a:pPr algn="ctr"/>
            <a:r>
              <a:rPr lang="en-US" sz="3200" dirty="0" smtClean="0">
                <a:solidFill>
                  <a:schemeClr val="bg1"/>
                </a:solidFill>
              </a:rPr>
              <a:t>Using Ln(AvPIE+1) Transformation </a:t>
            </a:r>
            <a:endParaRPr lang="en-US" sz="3200" dirty="0">
              <a:solidFill>
                <a:schemeClr val="bg1"/>
              </a:solidFill>
            </a:endParaRPr>
          </a:p>
        </p:txBody>
      </p:sp>
      <p:sp>
        <p:nvSpPr>
          <p:cNvPr id="4" name="Slide Number Placeholder 3"/>
          <p:cNvSpPr>
            <a:spLocks noGrp="1"/>
          </p:cNvSpPr>
          <p:nvPr>
            <p:ph type="sldNum" sz="quarter" idx="12"/>
          </p:nvPr>
        </p:nvSpPr>
        <p:spPr/>
        <p:txBody>
          <a:bodyPr/>
          <a:lstStyle/>
          <a:p>
            <a:fld id="{E7D8D2EA-84BD-494E-A61A-822CA488E5DD}" type="slidenum">
              <a:rPr lang="en-US" smtClean="0"/>
              <a:t>36</a:t>
            </a:fld>
            <a:endParaRPr lang="en-US" dirty="0"/>
          </a:p>
        </p:txBody>
      </p:sp>
    </p:spTree>
    <p:extLst>
      <p:ext uri="{BB962C8B-B14F-4D97-AF65-F5344CB8AC3E}">
        <p14:creationId xmlns:p14="http://schemas.microsoft.com/office/powerpoint/2010/main" val="1341443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57200" y="1950720"/>
            <a:ext cx="8418104" cy="4457700"/>
          </a:xfrm>
          <a:prstGeom prst="rect">
            <a:avLst/>
          </a:prstGeom>
        </p:spPr>
      </p:pic>
      <p:sp>
        <p:nvSpPr>
          <p:cNvPr id="2" name="Title 1"/>
          <p:cNvSpPr>
            <a:spLocks noGrp="1"/>
          </p:cNvSpPr>
          <p:nvPr>
            <p:ph type="title"/>
          </p:nvPr>
        </p:nvSpPr>
        <p:spPr>
          <a:xfrm>
            <a:off x="150658" y="228600"/>
            <a:ext cx="8534400" cy="685800"/>
          </a:xfrm>
        </p:spPr>
        <p:txBody>
          <a:bodyPr>
            <a:normAutofit/>
          </a:bodyPr>
          <a:lstStyle/>
          <a:p>
            <a:pPr algn="ctr"/>
            <a:r>
              <a:rPr lang="en-US" sz="3200" dirty="0"/>
              <a:t>Ln(</a:t>
            </a:r>
            <a:r>
              <a:rPr lang="en-US" sz="3200" dirty="0" err="1"/>
              <a:t>AvPIE</a:t>
            </a:r>
            <a:r>
              <a:rPr lang="en-US" sz="3200" dirty="0"/>
              <a:t> +1) Plot by </a:t>
            </a:r>
            <a:r>
              <a:rPr lang="en-US" sz="3200" dirty="0" smtClean="0"/>
              <a:t>Oil/Engine</a:t>
            </a:r>
            <a:endParaRPr lang="en-US" sz="3200" dirty="0"/>
          </a:p>
        </p:txBody>
      </p:sp>
      <p:sp>
        <p:nvSpPr>
          <p:cNvPr id="4" name="Slide Number Placeholder 3"/>
          <p:cNvSpPr>
            <a:spLocks noGrp="1"/>
          </p:cNvSpPr>
          <p:nvPr>
            <p:ph type="sldNum" sz="quarter" idx="12"/>
          </p:nvPr>
        </p:nvSpPr>
        <p:spPr/>
        <p:txBody>
          <a:bodyPr/>
          <a:lstStyle/>
          <a:p>
            <a:fld id="{C17C1647-21DB-4F21-9B41-C46BD641619B}" type="slidenum">
              <a:rPr lang="en-US" smtClean="0"/>
              <a:pPr/>
              <a:t>37</a:t>
            </a:fld>
            <a:endParaRPr lang="en-US" dirty="0"/>
          </a:p>
        </p:txBody>
      </p:sp>
      <p:sp>
        <p:nvSpPr>
          <p:cNvPr id="7" name="TextBox 6"/>
          <p:cNvSpPr txBox="1"/>
          <p:nvPr/>
        </p:nvSpPr>
        <p:spPr>
          <a:xfrm>
            <a:off x="914400" y="935057"/>
            <a:ext cx="7086600" cy="923330"/>
          </a:xfrm>
          <a:prstGeom prst="rect">
            <a:avLst/>
          </a:prstGeom>
          <a:noFill/>
        </p:spPr>
        <p:txBody>
          <a:bodyPr wrap="square" rtlCol="0">
            <a:spAutoFit/>
          </a:bodyPr>
          <a:lstStyle/>
          <a:p>
            <a:pPr marL="342900" indent="-342900">
              <a:buClr>
                <a:schemeClr val="accent1">
                  <a:lumMod val="75000"/>
                </a:schemeClr>
              </a:buClr>
              <a:buFont typeface="Arial" panose="020B0604020202020204" pitchFamily="34" charset="0"/>
              <a:buChar char="•"/>
            </a:pPr>
            <a:r>
              <a:rPr lang="en-US" dirty="0"/>
              <a:t>Plot of Ln(</a:t>
            </a:r>
            <a:r>
              <a:rPr lang="en-US" dirty="0" err="1"/>
              <a:t>AvPIE</a:t>
            </a:r>
            <a:r>
              <a:rPr lang="en-US" dirty="0"/>
              <a:t> + 1) by Oil and </a:t>
            </a:r>
            <a:r>
              <a:rPr lang="en-US" dirty="0" smtClean="0"/>
              <a:t>Engine, </a:t>
            </a:r>
            <a:r>
              <a:rPr lang="en-US" dirty="0"/>
              <a:t>colored by </a:t>
            </a:r>
            <a:r>
              <a:rPr lang="en-US" dirty="0" smtClean="0"/>
              <a:t>lab</a:t>
            </a:r>
          </a:p>
          <a:p>
            <a:pPr marL="342900" indent="-342900">
              <a:buClr>
                <a:schemeClr val="accent1">
                  <a:lumMod val="75000"/>
                </a:schemeClr>
              </a:buClr>
              <a:buFont typeface="Arial" panose="020B0604020202020204" pitchFamily="34" charset="0"/>
              <a:buChar char="•"/>
            </a:pPr>
            <a:r>
              <a:rPr lang="en-US" dirty="0" smtClean="0"/>
              <a:t>Variance appears to decrease as the response level increases, which may mean the transformation is not appropriate.</a:t>
            </a:r>
            <a:endParaRPr lang="en-US" dirty="0"/>
          </a:p>
        </p:txBody>
      </p:sp>
    </p:spTree>
    <p:extLst>
      <p:ext uri="{BB962C8B-B14F-4D97-AF65-F5344CB8AC3E}">
        <p14:creationId xmlns:p14="http://schemas.microsoft.com/office/powerpoint/2010/main" val="26901219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572000" y="914400"/>
            <a:ext cx="3832524" cy="5572246"/>
          </a:xfrm>
          <a:prstGeom prst="rect">
            <a:avLst/>
          </a:prstGeom>
        </p:spPr>
      </p:pic>
      <p:sp>
        <p:nvSpPr>
          <p:cNvPr id="2" name="Title 1"/>
          <p:cNvSpPr>
            <a:spLocks noGrp="1"/>
          </p:cNvSpPr>
          <p:nvPr>
            <p:ph type="title"/>
          </p:nvPr>
        </p:nvSpPr>
        <p:spPr>
          <a:xfrm>
            <a:off x="150658" y="228600"/>
            <a:ext cx="8534400" cy="685800"/>
          </a:xfrm>
        </p:spPr>
        <p:txBody>
          <a:bodyPr>
            <a:normAutofit/>
          </a:bodyPr>
          <a:lstStyle/>
          <a:p>
            <a:pPr algn="ctr"/>
            <a:r>
              <a:rPr lang="en-US" sz="3200" dirty="0"/>
              <a:t>Ln(</a:t>
            </a:r>
            <a:r>
              <a:rPr lang="en-US" sz="3200" dirty="0" err="1"/>
              <a:t>AvPIE</a:t>
            </a:r>
            <a:r>
              <a:rPr lang="en-US" sz="3200" dirty="0"/>
              <a:t> +1) ANOVA Full Model</a:t>
            </a:r>
          </a:p>
        </p:txBody>
      </p:sp>
      <p:sp>
        <p:nvSpPr>
          <p:cNvPr id="4" name="Slide Number Placeholder 3"/>
          <p:cNvSpPr>
            <a:spLocks noGrp="1"/>
          </p:cNvSpPr>
          <p:nvPr>
            <p:ph type="sldNum" sz="quarter" idx="12"/>
          </p:nvPr>
        </p:nvSpPr>
        <p:spPr/>
        <p:txBody>
          <a:bodyPr/>
          <a:lstStyle/>
          <a:p>
            <a:fld id="{C17C1647-21DB-4F21-9B41-C46BD641619B}" type="slidenum">
              <a:rPr lang="en-US" smtClean="0"/>
              <a:pPr/>
              <a:t>38</a:t>
            </a:fld>
            <a:endParaRPr lang="en-US" dirty="0"/>
          </a:p>
        </p:txBody>
      </p:sp>
      <p:sp>
        <p:nvSpPr>
          <p:cNvPr id="7" name="TextBox 6"/>
          <p:cNvSpPr txBox="1"/>
          <p:nvPr/>
        </p:nvSpPr>
        <p:spPr>
          <a:xfrm>
            <a:off x="377081" y="1219200"/>
            <a:ext cx="3429000" cy="707886"/>
          </a:xfrm>
          <a:prstGeom prst="rect">
            <a:avLst/>
          </a:prstGeom>
          <a:noFill/>
        </p:spPr>
        <p:txBody>
          <a:bodyPr wrap="square" rtlCol="0">
            <a:spAutoFit/>
          </a:bodyPr>
          <a:lstStyle/>
          <a:p>
            <a:pPr>
              <a:buClr>
                <a:schemeClr val="accent1">
                  <a:lumMod val="75000"/>
                </a:schemeClr>
              </a:buClr>
            </a:pPr>
            <a:r>
              <a:rPr lang="en-US" sz="2000" u="sng" dirty="0"/>
              <a:t>Statistically significant differences:</a:t>
            </a:r>
          </a:p>
          <a:p>
            <a:pPr marL="342900" indent="-342900">
              <a:buClr>
                <a:schemeClr val="accent1">
                  <a:lumMod val="75000"/>
                </a:schemeClr>
              </a:buClr>
              <a:buFont typeface="Arial" panose="020B0604020202020204" pitchFamily="34" charset="0"/>
              <a:buChar char="•"/>
            </a:pPr>
            <a:r>
              <a:rPr lang="en-US" sz="2000" dirty="0"/>
              <a:t>Oil</a:t>
            </a:r>
          </a:p>
        </p:txBody>
      </p:sp>
      <p:sp>
        <p:nvSpPr>
          <p:cNvPr id="9" name="TextBox 8"/>
          <p:cNvSpPr txBox="1"/>
          <p:nvPr/>
        </p:nvSpPr>
        <p:spPr>
          <a:xfrm>
            <a:off x="377081" y="2500521"/>
            <a:ext cx="3429000" cy="1323439"/>
          </a:xfrm>
          <a:prstGeom prst="rect">
            <a:avLst/>
          </a:prstGeom>
          <a:noFill/>
        </p:spPr>
        <p:txBody>
          <a:bodyPr wrap="square" rtlCol="0">
            <a:spAutoFit/>
          </a:bodyPr>
          <a:lstStyle/>
          <a:p>
            <a:pPr>
              <a:buClr>
                <a:schemeClr val="accent1">
                  <a:lumMod val="75000"/>
                </a:schemeClr>
              </a:buClr>
            </a:pPr>
            <a:r>
              <a:rPr lang="en-US" sz="2000" u="sng" dirty="0"/>
              <a:t>Not significantly different:</a:t>
            </a:r>
          </a:p>
          <a:p>
            <a:pPr marL="342900" indent="-342900">
              <a:buClr>
                <a:schemeClr val="accent1">
                  <a:lumMod val="75000"/>
                </a:schemeClr>
              </a:buClr>
              <a:buFont typeface="Arial" panose="020B0604020202020204" pitchFamily="34" charset="0"/>
              <a:buChar char="•"/>
            </a:pPr>
            <a:r>
              <a:rPr lang="en-US" sz="2000" dirty="0"/>
              <a:t>Labs</a:t>
            </a:r>
          </a:p>
          <a:p>
            <a:pPr marL="342900" indent="-342900">
              <a:buClr>
                <a:schemeClr val="accent1">
                  <a:lumMod val="75000"/>
                </a:schemeClr>
              </a:buClr>
              <a:buFont typeface="Arial" panose="020B0604020202020204" pitchFamily="34" charset="0"/>
              <a:buChar char="•"/>
            </a:pPr>
            <a:r>
              <a:rPr lang="en-US" sz="2000" dirty="0" smtClean="0"/>
              <a:t>Engines </a:t>
            </a:r>
            <a:r>
              <a:rPr lang="en-US" sz="2000" dirty="0"/>
              <a:t>within Labs</a:t>
            </a:r>
          </a:p>
          <a:p>
            <a:pPr marL="342900" indent="-342900">
              <a:buClr>
                <a:schemeClr val="accent1">
                  <a:lumMod val="75000"/>
                </a:schemeClr>
              </a:buClr>
              <a:buFont typeface="Arial" panose="020B0604020202020204" pitchFamily="34" charset="0"/>
              <a:buChar char="•"/>
            </a:pPr>
            <a:r>
              <a:rPr lang="en-US" sz="2000" dirty="0"/>
              <a:t>Lab-Oil Interaction</a:t>
            </a:r>
          </a:p>
        </p:txBody>
      </p:sp>
      <p:sp>
        <p:nvSpPr>
          <p:cNvPr id="3" name="Oval 2"/>
          <p:cNvSpPr/>
          <p:nvPr/>
        </p:nvSpPr>
        <p:spPr>
          <a:xfrm>
            <a:off x="7620693" y="5513763"/>
            <a:ext cx="609600" cy="110490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56163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399847" y="1238408"/>
            <a:ext cx="3956947" cy="4948339"/>
          </a:xfrm>
          <a:prstGeom prst="rect">
            <a:avLst/>
          </a:prstGeom>
        </p:spPr>
      </p:pic>
      <p:sp>
        <p:nvSpPr>
          <p:cNvPr id="2" name="Title 1"/>
          <p:cNvSpPr>
            <a:spLocks noGrp="1"/>
          </p:cNvSpPr>
          <p:nvPr>
            <p:ph type="title"/>
          </p:nvPr>
        </p:nvSpPr>
        <p:spPr>
          <a:xfrm>
            <a:off x="150658" y="228600"/>
            <a:ext cx="8534400" cy="685800"/>
          </a:xfrm>
        </p:spPr>
        <p:txBody>
          <a:bodyPr>
            <a:normAutofit/>
          </a:bodyPr>
          <a:lstStyle/>
          <a:p>
            <a:pPr algn="ctr"/>
            <a:r>
              <a:rPr lang="en-US" sz="3200" dirty="0"/>
              <a:t>Ln(</a:t>
            </a:r>
            <a:r>
              <a:rPr lang="en-US" sz="3200" dirty="0" err="1"/>
              <a:t>AvPIE</a:t>
            </a:r>
            <a:r>
              <a:rPr lang="en-US" sz="3200" dirty="0"/>
              <a:t> +1) ANOVA Reduced Model</a:t>
            </a:r>
          </a:p>
        </p:txBody>
      </p:sp>
      <p:sp>
        <p:nvSpPr>
          <p:cNvPr id="4" name="Slide Number Placeholder 3"/>
          <p:cNvSpPr>
            <a:spLocks noGrp="1"/>
          </p:cNvSpPr>
          <p:nvPr>
            <p:ph type="sldNum" sz="quarter" idx="12"/>
          </p:nvPr>
        </p:nvSpPr>
        <p:spPr/>
        <p:txBody>
          <a:bodyPr/>
          <a:lstStyle/>
          <a:p>
            <a:fld id="{C17C1647-21DB-4F21-9B41-C46BD641619B}" type="slidenum">
              <a:rPr lang="en-US" smtClean="0"/>
              <a:pPr/>
              <a:t>39</a:t>
            </a:fld>
            <a:endParaRPr lang="en-US" dirty="0"/>
          </a:p>
        </p:txBody>
      </p:sp>
      <p:sp>
        <p:nvSpPr>
          <p:cNvPr id="9" name="TextBox 8"/>
          <p:cNvSpPr txBox="1"/>
          <p:nvPr/>
        </p:nvSpPr>
        <p:spPr>
          <a:xfrm>
            <a:off x="374904" y="1371600"/>
            <a:ext cx="3429000" cy="1323439"/>
          </a:xfrm>
          <a:prstGeom prst="rect">
            <a:avLst/>
          </a:prstGeom>
          <a:noFill/>
        </p:spPr>
        <p:txBody>
          <a:bodyPr wrap="square" rtlCol="0">
            <a:spAutoFit/>
          </a:bodyPr>
          <a:lstStyle/>
          <a:p>
            <a:pPr marL="342900" indent="-342900">
              <a:buClr>
                <a:schemeClr val="accent1">
                  <a:lumMod val="75000"/>
                </a:schemeClr>
              </a:buClr>
              <a:buFont typeface="Arial" panose="020B0604020202020204" pitchFamily="34" charset="0"/>
              <a:buChar char="•"/>
            </a:pPr>
            <a:r>
              <a:rPr lang="en-US" sz="2000" dirty="0" smtClean="0"/>
              <a:t>In this reduced model, the lab differences are still not statistically significant.</a:t>
            </a:r>
            <a:endParaRPr lang="en-US" sz="2000" dirty="0"/>
          </a:p>
          <a:p>
            <a:pPr marL="342900" indent="-342900">
              <a:buClr>
                <a:schemeClr val="accent1">
                  <a:lumMod val="75000"/>
                </a:schemeClr>
              </a:buClr>
              <a:buFont typeface="Arial" panose="020B0604020202020204" pitchFamily="34" charset="0"/>
              <a:buChar char="•"/>
            </a:pPr>
            <a:endParaRPr lang="en-US" sz="2000" dirty="0"/>
          </a:p>
        </p:txBody>
      </p:sp>
      <p:sp>
        <p:nvSpPr>
          <p:cNvPr id="3" name="Oval 2"/>
          <p:cNvSpPr/>
          <p:nvPr/>
        </p:nvSpPr>
        <p:spPr>
          <a:xfrm>
            <a:off x="7670994" y="5443639"/>
            <a:ext cx="787206" cy="87630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8618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With Engine </a:t>
            </a:r>
            <a:r>
              <a:rPr lang="en-GB" dirty="0"/>
              <a:t>H</a:t>
            </a:r>
            <a:r>
              <a:rPr lang="en-GB" dirty="0" smtClean="0"/>
              <a:t>our </a:t>
            </a:r>
            <a:r>
              <a:rPr lang="en-GB" dirty="0"/>
              <a:t>E</a:t>
            </a:r>
            <a:r>
              <a:rPr lang="en-GB" dirty="0" smtClean="0"/>
              <a:t>ffect</a:t>
            </a:r>
            <a:endParaRPr lang="en-GB" dirty="0"/>
          </a:p>
        </p:txBody>
      </p:sp>
    </p:spTree>
    <p:extLst>
      <p:ext uri="{BB962C8B-B14F-4D97-AF65-F5344CB8AC3E}">
        <p14:creationId xmlns:p14="http://schemas.microsoft.com/office/powerpoint/2010/main" val="39031349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58" y="228600"/>
            <a:ext cx="8534400" cy="685800"/>
          </a:xfrm>
        </p:spPr>
        <p:txBody>
          <a:bodyPr>
            <a:normAutofit/>
          </a:bodyPr>
          <a:lstStyle/>
          <a:p>
            <a:pPr algn="ctr"/>
            <a:r>
              <a:rPr lang="en-US" sz="3200" dirty="0"/>
              <a:t>Ln(</a:t>
            </a:r>
            <a:r>
              <a:rPr lang="en-US" sz="3200" dirty="0" err="1"/>
              <a:t>AvPIE</a:t>
            </a:r>
            <a:r>
              <a:rPr lang="en-US" sz="3200" dirty="0"/>
              <a:t> +1) Plot by Oil</a:t>
            </a:r>
          </a:p>
        </p:txBody>
      </p:sp>
      <p:sp>
        <p:nvSpPr>
          <p:cNvPr id="4" name="Slide Number Placeholder 3"/>
          <p:cNvSpPr>
            <a:spLocks noGrp="1"/>
          </p:cNvSpPr>
          <p:nvPr>
            <p:ph type="sldNum" sz="quarter" idx="12"/>
          </p:nvPr>
        </p:nvSpPr>
        <p:spPr/>
        <p:txBody>
          <a:bodyPr/>
          <a:lstStyle/>
          <a:p>
            <a:fld id="{C17C1647-21DB-4F21-9B41-C46BD641619B}" type="slidenum">
              <a:rPr lang="en-US" smtClean="0"/>
              <a:pPr/>
              <a:t>40</a:t>
            </a:fld>
            <a:endParaRPr lang="en-US" dirty="0"/>
          </a:p>
        </p:txBody>
      </p:sp>
      <p:sp>
        <p:nvSpPr>
          <p:cNvPr id="7" name="TextBox 6"/>
          <p:cNvSpPr txBox="1"/>
          <p:nvPr/>
        </p:nvSpPr>
        <p:spPr>
          <a:xfrm>
            <a:off x="914400" y="1031192"/>
            <a:ext cx="6019800" cy="400110"/>
          </a:xfrm>
          <a:prstGeom prst="rect">
            <a:avLst/>
          </a:prstGeom>
          <a:noFill/>
        </p:spPr>
        <p:txBody>
          <a:bodyPr wrap="square" rtlCol="0">
            <a:spAutoFit/>
          </a:bodyPr>
          <a:lstStyle/>
          <a:p>
            <a:pPr marL="342900" indent="-342900">
              <a:buClr>
                <a:schemeClr val="accent1">
                  <a:lumMod val="75000"/>
                </a:schemeClr>
              </a:buClr>
              <a:buFont typeface="Arial" panose="020B0604020202020204" pitchFamily="34" charset="0"/>
              <a:buChar char="•"/>
            </a:pPr>
            <a:r>
              <a:rPr lang="en-US" sz="2000" dirty="0"/>
              <a:t>Plot below is Ln(</a:t>
            </a:r>
            <a:r>
              <a:rPr lang="en-US" sz="2000" dirty="0" err="1"/>
              <a:t>AvPIE</a:t>
            </a:r>
            <a:r>
              <a:rPr lang="en-US" sz="2000" dirty="0"/>
              <a:t> + 1) by </a:t>
            </a:r>
            <a:r>
              <a:rPr lang="en-US" sz="2000" dirty="0" smtClean="0"/>
              <a:t>Oil and Lab, </a:t>
            </a:r>
            <a:r>
              <a:rPr lang="en-US" sz="2000" dirty="0"/>
              <a:t>colored by lab</a:t>
            </a:r>
          </a:p>
        </p:txBody>
      </p:sp>
      <p:pic>
        <p:nvPicPr>
          <p:cNvPr id="3" name="Picture 2"/>
          <p:cNvPicPr>
            <a:picLocks noChangeAspect="1"/>
          </p:cNvPicPr>
          <p:nvPr/>
        </p:nvPicPr>
        <p:blipFill>
          <a:blip r:embed="rId3"/>
          <a:stretch>
            <a:fillRect/>
          </a:stretch>
        </p:blipFill>
        <p:spPr>
          <a:xfrm>
            <a:off x="838200" y="1548094"/>
            <a:ext cx="7698442" cy="5029200"/>
          </a:xfrm>
          <a:prstGeom prst="rect">
            <a:avLst/>
          </a:prstGeom>
        </p:spPr>
      </p:pic>
    </p:spTree>
    <p:extLst>
      <p:ext uri="{BB962C8B-B14F-4D97-AF65-F5344CB8AC3E}">
        <p14:creationId xmlns:p14="http://schemas.microsoft.com/office/powerpoint/2010/main" val="21263354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186574"/>
            <a:ext cx="8534400" cy="685800"/>
          </a:xfrm>
        </p:spPr>
        <p:txBody>
          <a:bodyPr>
            <a:normAutofit/>
          </a:bodyPr>
          <a:lstStyle/>
          <a:p>
            <a:pPr algn="ctr"/>
            <a:r>
              <a:rPr lang="en-US" sz="3200" dirty="0"/>
              <a:t>Ln(</a:t>
            </a:r>
            <a:r>
              <a:rPr lang="en-US" sz="3200" dirty="0" err="1"/>
              <a:t>AvPIE</a:t>
            </a:r>
            <a:r>
              <a:rPr lang="en-US" sz="3200" dirty="0"/>
              <a:t> +1) Lab Differences</a:t>
            </a:r>
          </a:p>
        </p:txBody>
      </p:sp>
      <p:sp>
        <p:nvSpPr>
          <p:cNvPr id="4" name="Slide Number Placeholder 3"/>
          <p:cNvSpPr>
            <a:spLocks noGrp="1"/>
          </p:cNvSpPr>
          <p:nvPr>
            <p:ph type="sldNum" sz="quarter" idx="12"/>
          </p:nvPr>
        </p:nvSpPr>
        <p:spPr/>
        <p:txBody>
          <a:bodyPr/>
          <a:lstStyle/>
          <a:p>
            <a:fld id="{C17C1647-21DB-4F21-9B41-C46BD641619B}" type="slidenum">
              <a:rPr lang="en-US" smtClean="0"/>
              <a:pPr/>
              <a:t>41</a:t>
            </a:fld>
            <a:endParaRPr lang="en-US" dirty="0"/>
          </a:p>
        </p:txBody>
      </p:sp>
      <p:sp>
        <p:nvSpPr>
          <p:cNvPr id="7" name="TextBox 6"/>
          <p:cNvSpPr txBox="1"/>
          <p:nvPr/>
        </p:nvSpPr>
        <p:spPr>
          <a:xfrm>
            <a:off x="577378" y="835847"/>
            <a:ext cx="8017547" cy="707886"/>
          </a:xfrm>
          <a:prstGeom prst="rect">
            <a:avLst/>
          </a:prstGeom>
          <a:noFill/>
        </p:spPr>
        <p:txBody>
          <a:bodyPr wrap="square" rtlCol="0">
            <a:spAutoFit/>
          </a:bodyPr>
          <a:lstStyle/>
          <a:p>
            <a:pPr marL="342900" indent="-342900">
              <a:buClr>
                <a:schemeClr val="accent1">
                  <a:lumMod val="75000"/>
                </a:schemeClr>
              </a:buClr>
              <a:buFont typeface="Arial" panose="020B0604020202020204" pitchFamily="34" charset="0"/>
              <a:buChar char="•"/>
            </a:pPr>
            <a:r>
              <a:rPr lang="en-US" sz="2000" dirty="0"/>
              <a:t>Model is Ln(</a:t>
            </a:r>
            <a:r>
              <a:rPr lang="en-US" sz="2000" dirty="0" err="1"/>
              <a:t>AvPIE</a:t>
            </a:r>
            <a:r>
              <a:rPr lang="en-US" sz="2000" dirty="0"/>
              <a:t> +1) ~ Oil, Lab</a:t>
            </a:r>
          </a:p>
          <a:p>
            <a:pPr marL="342900" indent="-342900">
              <a:buClr>
                <a:schemeClr val="accent1">
                  <a:lumMod val="75000"/>
                </a:schemeClr>
              </a:buClr>
              <a:buFont typeface="Arial" panose="020B0604020202020204" pitchFamily="34" charset="0"/>
              <a:buChar char="•"/>
            </a:pPr>
            <a:r>
              <a:rPr lang="en-US" sz="2000" dirty="0"/>
              <a:t>Plot below of Ln(</a:t>
            </a:r>
            <a:r>
              <a:rPr lang="en-US" sz="2000" dirty="0" err="1"/>
              <a:t>AvPIE</a:t>
            </a:r>
            <a:r>
              <a:rPr lang="en-US" sz="2000" dirty="0"/>
              <a:t> + 1) </a:t>
            </a:r>
            <a:r>
              <a:rPr lang="en-US" sz="2000" dirty="0" err="1"/>
              <a:t>LSMeans</a:t>
            </a:r>
            <a:r>
              <a:rPr lang="en-US" sz="2000" dirty="0"/>
              <a:t> by Lab, with 95% confidence intervals</a:t>
            </a:r>
          </a:p>
        </p:txBody>
      </p:sp>
      <p:graphicFrame>
        <p:nvGraphicFramePr>
          <p:cNvPr id="5" name="Table 4"/>
          <p:cNvGraphicFramePr>
            <a:graphicFrameLocks noGrp="1"/>
          </p:cNvGraphicFramePr>
          <p:nvPr>
            <p:extLst/>
          </p:nvPr>
        </p:nvGraphicFramePr>
        <p:xfrm>
          <a:off x="603504" y="4690654"/>
          <a:ext cx="3621815" cy="1737360"/>
        </p:xfrm>
        <a:graphic>
          <a:graphicData uri="http://schemas.openxmlformats.org/drawingml/2006/table">
            <a:tbl>
              <a:tblPr firstRow="1" bandRow="1">
                <a:tableStyleId>{5C22544A-7EE6-4342-B048-85BDC9FD1C3A}</a:tableStyleId>
              </a:tblPr>
              <a:tblGrid>
                <a:gridCol w="651611">
                  <a:extLst>
                    <a:ext uri="{9D8B030D-6E8A-4147-A177-3AD203B41FA5}">
                      <a16:colId xmlns="" xmlns:a16="http://schemas.microsoft.com/office/drawing/2014/main" val="20000"/>
                    </a:ext>
                  </a:extLst>
                </a:gridCol>
                <a:gridCol w="1607670">
                  <a:extLst>
                    <a:ext uri="{9D8B030D-6E8A-4147-A177-3AD203B41FA5}">
                      <a16:colId xmlns="" xmlns:a16="http://schemas.microsoft.com/office/drawing/2014/main" val="20001"/>
                    </a:ext>
                  </a:extLst>
                </a:gridCol>
                <a:gridCol w="1362534">
                  <a:extLst>
                    <a:ext uri="{9D8B030D-6E8A-4147-A177-3AD203B41FA5}">
                      <a16:colId xmlns="" xmlns:a16="http://schemas.microsoft.com/office/drawing/2014/main" val="20002"/>
                    </a:ext>
                  </a:extLst>
                </a:gridCol>
              </a:tblGrid>
              <a:tr h="563112">
                <a:tc>
                  <a:txBody>
                    <a:bodyPr/>
                    <a:lstStyle/>
                    <a:p>
                      <a:pPr algn="ctr"/>
                      <a:r>
                        <a:rPr lang="en-US" dirty="0"/>
                        <a:t>Lab</a:t>
                      </a:r>
                    </a:p>
                  </a:txBody>
                  <a:tcPr anchor="ctr"/>
                </a:tc>
                <a:tc>
                  <a:txBody>
                    <a:bodyPr/>
                    <a:lstStyle/>
                    <a:p>
                      <a:pPr algn="ctr"/>
                      <a:r>
                        <a:rPr lang="en-US" dirty="0"/>
                        <a:t>Ln(AvPIE+1)</a:t>
                      </a:r>
                      <a:r>
                        <a:rPr lang="en-US" baseline="0" dirty="0"/>
                        <a:t> LSMean</a:t>
                      </a:r>
                      <a:endParaRPr lang="en-US" dirty="0"/>
                    </a:p>
                  </a:txBody>
                  <a:tcPr anchor="ctr"/>
                </a:tc>
                <a:tc>
                  <a:txBody>
                    <a:bodyPr/>
                    <a:lstStyle/>
                    <a:p>
                      <a:pPr algn="ctr"/>
                      <a:r>
                        <a:rPr lang="en-US" dirty="0" err="1"/>
                        <a:t>AvPIE</a:t>
                      </a:r>
                      <a:r>
                        <a:rPr lang="en-US" baseline="0" dirty="0"/>
                        <a:t> LSMean</a:t>
                      </a:r>
                      <a:endParaRPr lang="en-US" dirty="0"/>
                    </a:p>
                  </a:txBody>
                  <a:tcPr anchor="ctr"/>
                </a:tc>
                <a:extLst>
                  <a:ext uri="{0D108BD9-81ED-4DB2-BD59-A6C34878D82A}">
                    <a16:rowId xmlns="" xmlns:a16="http://schemas.microsoft.com/office/drawing/2014/main" val="10000"/>
                  </a:ext>
                </a:extLst>
              </a:tr>
              <a:tr h="363669">
                <a:tc>
                  <a:txBody>
                    <a:bodyPr/>
                    <a:lstStyle/>
                    <a:p>
                      <a:pPr algn="ctr"/>
                      <a:r>
                        <a:rPr lang="en-US" dirty="0"/>
                        <a:t>A</a:t>
                      </a:r>
                    </a:p>
                  </a:txBody>
                  <a:tcPr anchor="ctr"/>
                </a:tc>
                <a:tc>
                  <a:txBody>
                    <a:bodyPr/>
                    <a:lstStyle/>
                    <a:p>
                      <a:pPr algn="ctr"/>
                      <a:r>
                        <a:rPr lang="en-US" dirty="0" smtClean="0"/>
                        <a:t>1.9909</a:t>
                      </a:r>
                      <a:endParaRPr lang="en-US" dirty="0"/>
                    </a:p>
                  </a:txBody>
                  <a:tcPr anchor="ctr"/>
                </a:tc>
                <a:tc>
                  <a:txBody>
                    <a:bodyPr/>
                    <a:lstStyle/>
                    <a:p>
                      <a:pPr algn="ctr"/>
                      <a:r>
                        <a:rPr lang="en-US" dirty="0" smtClean="0"/>
                        <a:t>6.32</a:t>
                      </a:r>
                      <a:endParaRPr lang="en-US" dirty="0"/>
                    </a:p>
                  </a:txBody>
                  <a:tcPr anchor="ctr"/>
                </a:tc>
                <a:extLst>
                  <a:ext uri="{0D108BD9-81ED-4DB2-BD59-A6C34878D82A}">
                    <a16:rowId xmlns="" xmlns:a16="http://schemas.microsoft.com/office/drawing/2014/main" val="10001"/>
                  </a:ext>
                </a:extLst>
              </a:tr>
              <a:tr h="363669">
                <a:tc>
                  <a:txBody>
                    <a:bodyPr/>
                    <a:lstStyle/>
                    <a:p>
                      <a:pPr algn="ctr"/>
                      <a:r>
                        <a:rPr lang="en-US" dirty="0"/>
                        <a:t>B</a:t>
                      </a:r>
                    </a:p>
                  </a:txBody>
                  <a:tcPr anchor="ctr"/>
                </a:tc>
                <a:tc>
                  <a:txBody>
                    <a:bodyPr/>
                    <a:lstStyle/>
                    <a:p>
                      <a:pPr algn="ctr"/>
                      <a:r>
                        <a:rPr lang="en-US" dirty="0" smtClean="0"/>
                        <a:t>1.8110</a:t>
                      </a:r>
                      <a:endParaRPr lang="en-US" dirty="0"/>
                    </a:p>
                  </a:txBody>
                  <a:tcPr anchor="ctr"/>
                </a:tc>
                <a:tc>
                  <a:txBody>
                    <a:bodyPr/>
                    <a:lstStyle/>
                    <a:p>
                      <a:pPr algn="ctr"/>
                      <a:r>
                        <a:rPr lang="en-US" dirty="0" smtClean="0"/>
                        <a:t>5.12</a:t>
                      </a:r>
                      <a:endParaRPr lang="en-US" dirty="0"/>
                    </a:p>
                  </a:txBody>
                  <a:tcPr anchor="ctr"/>
                </a:tc>
                <a:extLst>
                  <a:ext uri="{0D108BD9-81ED-4DB2-BD59-A6C34878D82A}">
                    <a16:rowId xmlns="" xmlns:a16="http://schemas.microsoft.com/office/drawing/2014/main" val="10002"/>
                  </a:ext>
                </a:extLst>
              </a:tr>
              <a:tr h="363669">
                <a:tc>
                  <a:txBody>
                    <a:bodyPr/>
                    <a:lstStyle/>
                    <a:p>
                      <a:pPr algn="ctr"/>
                      <a:r>
                        <a:rPr lang="en-US" dirty="0"/>
                        <a:t>G</a:t>
                      </a:r>
                    </a:p>
                  </a:txBody>
                  <a:tcPr anchor="ctr"/>
                </a:tc>
                <a:tc>
                  <a:txBody>
                    <a:bodyPr/>
                    <a:lstStyle/>
                    <a:p>
                      <a:pPr algn="ctr"/>
                      <a:r>
                        <a:rPr lang="en-US" dirty="0" smtClean="0"/>
                        <a:t>1.9346</a:t>
                      </a:r>
                      <a:endParaRPr lang="en-US" dirty="0"/>
                    </a:p>
                  </a:txBody>
                  <a:tcPr anchor="ctr"/>
                </a:tc>
                <a:tc>
                  <a:txBody>
                    <a:bodyPr/>
                    <a:lstStyle/>
                    <a:p>
                      <a:pPr algn="ctr"/>
                      <a:r>
                        <a:rPr lang="en-US" dirty="0" smtClean="0"/>
                        <a:t>5.92</a:t>
                      </a:r>
                      <a:endParaRPr lang="en-US" dirty="0"/>
                    </a:p>
                  </a:txBody>
                  <a:tcPr anchor="ctr"/>
                </a:tc>
                <a:extLst>
                  <a:ext uri="{0D108BD9-81ED-4DB2-BD59-A6C34878D82A}">
                    <a16:rowId xmlns="" xmlns:a16="http://schemas.microsoft.com/office/drawing/2014/main" val="10003"/>
                  </a:ext>
                </a:extLst>
              </a:tr>
            </a:tbl>
          </a:graphicData>
        </a:graphic>
      </p:graphicFrame>
      <p:graphicFrame>
        <p:nvGraphicFramePr>
          <p:cNvPr id="8" name="Table 7"/>
          <p:cNvGraphicFramePr>
            <a:graphicFrameLocks noGrp="1"/>
          </p:cNvGraphicFramePr>
          <p:nvPr>
            <p:extLst/>
          </p:nvPr>
        </p:nvGraphicFramePr>
        <p:xfrm>
          <a:off x="4876800" y="4673237"/>
          <a:ext cx="4002541" cy="1920240"/>
        </p:xfrm>
        <a:graphic>
          <a:graphicData uri="http://schemas.openxmlformats.org/drawingml/2006/table">
            <a:tbl>
              <a:tblPr firstRow="1" bandRow="1">
                <a:tableStyleId>{5C22544A-7EE6-4342-B048-85BDC9FD1C3A}</a:tableStyleId>
              </a:tblPr>
              <a:tblGrid>
                <a:gridCol w="727682">
                  <a:extLst>
                    <a:ext uri="{9D8B030D-6E8A-4147-A177-3AD203B41FA5}">
                      <a16:colId xmlns="" xmlns:a16="http://schemas.microsoft.com/office/drawing/2014/main" val="20000"/>
                    </a:ext>
                  </a:extLst>
                </a:gridCol>
                <a:gridCol w="685800">
                  <a:extLst>
                    <a:ext uri="{9D8B030D-6E8A-4147-A177-3AD203B41FA5}">
                      <a16:colId xmlns="" xmlns:a16="http://schemas.microsoft.com/office/drawing/2014/main" val="20001"/>
                    </a:ext>
                  </a:extLst>
                </a:gridCol>
                <a:gridCol w="1312894">
                  <a:extLst>
                    <a:ext uri="{9D8B030D-6E8A-4147-A177-3AD203B41FA5}">
                      <a16:colId xmlns="" xmlns:a16="http://schemas.microsoft.com/office/drawing/2014/main" val="20002"/>
                    </a:ext>
                  </a:extLst>
                </a:gridCol>
                <a:gridCol w="1276165">
                  <a:extLst>
                    <a:ext uri="{9D8B030D-6E8A-4147-A177-3AD203B41FA5}">
                      <a16:colId xmlns="" xmlns:a16="http://schemas.microsoft.com/office/drawing/2014/main" val="20003"/>
                    </a:ext>
                  </a:extLst>
                </a:gridCol>
              </a:tblGrid>
              <a:tr h="704305">
                <a:tc>
                  <a:txBody>
                    <a:bodyPr/>
                    <a:lstStyle/>
                    <a:p>
                      <a:pPr algn="ctr"/>
                      <a:r>
                        <a:rPr lang="en-US" sz="1600" dirty="0"/>
                        <a:t>Lab1</a:t>
                      </a:r>
                    </a:p>
                  </a:txBody>
                  <a:tcPr anchor="ctr"/>
                </a:tc>
                <a:tc>
                  <a:txBody>
                    <a:bodyPr/>
                    <a:lstStyle/>
                    <a:p>
                      <a:pPr algn="ctr"/>
                      <a:r>
                        <a:rPr lang="en-US" sz="1600" dirty="0"/>
                        <a:t>Lab2</a:t>
                      </a:r>
                    </a:p>
                  </a:txBody>
                  <a:tcPr anchor="ctr"/>
                </a:tc>
                <a:tc>
                  <a:txBody>
                    <a:bodyPr/>
                    <a:lstStyle/>
                    <a:p>
                      <a:pPr algn="ctr"/>
                      <a:r>
                        <a:rPr lang="en-US" sz="1600" dirty="0"/>
                        <a:t>Ln(AvPIE+1)</a:t>
                      </a:r>
                      <a:r>
                        <a:rPr lang="en-US" sz="1600" baseline="0" dirty="0"/>
                        <a:t> LSMean Difference</a:t>
                      </a:r>
                      <a:endParaRPr lang="en-US" sz="1600" dirty="0"/>
                    </a:p>
                  </a:txBody>
                  <a:tcPr anchor="ctr"/>
                </a:tc>
                <a:tc>
                  <a:txBody>
                    <a:bodyPr/>
                    <a:lstStyle/>
                    <a:p>
                      <a:pPr algn="ctr"/>
                      <a:r>
                        <a:rPr lang="en-US" sz="1600" dirty="0"/>
                        <a:t>p-Value</a:t>
                      </a:r>
                    </a:p>
                  </a:txBody>
                  <a:tcPr anchor="ctr"/>
                </a:tc>
                <a:extLst>
                  <a:ext uri="{0D108BD9-81ED-4DB2-BD59-A6C34878D82A}">
                    <a16:rowId xmlns="" xmlns:a16="http://schemas.microsoft.com/office/drawing/2014/main" val="10000"/>
                  </a:ext>
                </a:extLst>
              </a:tr>
              <a:tr h="363669">
                <a:tc>
                  <a:txBody>
                    <a:bodyPr/>
                    <a:lstStyle/>
                    <a:p>
                      <a:pPr algn="ctr"/>
                      <a:r>
                        <a:rPr lang="en-US" dirty="0"/>
                        <a:t>A</a:t>
                      </a:r>
                    </a:p>
                  </a:txBody>
                  <a:tcPr anchor="ctr"/>
                </a:tc>
                <a:tc>
                  <a:txBody>
                    <a:bodyPr/>
                    <a:lstStyle/>
                    <a:p>
                      <a:pPr algn="ctr"/>
                      <a:r>
                        <a:rPr lang="en-US" dirty="0"/>
                        <a:t>B</a:t>
                      </a:r>
                    </a:p>
                  </a:txBody>
                  <a:tcPr anchor="ctr"/>
                </a:tc>
                <a:tc>
                  <a:txBody>
                    <a:bodyPr/>
                    <a:lstStyle/>
                    <a:p>
                      <a:pPr algn="ctr"/>
                      <a:r>
                        <a:rPr lang="en-US" dirty="0" smtClean="0"/>
                        <a:t>0.1798</a:t>
                      </a:r>
                      <a:endParaRPr lang="en-US" dirty="0"/>
                    </a:p>
                  </a:txBody>
                  <a:tcPr anchor="ctr"/>
                </a:tc>
                <a:tc>
                  <a:txBody>
                    <a:bodyPr/>
                    <a:lstStyle/>
                    <a:p>
                      <a:pPr algn="ctr"/>
                      <a:r>
                        <a:rPr lang="en-US" dirty="0" smtClean="0"/>
                        <a:t>0.29</a:t>
                      </a:r>
                      <a:endParaRPr lang="en-US" dirty="0"/>
                    </a:p>
                  </a:txBody>
                  <a:tcPr anchor="ctr"/>
                </a:tc>
                <a:extLst>
                  <a:ext uri="{0D108BD9-81ED-4DB2-BD59-A6C34878D82A}">
                    <a16:rowId xmlns="" xmlns:a16="http://schemas.microsoft.com/office/drawing/2014/main" val="10001"/>
                  </a:ext>
                </a:extLst>
              </a:tr>
              <a:tr h="363669">
                <a:tc>
                  <a:txBody>
                    <a:bodyPr/>
                    <a:lstStyle/>
                    <a:p>
                      <a:pPr algn="ctr"/>
                      <a:r>
                        <a:rPr lang="en-US" dirty="0"/>
                        <a:t>G</a:t>
                      </a:r>
                    </a:p>
                  </a:txBody>
                  <a:tcPr anchor="ctr"/>
                </a:tc>
                <a:tc>
                  <a:txBody>
                    <a:bodyPr/>
                    <a:lstStyle/>
                    <a:p>
                      <a:pPr algn="ctr"/>
                      <a:r>
                        <a:rPr lang="en-US" dirty="0"/>
                        <a:t>B</a:t>
                      </a:r>
                    </a:p>
                  </a:txBody>
                  <a:tcPr anchor="ctr"/>
                </a:tc>
                <a:tc>
                  <a:txBody>
                    <a:bodyPr/>
                    <a:lstStyle/>
                    <a:p>
                      <a:pPr algn="ctr"/>
                      <a:r>
                        <a:rPr lang="en-US" dirty="0" smtClean="0"/>
                        <a:t>0.1235</a:t>
                      </a:r>
                      <a:endParaRPr lang="en-US" dirty="0"/>
                    </a:p>
                  </a:txBody>
                  <a:tcPr anchor="ctr"/>
                </a:tc>
                <a:tc>
                  <a:txBody>
                    <a:bodyPr/>
                    <a:lstStyle/>
                    <a:p>
                      <a:pPr algn="ctr"/>
                      <a:r>
                        <a:rPr lang="en-US" dirty="0" smtClean="0"/>
                        <a:t>0.58</a:t>
                      </a:r>
                      <a:endParaRPr lang="en-US" dirty="0"/>
                    </a:p>
                  </a:txBody>
                  <a:tcPr anchor="ctr"/>
                </a:tc>
                <a:extLst>
                  <a:ext uri="{0D108BD9-81ED-4DB2-BD59-A6C34878D82A}">
                    <a16:rowId xmlns="" xmlns:a16="http://schemas.microsoft.com/office/drawing/2014/main" val="10002"/>
                  </a:ext>
                </a:extLst>
              </a:tr>
              <a:tr h="363669">
                <a:tc>
                  <a:txBody>
                    <a:bodyPr/>
                    <a:lstStyle/>
                    <a:p>
                      <a:pPr algn="ctr"/>
                      <a:r>
                        <a:rPr lang="en-US" dirty="0"/>
                        <a:t>A</a:t>
                      </a:r>
                    </a:p>
                  </a:txBody>
                  <a:tcPr anchor="ctr"/>
                </a:tc>
                <a:tc>
                  <a:txBody>
                    <a:bodyPr/>
                    <a:lstStyle/>
                    <a:p>
                      <a:pPr algn="ctr"/>
                      <a:r>
                        <a:rPr lang="en-US" dirty="0"/>
                        <a:t>G</a:t>
                      </a:r>
                    </a:p>
                  </a:txBody>
                  <a:tcPr anchor="ctr"/>
                </a:tc>
                <a:tc>
                  <a:txBody>
                    <a:bodyPr/>
                    <a:lstStyle/>
                    <a:p>
                      <a:pPr algn="ctr"/>
                      <a:r>
                        <a:rPr lang="en-US" dirty="0" smtClean="0"/>
                        <a:t>0.0563</a:t>
                      </a:r>
                      <a:endParaRPr lang="en-US" dirty="0"/>
                    </a:p>
                  </a:txBody>
                  <a:tcPr anchor="ctr"/>
                </a:tc>
                <a:tc>
                  <a:txBody>
                    <a:bodyPr/>
                    <a:lstStyle/>
                    <a:p>
                      <a:pPr algn="ctr"/>
                      <a:r>
                        <a:rPr lang="en-US" dirty="0" smtClean="0"/>
                        <a:t>0.76</a:t>
                      </a:r>
                      <a:endParaRPr lang="en-US" dirty="0"/>
                    </a:p>
                  </a:txBody>
                  <a:tcPr anchor="ctr"/>
                </a:tc>
                <a:extLst>
                  <a:ext uri="{0D108BD9-81ED-4DB2-BD59-A6C34878D82A}">
                    <a16:rowId xmlns="" xmlns:a16="http://schemas.microsoft.com/office/drawing/2014/main" val="10003"/>
                  </a:ext>
                </a:extLst>
              </a:tr>
            </a:tbl>
          </a:graphicData>
        </a:graphic>
      </p:graphicFrame>
      <p:sp>
        <p:nvSpPr>
          <p:cNvPr id="6" name="TextBox 5"/>
          <p:cNvSpPr txBox="1"/>
          <p:nvPr/>
        </p:nvSpPr>
        <p:spPr>
          <a:xfrm>
            <a:off x="603504" y="4309654"/>
            <a:ext cx="1758696" cy="400110"/>
          </a:xfrm>
          <a:prstGeom prst="rect">
            <a:avLst/>
          </a:prstGeom>
          <a:noFill/>
        </p:spPr>
        <p:txBody>
          <a:bodyPr wrap="square" rtlCol="0">
            <a:spAutoFit/>
          </a:bodyPr>
          <a:lstStyle/>
          <a:p>
            <a:r>
              <a:rPr lang="en-US" sz="2000" u="sng" dirty="0" err="1"/>
              <a:t>LSMeans</a:t>
            </a:r>
            <a:r>
              <a:rPr lang="en-US" sz="2000" u="sng" dirty="0"/>
              <a:t> by Lab</a:t>
            </a:r>
          </a:p>
        </p:txBody>
      </p:sp>
      <p:sp>
        <p:nvSpPr>
          <p:cNvPr id="11" name="TextBox 10"/>
          <p:cNvSpPr txBox="1"/>
          <p:nvPr/>
        </p:nvSpPr>
        <p:spPr>
          <a:xfrm>
            <a:off x="4800600" y="4309654"/>
            <a:ext cx="3581400" cy="400110"/>
          </a:xfrm>
          <a:prstGeom prst="rect">
            <a:avLst/>
          </a:prstGeom>
          <a:noFill/>
        </p:spPr>
        <p:txBody>
          <a:bodyPr wrap="square" rtlCol="0">
            <a:spAutoFit/>
          </a:bodyPr>
          <a:lstStyle/>
          <a:p>
            <a:r>
              <a:rPr lang="en-US" sz="2000" u="sng" dirty="0" err="1"/>
              <a:t>LSMeans</a:t>
            </a:r>
            <a:r>
              <a:rPr lang="en-US" sz="2000" u="sng" dirty="0"/>
              <a:t> Differences Between Labs</a:t>
            </a:r>
          </a:p>
        </p:txBody>
      </p:sp>
      <p:pic>
        <p:nvPicPr>
          <p:cNvPr id="9" name="Picture 8"/>
          <p:cNvPicPr>
            <a:picLocks noChangeAspect="1"/>
          </p:cNvPicPr>
          <p:nvPr/>
        </p:nvPicPr>
        <p:blipFill>
          <a:blip r:embed="rId3"/>
          <a:stretch>
            <a:fillRect/>
          </a:stretch>
        </p:blipFill>
        <p:spPr>
          <a:xfrm>
            <a:off x="2214255" y="1865614"/>
            <a:ext cx="4178008" cy="2435727"/>
          </a:xfrm>
          <a:prstGeom prst="rect">
            <a:avLst/>
          </a:prstGeom>
        </p:spPr>
      </p:pic>
    </p:spTree>
    <p:extLst>
      <p:ext uri="{BB962C8B-B14F-4D97-AF65-F5344CB8AC3E}">
        <p14:creationId xmlns:p14="http://schemas.microsoft.com/office/powerpoint/2010/main" val="27092592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186574"/>
            <a:ext cx="8534400" cy="685800"/>
          </a:xfrm>
        </p:spPr>
        <p:txBody>
          <a:bodyPr>
            <a:normAutofit/>
          </a:bodyPr>
          <a:lstStyle/>
          <a:p>
            <a:pPr algn="ctr"/>
            <a:r>
              <a:rPr lang="en-US" sz="3200" dirty="0"/>
              <a:t>Ln(</a:t>
            </a:r>
            <a:r>
              <a:rPr lang="en-US" sz="3200" dirty="0" err="1"/>
              <a:t>AvPIE</a:t>
            </a:r>
            <a:r>
              <a:rPr lang="en-US" sz="3200" dirty="0"/>
              <a:t> +1) Oil Differences</a:t>
            </a:r>
          </a:p>
        </p:txBody>
      </p:sp>
      <p:sp>
        <p:nvSpPr>
          <p:cNvPr id="4" name="Slide Number Placeholder 3"/>
          <p:cNvSpPr>
            <a:spLocks noGrp="1"/>
          </p:cNvSpPr>
          <p:nvPr>
            <p:ph type="sldNum" sz="quarter" idx="12"/>
          </p:nvPr>
        </p:nvSpPr>
        <p:spPr/>
        <p:txBody>
          <a:bodyPr/>
          <a:lstStyle/>
          <a:p>
            <a:fld id="{C17C1647-21DB-4F21-9B41-C46BD641619B}" type="slidenum">
              <a:rPr lang="en-US" smtClean="0"/>
              <a:pPr/>
              <a:t>42</a:t>
            </a:fld>
            <a:endParaRPr lang="en-US" dirty="0"/>
          </a:p>
        </p:txBody>
      </p:sp>
      <p:sp>
        <p:nvSpPr>
          <p:cNvPr id="7" name="TextBox 6"/>
          <p:cNvSpPr txBox="1"/>
          <p:nvPr/>
        </p:nvSpPr>
        <p:spPr>
          <a:xfrm>
            <a:off x="304800" y="1057088"/>
            <a:ext cx="8017547" cy="2246769"/>
          </a:xfrm>
          <a:prstGeom prst="rect">
            <a:avLst/>
          </a:prstGeom>
          <a:noFill/>
        </p:spPr>
        <p:txBody>
          <a:bodyPr wrap="square" rtlCol="0">
            <a:spAutoFit/>
          </a:bodyPr>
          <a:lstStyle/>
          <a:p>
            <a:pPr marL="342900" indent="-342900">
              <a:buClr>
                <a:schemeClr val="accent1">
                  <a:lumMod val="75000"/>
                </a:schemeClr>
              </a:buClr>
              <a:buFont typeface="Arial" panose="020B0604020202020204" pitchFamily="34" charset="0"/>
              <a:buChar char="•"/>
            </a:pPr>
            <a:r>
              <a:rPr lang="en-US" sz="2000" dirty="0"/>
              <a:t>Model is Ln(</a:t>
            </a:r>
            <a:r>
              <a:rPr lang="en-US" sz="2000" dirty="0" err="1"/>
              <a:t>AvPIE</a:t>
            </a:r>
            <a:r>
              <a:rPr lang="en-US" sz="2000" dirty="0"/>
              <a:t> +1) ~ Oil, Lab</a:t>
            </a:r>
          </a:p>
          <a:p>
            <a:pPr marL="342900" indent="-342900">
              <a:buClr>
                <a:schemeClr val="accent1">
                  <a:lumMod val="75000"/>
                </a:schemeClr>
              </a:buClr>
              <a:buFont typeface="Arial" panose="020B0604020202020204" pitchFamily="34" charset="0"/>
              <a:buChar char="•"/>
            </a:pPr>
            <a:r>
              <a:rPr lang="en-US" sz="2000" dirty="0"/>
              <a:t>Oil significantly differ</a:t>
            </a:r>
          </a:p>
          <a:p>
            <a:pPr marL="800100" lvl="1" indent="-342900">
              <a:buClr>
                <a:schemeClr val="accent1">
                  <a:lumMod val="75000"/>
                </a:schemeClr>
              </a:buClr>
              <a:buFont typeface="Arial" panose="020B0604020202020204" pitchFamily="34" charset="0"/>
              <a:buChar char="•"/>
            </a:pPr>
            <a:r>
              <a:rPr lang="en-US" sz="2000" dirty="0"/>
              <a:t>All pairwise comparisons </a:t>
            </a:r>
          </a:p>
          <a:p>
            <a:pPr lvl="2">
              <a:buClr>
                <a:schemeClr val="accent1">
                  <a:lumMod val="75000"/>
                </a:schemeClr>
              </a:buClr>
            </a:pPr>
            <a:r>
              <a:rPr lang="en-US" sz="2000" dirty="0"/>
              <a:t>are statistically significant</a:t>
            </a:r>
          </a:p>
          <a:p>
            <a:pPr marL="800100" lvl="1" indent="-342900">
              <a:buClr>
                <a:schemeClr val="accent1">
                  <a:lumMod val="75000"/>
                </a:schemeClr>
              </a:buClr>
              <a:buFont typeface="Arial" panose="020B0604020202020204" pitchFamily="34" charset="0"/>
              <a:buChar char="•"/>
            </a:pPr>
            <a:r>
              <a:rPr lang="en-US" sz="2000" dirty="0"/>
              <a:t>222 &gt; 221 &gt; 220</a:t>
            </a:r>
          </a:p>
          <a:p>
            <a:pPr marL="342900" indent="-342900">
              <a:buClr>
                <a:schemeClr val="accent1">
                  <a:lumMod val="75000"/>
                </a:schemeClr>
              </a:buClr>
              <a:buFont typeface="Arial" panose="020B0604020202020204" pitchFamily="34" charset="0"/>
              <a:buChar char="•"/>
            </a:pPr>
            <a:r>
              <a:rPr lang="en-US" sz="2000" dirty="0"/>
              <a:t>Plot shows Ln(</a:t>
            </a:r>
            <a:r>
              <a:rPr lang="en-US" sz="2000" dirty="0" err="1"/>
              <a:t>AvPIE</a:t>
            </a:r>
            <a:r>
              <a:rPr lang="en-US" sz="2000" dirty="0"/>
              <a:t> + 1) </a:t>
            </a:r>
            <a:r>
              <a:rPr lang="en-US" sz="2000" dirty="0" err="1"/>
              <a:t>LSMeans</a:t>
            </a:r>
            <a:r>
              <a:rPr lang="en-US" sz="2000" dirty="0"/>
              <a:t> by Lab,</a:t>
            </a:r>
          </a:p>
          <a:p>
            <a:pPr>
              <a:buClr>
                <a:schemeClr val="accent1">
                  <a:lumMod val="75000"/>
                </a:schemeClr>
              </a:buClr>
            </a:pPr>
            <a:r>
              <a:rPr lang="en-US" sz="2000" dirty="0"/>
              <a:t> 	with 95% confidence intervals</a:t>
            </a:r>
          </a:p>
        </p:txBody>
      </p:sp>
      <p:graphicFrame>
        <p:nvGraphicFramePr>
          <p:cNvPr id="5" name="Table 4"/>
          <p:cNvGraphicFramePr>
            <a:graphicFrameLocks noGrp="1"/>
          </p:cNvGraphicFramePr>
          <p:nvPr>
            <p:extLst/>
          </p:nvPr>
        </p:nvGraphicFramePr>
        <p:xfrm>
          <a:off x="603504" y="4690654"/>
          <a:ext cx="3621815" cy="1737360"/>
        </p:xfrm>
        <a:graphic>
          <a:graphicData uri="http://schemas.openxmlformats.org/drawingml/2006/table">
            <a:tbl>
              <a:tblPr firstRow="1" bandRow="1">
                <a:tableStyleId>{5C22544A-7EE6-4342-B048-85BDC9FD1C3A}</a:tableStyleId>
              </a:tblPr>
              <a:tblGrid>
                <a:gridCol w="651611">
                  <a:extLst>
                    <a:ext uri="{9D8B030D-6E8A-4147-A177-3AD203B41FA5}">
                      <a16:colId xmlns="" xmlns:a16="http://schemas.microsoft.com/office/drawing/2014/main" val="20000"/>
                    </a:ext>
                  </a:extLst>
                </a:gridCol>
                <a:gridCol w="1607670">
                  <a:extLst>
                    <a:ext uri="{9D8B030D-6E8A-4147-A177-3AD203B41FA5}">
                      <a16:colId xmlns="" xmlns:a16="http://schemas.microsoft.com/office/drawing/2014/main" val="20001"/>
                    </a:ext>
                  </a:extLst>
                </a:gridCol>
                <a:gridCol w="1362534">
                  <a:extLst>
                    <a:ext uri="{9D8B030D-6E8A-4147-A177-3AD203B41FA5}">
                      <a16:colId xmlns="" xmlns:a16="http://schemas.microsoft.com/office/drawing/2014/main" val="20002"/>
                    </a:ext>
                  </a:extLst>
                </a:gridCol>
              </a:tblGrid>
              <a:tr h="563112">
                <a:tc>
                  <a:txBody>
                    <a:bodyPr/>
                    <a:lstStyle/>
                    <a:p>
                      <a:pPr algn="ctr"/>
                      <a:r>
                        <a:rPr lang="en-US" dirty="0"/>
                        <a:t>Oil</a:t>
                      </a:r>
                    </a:p>
                  </a:txBody>
                  <a:tcPr anchor="ctr"/>
                </a:tc>
                <a:tc>
                  <a:txBody>
                    <a:bodyPr/>
                    <a:lstStyle/>
                    <a:p>
                      <a:pPr algn="ctr"/>
                      <a:r>
                        <a:rPr lang="en-US" dirty="0"/>
                        <a:t>Ln(AvPIE+1)</a:t>
                      </a:r>
                      <a:r>
                        <a:rPr lang="en-US" baseline="0" dirty="0"/>
                        <a:t> LSMean</a:t>
                      </a:r>
                      <a:endParaRPr lang="en-US" dirty="0"/>
                    </a:p>
                  </a:txBody>
                  <a:tcPr anchor="ctr"/>
                </a:tc>
                <a:tc>
                  <a:txBody>
                    <a:bodyPr/>
                    <a:lstStyle/>
                    <a:p>
                      <a:pPr algn="ctr"/>
                      <a:r>
                        <a:rPr lang="en-US" dirty="0" err="1"/>
                        <a:t>AvPIE</a:t>
                      </a:r>
                      <a:r>
                        <a:rPr lang="en-US" baseline="0" dirty="0"/>
                        <a:t> LSMean</a:t>
                      </a:r>
                      <a:endParaRPr lang="en-US" dirty="0"/>
                    </a:p>
                  </a:txBody>
                  <a:tcPr anchor="ctr"/>
                </a:tc>
                <a:extLst>
                  <a:ext uri="{0D108BD9-81ED-4DB2-BD59-A6C34878D82A}">
                    <a16:rowId xmlns="" xmlns:a16="http://schemas.microsoft.com/office/drawing/2014/main" val="10000"/>
                  </a:ext>
                </a:extLst>
              </a:tr>
              <a:tr h="363669">
                <a:tc>
                  <a:txBody>
                    <a:bodyPr/>
                    <a:lstStyle/>
                    <a:p>
                      <a:pPr algn="ctr"/>
                      <a:r>
                        <a:rPr lang="en-US" dirty="0"/>
                        <a:t>220</a:t>
                      </a:r>
                    </a:p>
                  </a:txBody>
                  <a:tcPr anchor="ctr"/>
                </a:tc>
                <a:tc>
                  <a:txBody>
                    <a:bodyPr/>
                    <a:lstStyle/>
                    <a:p>
                      <a:pPr algn="ctr"/>
                      <a:r>
                        <a:rPr lang="en-US" dirty="0" smtClean="0"/>
                        <a:t>0.3663</a:t>
                      </a:r>
                      <a:endParaRPr lang="en-US" dirty="0"/>
                    </a:p>
                  </a:txBody>
                  <a:tcPr anchor="ctr"/>
                </a:tc>
                <a:tc>
                  <a:txBody>
                    <a:bodyPr/>
                    <a:lstStyle/>
                    <a:p>
                      <a:pPr algn="ctr"/>
                      <a:r>
                        <a:rPr lang="en-US" dirty="0" smtClean="0"/>
                        <a:t>0.44</a:t>
                      </a:r>
                      <a:endParaRPr lang="en-US" dirty="0"/>
                    </a:p>
                  </a:txBody>
                  <a:tcPr anchor="ctr"/>
                </a:tc>
                <a:extLst>
                  <a:ext uri="{0D108BD9-81ED-4DB2-BD59-A6C34878D82A}">
                    <a16:rowId xmlns="" xmlns:a16="http://schemas.microsoft.com/office/drawing/2014/main" val="10001"/>
                  </a:ext>
                </a:extLst>
              </a:tr>
              <a:tr h="363669">
                <a:tc>
                  <a:txBody>
                    <a:bodyPr/>
                    <a:lstStyle/>
                    <a:p>
                      <a:pPr algn="ctr"/>
                      <a:r>
                        <a:rPr lang="en-US" dirty="0"/>
                        <a:t>221</a:t>
                      </a:r>
                    </a:p>
                  </a:txBody>
                  <a:tcPr anchor="ctr"/>
                </a:tc>
                <a:tc>
                  <a:txBody>
                    <a:bodyPr/>
                    <a:lstStyle/>
                    <a:p>
                      <a:pPr algn="ctr"/>
                      <a:r>
                        <a:rPr lang="en-US" dirty="0" smtClean="0"/>
                        <a:t>2.4734</a:t>
                      </a:r>
                      <a:endParaRPr lang="en-US" dirty="0"/>
                    </a:p>
                  </a:txBody>
                  <a:tcPr anchor="ctr"/>
                </a:tc>
                <a:tc>
                  <a:txBody>
                    <a:bodyPr/>
                    <a:lstStyle/>
                    <a:p>
                      <a:pPr algn="ctr"/>
                      <a:r>
                        <a:rPr lang="en-US" dirty="0" smtClean="0"/>
                        <a:t>10.86</a:t>
                      </a:r>
                      <a:endParaRPr lang="en-US" dirty="0"/>
                    </a:p>
                  </a:txBody>
                  <a:tcPr anchor="ctr"/>
                </a:tc>
                <a:extLst>
                  <a:ext uri="{0D108BD9-81ED-4DB2-BD59-A6C34878D82A}">
                    <a16:rowId xmlns="" xmlns:a16="http://schemas.microsoft.com/office/drawing/2014/main" val="10002"/>
                  </a:ext>
                </a:extLst>
              </a:tr>
              <a:tr h="363669">
                <a:tc>
                  <a:txBody>
                    <a:bodyPr/>
                    <a:lstStyle/>
                    <a:p>
                      <a:pPr algn="ctr"/>
                      <a:r>
                        <a:rPr lang="en-US" dirty="0"/>
                        <a:t>222</a:t>
                      </a:r>
                    </a:p>
                  </a:txBody>
                  <a:tcPr anchor="ctr"/>
                </a:tc>
                <a:tc>
                  <a:txBody>
                    <a:bodyPr/>
                    <a:lstStyle/>
                    <a:p>
                      <a:pPr algn="ctr"/>
                      <a:r>
                        <a:rPr lang="en-US" dirty="0" smtClean="0"/>
                        <a:t>2.8968</a:t>
                      </a:r>
                      <a:endParaRPr lang="en-US" dirty="0"/>
                    </a:p>
                  </a:txBody>
                  <a:tcPr anchor="ctr"/>
                </a:tc>
                <a:tc>
                  <a:txBody>
                    <a:bodyPr/>
                    <a:lstStyle/>
                    <a:p>
                      <a:pPr algn="ctr"/>
                      <a:r>
                        <a:rPr lang="en-US" dirty="0" smtClean="0"/>
                        <a:t>17.12</a:t>
                      </a:r>
                      <a:endParaRPr lang="en-US" dirty="0"/>
                    </a:p>
                  </a:txBody>
                  <a:tcPr anchor="ctr"/>
                </a:tc>
                <a:extLst>
                  <a:ext uri="{0D108BD9-81ED-4DB2-BD59-A6C34878D82A}">
                    <a16:rowId xmlns="" xmlns:a16="http://schemas.microsoft.com/office/drawing/2014/main" val="10003"/>
                  </a:ext>
                </a:extLst>
              </a:tr>
            </a:tbl>
          </a:graphicData>
        </a:graphic>
      </p:graphicFrame>
      <p:graphicFrame>
        <p:nvGraphicFramePr>
          <p:cNvPr id="8" name="Table 7"/>
          <p:cNvGraphicFramePr>
            <a:graphicFrameLocks noGrp="1"/>
          </p:cNvGraphicFramePr>
          <p:nvPr>
            <p:extLst/>
          </p:nvPr>
        </p:nvGraphicFramePr>
        <p:xfrm>
          <a:off x="4876800" y="4673237"/>
          <a:ext cx="4002541" cy="1920240"/>
        </p:xfrm>
        <a:graphic>
          <a:graphicData uri="http://schemas.openxmlformats.org/drawingml/2006/table">
            <a:tbl>
              <a:tblPr firstRow="1" bandRow="1">
                <a:tableStyleId>{5C22544A-7EE6-4342-B048-85BDC9FD1C3A}</a:tableStyleId>
              </a:tblPr>
              <a:tblGrid>
                <a:gridCol w="727682">
                  <a:extLst>
                    <a:ext uri="{9D8B030D-6E8A-4147-A177-3AD203B41FA5}">
                      <a16:colId xmlns="" xmlns:a16="http://schemas.microsoft.com/office/drawing/2014/main" val="20000"/>
                    </a:ext>
                  </a:extLst>
                </a:gridCol>
                <a:gridCol w="685800">
                  <a:extLst>
                    <a:ext uri="{9D8B030D-6E8A-4147-A177-3AD203B41FA5}">
                      <a16:colId xmlns="" xmlns:a16="http://schemas.microsoft.com/office/drawing/2014/main" val="20001"/>
                    </a:ext>
                  </a:extLst>
                </a:gridCol>
                <a:gridCol w="1312894">
                  <a:extLst>
                    <a:ext uri="{9D8B030D-6E8A-4147-A177-3AD203B41FA5}">
                      <a16:colId xmlns="" xmlns:a16="http://schemas.microsoft.com/office/drawing/2014/main" val="20002"/>
                    </a:ext>
                  </a:extLst>
                </a:gridCol>
                <a:gridCol w="1276165">
                  <a:extLst>
                    <a:ext uri="{9D8B030D-6E8A-4147-A177-3AD203B41FA5}">
                      <a16:colId xmlns="" xmlns:a16="http://schemas.microsoft.com/office/drawing/2014/main" val="20003"/>
                    </a:ext>
                  </a:extLst>
                </a:gridCol>
              </a:tblGrid>
              <a:tr h="704305">
                <a:tc>
                  <a:txBody>
                    <a:bodyPr/>
                    <a:lstStyle/>
                    <a:p>
                      <a:pPr algn="ctr"/>
                      <a:r>
                        <a:rPr lang="en-US" sz="1600" dirty="0"/>
                        <a:t>Oil1</a:t>
                      </a:r>
                    </a:p>
                  </a:txBody>
                  <a:tcPr anchor="ctr"/>
                </a:tc>
                <a:tc>
                  <a:txBody>
                    <a:bodyPr/>
                    <a:lstStyle/>
                    <a:p>
                      <a:pPr algn="ctr"/>
                      <a:r>
                        <a:rPr lang="en-US" sz="1600" dirty="0"/>
                        <a:t>Oil2</a:t>
                      </a:r>
                    </a:p>
                  </a:txBody>
                  <a:tcPr anchor="ctr"/>
                </a:tc>
                <a:tc>
                  <a:txBody>
                    <a:bodyPr/>
                    <a:lstStyle/>
                    <a:p>
                      <a:pPr algn="ctr"/>
                      <a:r>
                        <a:rPr lang="en-US" sz="1600" dirty="0"/>
                        <a:t>Ln(AvPIE+1)</a:t>
                      </a:r>
                      <a:r>
                        <a:rPr lang="en-US" sz="1600" baseline="0" dirty="0"/>
                        <a:t> LSMean Difference</a:t>
                      </a:r>
                      <a:endParaRPr lang="en-US" sz="1600" dirty="0"/>
                    </a:p>
                  </a:txBody>
                  <a:tcPr anchor="ctr"/>
                </a:tc>
                <a:tc>
                  <a:txBody>
                    <a:bodyPr/>
                    <a:lstStyle/>
                    <a:p>
                      <a:pPr algn="ctr"/>
                      <a:r>
                        <a:rPr lang="en-US" sz="1600" dirty="0"/>
                        <a:t>p-Value</a:t>
                      </a:r>
                    </a:p>
                  </a:txBody>
                  <a:tcPr anchor="ctr"/>
                </a:tc>
                <a:extLst>
                  <a:ext uri="{0D108BD9-81ED-4DB2-BD59-A6C34878D82A}">
                    <a16:rowId xmlns="" xmlns:a16="http://schemas.microsoft.com/office/drawing/2014/main" val="10000"/>
                  </a:ext>
                </a:extLst>
              </a:tr>
              <a:tr h="363669">
                <a:tc>
                  <a:txBody>
                    <a:bodyPr/>
                    <a:lstStyle/>
                    <a:p>
                      <a:pPr algn="ctr"/>
                      <a:r>
                        <a:rPr lang="en-US" dirty="0"/>
                        <a:t>222</a:t>
                      </a:r>
                    </a:p>
                  </a:txBody>
                  <a:tcPr anchor="ctr"/>
                </a:tc>
                <a:tc>
                  <a:txBody>
                    <a:bodyPr/>
                    <a:lstStyle/>
                    <a:p>
                      <a:pPr algn="ctr"/>
                      <a:r>
                        <a:rPr lang="en-US" dirty="0"/>
                        <a:t>220</a:t>
                      </a:r>
                    </a:p>
                  </a:txBody>
                  <a:tcPr anchor="ctr"/>
                </a:tc>
                <a:tc>
                  <a:txBody>
                    <a:bodyPr/>
                    <a:lstStyle/>
                    <a:p>
                      <a:pPr algn="ctr"/>
                      <a:r>
                        <a:rPr lang="en-US" dirty="0" smtClean="0"/>
                        <a:t>2.5305</a:t>
                      </a:r>
                      <a:endParaRPr lang="en-US" dirty="0"/>
                    </a:p>
                  </a:txBody>
                  <a:tcPr anchor="ctr"/>
                </a:tc>
                <a:tc>
                  <a:txBody>
                    <a:bodyPr/>
                    <a:lstStyle/>
                    <a:p>
                      <a:pPr algn="ctr"/>
                      <a:r>
                        <a:rPr lang="en-US" dirty="0"/>
                        <a:t>&lt;.0001</a:t>
                      </a:r>
                    </a:p>
                  </a:txBody>
                  <a:tcPr anchor="ctr"/>
                </a:tc>
                <a:extLst>
                  <a:ext uri="{0D108BD9-81ED-4DB2-BD59-A6C34878D82A}">
                    <a16:rowId xmlns="" xmlns:a16="http://schemas.microsoft.com/office/drawing/2014/main" val="10001"/>
                  </a:ext>
                </a:extLst>
              </a:tr>
              <a:tr h="363669">
                <a:tc>
                  <a:txBody>
                    <a:bodyPr/>
                    <a:lstStyle/>
                    <a:p>
                      <a:pPr algn="ctr"/>
                      <a:r>
                        <a:rPr lang="en-US" dirty="0"/>
                        <a:t>221</a:t>
                      </a:r>
                    </a:p>
                  </a:txBody>
                  <a:tcPr anchor="ctr"/>
                </a:tc>
                <a:tc>
                  <a:txBody>
                    <a:bodyPr/>
                    <a:lstStyle/>
                    <a:p>
                      <a:pPr algn="ctr"/>
                      <a:r>
                        <a:rPr lang="en-US" dirty="0"/>
                        <a:t>220</a:t>
                      </a:r>
                    </a:p>
                  </a:txBody>
                  <a:tcPr anchor="ctr"/>
                </a:tc>
                <a:tc>
                  <a:txBody>
                    <a:bodyPr/>
                    <a:lstStyle/>
                    <a:p>
                      <a:pPr algn="ctr"/>
                      <a:r>
                        <a:rPr lang="en-US" dirty="0" smtClean="0"/>
                        <a:t>2.1071</a:t>
                      </a:r>
                      <a:endParaRPr lang="en-US" dirty="0"/>
                    </a:p>
                  </a:txBody>
                  <a:tcPr anchor="ctr"/>
                </a:tc>
                <a:tc>
                  <a:txBody>
                    <a:bodyPr/>
                    <a:lstStyle/>
                    <a:p>
                      <a:pPr algn="ctr"/>
                      <a:r>
                        <a:rPr lang="en-US" dirty="0"/>
                        <a:t>&lt;.0001</a:t>
                      </a:r>
                    </a:p>
                  </a:txBody>
                  <a:tcPr anchor="ctr"/>
                </a:tc>
                <a:extLst>
                  <a:ext uri="{0D108BD9-81ED-4DB2-BD59-A6C34878D82A}">
                    <a16:rowId xmlns="" xmlns:a16="http://schemas.microsoft.com/office/drawing/2014/main" val="10002"/>
                  </a:ext>
                </a:extLst>
              </a:tr>
              <a:tr h="363669">
                <a:tc>
                  <a:txBody>
                    <a:bodyPr/>
                    <a:lstStyle/>
                    <a:p>
                      <a:pPr algn="ctr"/>
                      <a:r>
                        <a:rPr lang="en-US" dirty="0"/>
                        <a:t>222</a:t>
                      </a:r>
                    </a:p>
                  </a:txBody>
                  <a:tcPr anchor="ctr"/>
                </a:tc>
                <a:tc>
                  <a:txBody>
                    <a:bodyPr/>
                    <a:lstStyle/>
                    <a:p>
                      <a:pPr algn="ctr"/>
                      <a:r>
                        <a:rPr lang="en-US" dirty="0"/>
                        <a:t>221</a:t>
                      </a:r>
                    </a:p>
                  </a:txBody>
                  <a:tcPr anchor="ctr"/>
                </a:tc>
                <a:tc>
                  <a:txBody>
                    <a:bodyPr/>
                    <a:lstStyle/>
                    <a:p>
                      <a:pPr algn="ctr"/>
                      <a:r>
                        <a:rPr lang="en-US" dirty="0" smtClean="0"/>
                        <a:t>0.4234</a:t>
                      </a:r>
                      <a:endParaRPr lang="en-US" dirty="0"/>
                    </a:p>
                  </a:txBody>
                  <a:tcPr anchor="ctr"/>
                </a:tc>
                <a:tc>
                  <a:txBody>
                    <a:bodyPr/>
                    <a:lstStyle/>
                    <a:p>
                      <a:pPr algn="ctr"/>
                      <a:r>
                        <a:rPr lang="en-US" dirty="0" smtClean="0"/>
                        <a:t>0.0002</a:t>
                      </a:r>
                      <a:endParaRPr lang="en-US" dirty="0"/>
                    </a:p>
                  </a:txBody>
                  <a:tcPr anchor="ctr"/>
                </a:tc>
                <a:extLst>
                  <a:ext uri="{0D108BD9-81ED-4DB2-BD59-A6C34878D82A}">
                    <a16:rowId xmlns="" xmlns:a16="http://schemas.microsoft.com/office/drawing/2014/main" val="10003"/>
                  </a:ext>
                </a:extLst>
              </a:tr>
            </a:tbl>
          </a:graphicData>
        </a:graphic>
      </p:graphicFrame>
      <p:sp>
        <p:nvSpPr>
          <p:cNvPr id="6" name="TextBox 5"/>
          <p:cNvSpPr txBox="1"/>
          <p:nvPr/>
        </p:nvSpPr>
        <p:spPr>
          <a:xfrm>
            <a:off x="603504" y="4309654"/>
            <a:ext cx="1758696" cy="400110"/>
          </a:xfrm>
          <a:prstGeom prst="rect">
            <a:avLst/>
          </a:prstGeom>
          <a:noFill/>
        </p:spPr>
        <p:txBody>
          <a:bodyPr wrap="square" rtlCol="0">
            <a:spAutoFit/>
          </a:bodyPr>
          <a:lstStyle/>
          <a:p>
            <a:r>
              <a:rPr lang="en-US" sz="2000" u="sng" dirty="0" err="1"/>
              <a:t>LSMeans</a:t>
            </a:r>
            <a:r>
              <a:rPr lang="en-US" sz="2000" u="sng" dirty="0"/>
              <a:t> by Oil</a:t>
            </a:r>
          </a:p>
        </p:txBody>
      </p:sp>
      <p:sp>
        <p:nvSpPr>
          <p:cNvPr id="11" name="TextBox 10"/>
          <p:cNvSpPr txBox="1"/>
          <p:nvPr/>
        </p:nvSpPr>
        <p:spPr>
          <a:xfrm>
            <a:off x="4800600" y="4309654"/>
            <a:ext cx="3581400" cy="400110"/>
          </a:xfrm>
          <a:prstGeom prst="rect">
            <a:avLst/>
          </a:prstGeom>
          <a:noFill/>
        </p:spPr>
        <p:txBody>
          <a:bodyPr wrap="square" rtlCol="0">
            <a:spAutoFit/>
          </a:bodyPr>
          <a:lstStyle/>
          <a:p>
            <a:r>
              <a:rPr lang="en-US" sz="2000" u="sng" dirty="0" err="1"/>
              <a:t>LSMeans</a:t>
            </a:r>
            <a:r>
              <a:rPr lang="en-US" sz="2000" u="sng" dirty="0"/>
              <a:t> Differences Between Oils</a:t>
            </a:r>
          </a:p>
        </p:txBody>
      </p:sp>
      <p:pic>
        <p:nvPicPr>
          <p:cNvPr id="3" name="Picture 2"/>
          <p:cNvPicPr>
            <a:picLocks noChangeAspect="1"/>
          </p:cNvPicPr>
          <p:nvPr/>
        </p:nvPicPr>
        <p:blipFill>
          <a:blip r:embed="rId3"/>
          <a:stretch>
            <a:fillRect/>
          </a:stretch>
        </p:blipFill>
        <p:spPr>
          <a:xfrm>
            <a:off x="4876800" y="1143000"/>
            <a:ext cx="4098467" cy="2695388"/>
          </a:xfrm>
          <a:prstGeom prst="rect">
            <a:avLst/>
          </a:prstGeom>
        </p:spPr>
      </p:pic>
    </p:spTree>
    <p:extLst>
      <p:ext uri="{BB962C8B-B14F-4D97-AF65-F5344CB8AC3E}">
        <p14:creationId xmlns:p14="http://schemas.microsoft.com/office/powerpoint/2010/main" val="27116505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186574"/>
            <a:ext cx="8534400" cy="685800"/>
          </a:xfrm>
        </p:spPr>
        <p:txBody>
          <a:bodyPr>
            <a:normAutofit/>
          </a:bodyPr>
          <a:lstStyle/>
          <a:p>
            <a:pPr algn="ctr"/>
            <a:r>
              <a:rPr lang="en-US" sz="3200" dirty="0"/>
              <a:t>Ln(</a:t>
            </a:r>
            <a:r>
              <a:rPr lang="en-US" sz="3200" dirty="0" err="1"/>
              <a:t>AvPIE</a:t>
            </a:r>
            <a:r>
              <a:rPr lang="en-US" sz="3200" dirty="0"/>
              <a:t> +1) Oil Differences</a:t>
            </a:r>
          </a:p>
        </p:txBody>
      </p:sp>
      <p:sp>
        <p:nvSpPr>
          <p:cNvPr id="4" name="Slide Number Placeholder 3"/>
          <p:cNvSpPr>
            <a:spLocks noGrp="1"/>
          </p:cNvSpPr>
          <p:nvPr>
            <p:ph type="sldNum" sz="quarter" idx="12"/>
          </p:nvPr>
        </p:nvSpPr>
        <p:spPr/>
        <p:txBody>
          <a:bodyPr/>
          <a:lstStyle/>
          <a:p>
            <a:fld id="{C17C1647-21DB-4F21-9B41-C46BD641619B}" type="slidenum">
              <a:rPr lang="en-US" smtClean="0"/>
              <a:pPr/>
              <a:t>43</a:t>
            </a:fld>
            <a:endParaRPr lang="en-US" dirty="0"/>
          </a:p>
        </p:txBody>
      </p:sp>
      <p:sp>
        <p:nvSpPr>
          <p:cNvPr id="7" name="TextBox 6"/>
          <p:cNvSpPr txBox="1"/>
          <p:nvPr/>
        </p:nvSpPr>
        <p:spPr>
          <a:xfrm>
            <a:off x="304800" y="1057088"/>
            <a:ext cx="8017547" cy="2246769"/>
          </a:xfrm>
          <a:prstGeom prst="rect">
            <a:avLst/>
          </a:prstGeom>
          <a:noFill/>
        </p:spPr>
        <p:txBody>
          <a:bodyPr wrap="square" rtlCol="0">
            <a:spAutoFit/>
          </a:bodyPr>
          <a:lstStyle/>
          <a:p>
            <a:pPr marL="342900" indent="-342900">
              <a:buClr>
                <a:schemeClr val="accent1">
                  <a:lumMod val="75000"/>
                </a:schemeClr>
              </a:buClr>
              <a:buFont typeface="Arial" panose="020B0604020202020204" pitchFamily="34" charset="0"/>
              <a:buChar char="•"/>
            </a:pPr>
            <a:r>
              <a:rPr lang="en-US" sz="2000" dirty="0"/>
              <a:t>Model is Ln(</a:t>
            </a:r>
            <a:r>
              <a:rPr lang="en-US" sz="2000" dirty="0" err="1"/>
              <a:t>AvPIE</a:t>
            </a:r>
            <a:r>
              <a:rPr lang="en-US" sz="2000" dirty="0"/>
              <a:t> +1) ~ </a:t>
            </a:r>
            <a:r>
              <a:rPr lang="en-US" sz="2000" dirty="0" smtClean="0"/>
              <a:t>Oil</a:t>
            </a:r>
            <a:endParaRPr lang="en-US" sz="2000" dirty="0"/>
          </a:p>
          <a:p>
            <a:pPr marL="342900" indent="-342900">
              <a:buClr>
                <a:schemeClr val="accent1">
                  <a:lumMod val="75000"/>
                </a:schemeClr>
              </a:buClr>
              <a:buFont typeface="Arial" panose="020B0604020202020204" pitchFamily="34" charset="0"/>
              <a:buChar char="•"/>
            </a:pPr>
            <a:r>
              <a:rPr lang="en-US" sz="2000" dirty="0"/>
              <a:t>Oil significantly differ</a:t>
            </a:r>
          </a:p>
          <a:p>
            <a:pPr marL="800100" lvl="1" indent="-342900">
              <a:buClr>
                <a:schemeClr val="accent1">
                  <a:lumMod val="75000"/>
                </a:schemeClr>
              </a:buClr>
              <a:buFont typeface="Arial" panose="020B0604020202020204" pitchFamily="34" charset="0"/>
              <a:buChar char="•"/>
            </a:pPr>
            <a:r>
              <a:rPr lang="en-US" sz="2000" dirty="0"/>
              <a:t>All pairwise comparisons </a:t>
            </a:r>
          </a:p>
          <a:p>
            <a:pPr lvl="2">
              <a:buClr>
                <a:schemeClr val="accent1">
                  <a:lumMod val="75000"/>
                </a:schemeClr>
              </a:buClr>
            </a:pPr>
            <a:r>
              <a:rPr lang="en-US" sz="2000" dirty="0"/>
              <a:t>are statistically significant</a:t>
            </a:r>
          </a:p>
          <a:p>
            <a:pPr marL="800100" lvl="1" indent="-342900">
              <a:buClr>
                <a:schemeClr val="accent1">
                  <a:lumMod val="75000"/>
                </a:schemeClr>
              </a:buClr>
              <a:buFont typeface="Arial" panose="020B0604020202020204" pitchFamily="34" charset="0"/>
              <a:buChar char="•"/>
            </a:pPr>
            <a:r>
              <a:rPr lang="en-US" sz="2000" dirty="0"/>
              <a:t>222 &gt; 221 &gt; 220</a:t>
            </a:r>
          </a:p>
          <a:p>
            <a:pPr marL="342900" indent="-342900">
              <a:buClr>
                <a:schemeClr val="accent1">
                  <a:lumMod val="75000"/>
                </a:schemeClr>
              </a:buClr>
              <a:buFont typeface="Arial" panose="020B0604020202020204" pitchFamily="34" charset="0"/>
              <a:buChar char="•"/>
            </a:pPr>
            <a:r>
              <a:rPr lang="en-US" sz="2000" dirty="0"/>
              <a:t>Plot shows Ln(</a:t>
            </a:r>
            <a:r>
              <a:rPr lang="en-US" sz="2000" dirty="0" err="1"/>
              <a:t>AvPIE</a:t>
            </a:r>
            <a:r>
              <a:rPr lang="en-US" sz="2000" dirty="0"/>
              <a:t> + 1) </a:t>
            </a:r>
            <a:r>
              <a:rPr lang="en-US" sz="2000" dirty="0" err="1"/>
              <a:t>LSMeans</a:t>
            </a:r>
            <a:r>
              <a:rPr lang="en-US" sz="2000" dirty="0"/>
              <a:t> by Lab,</a:t>
            </a:r>
          </a:p>
          <a:p>
            <a:pPr>
              <a:buClr>
                <a:schemeClr val="accent1">
                  <a:lumMod val="75000"/>
                </a:schemeClr>
              </a:buClr>
            </a:pPr>
            <a:r>
              <a:rPr lang="en-US" sz="2000" dirty="0"/>
              <a:t> 	with 95% confidence intervals</a:t>
            </a:r>
          </a:p>
        </p:txBody>
      </p:sp>
      <p:graphicFrame>
        <p:nvGraphicFramePr>
          <p:cNvPr id="5" name="Table 4"/>
          <p:cNvGraphicFramePr>
            <a:graphicFrameLocks noGrp="1"/>
          </p:cNvGraphicFramePr>
          <p:nvPr>
            <p:extLst/>
          </p:nvPr>
        </p:nvGraphicFramePr>
        <p:xfrm>
          <a:off x="603504" y="4690654"/>
          <a:ext cx="3621815" cy="1737360"/>
        </p:xfrm>
        <a:graphic>
          <a:graphicData uri="http://schemas.openxmlformats.org/drawingml/2006/table">
            <a:tbl>
              <a:tblPr firstRow="1" bandRow="1">
                <a:tableStyleId>{5C22544A-7EE6-4342-B048-85BDC9FD1C3A}</a:tableStyleId>
              </a:tblPr>
              <a:tblGrid>
                <a:gridCol w="651611">
                  <a:extLst>
                    <a:ext uri="{9D8B030D-6E8A-4147-A177-3AD203B41FA5}">
                      <a16:colId xmlns="" xmlns:a16="http://schemas.microsoft.com/office/drawing/2014/main" val="20000"/>
                    </a:ext>
                  </a:extLst>
                </a:gridCol>
                <a:gridCol w="1607670">
                  <a:extLst>
                    <a:ext uri="{9D8B030D-6E8A-4147-A177-3AD203B41FA5}">
                      <a16:colId xmlns="" xmlns:a16="http://schemas.microsoft.com/office/drawing/2014/main" val="20001"/>
                    </a:ext>
                  </a:extLst>
                </a:gridCol>
                <a:gridCol w="1362534">
                  <a:extLst>
                    <a:ext uri="{9D8B030D-6E8A-4147-A177-3AD203B41FA5}">
                      <a16:colId xmlns="" xmlns:a16="http://schemas.microsoft.com/office/drawing/2014/main" val="20002"/>
                    </a:ext>
                  </a:extLst>
                </a:gridCol>
              </a:tblGrid>
              <a:tr h="563112">
                <a:tc>
                  <a:txBody>
                    <a:bodyPr/>
                    <a:lstStyle/>
                    <a:p>
                      <a:pPr algn="ctr"/>
                      <a:r>
                        <a:rPr lang="en-US" dirty="0"/>
                        <a:t>Oil</a:t>
                      </a:r>
                    </a:p>
                  </a:txBody>
                  <a:tcPr anchor="ctr"/>
                </a:tc>
                <a:tc>
                  <a:txBody>
                    <a:bodyPr/>
                    <a:lstStyle/>
                    <a:p>
                      <a:pPr algn="ctr"/>
                      <a:r>
                        <a:rPr lang="en-US" dirty="0"/>
                        <a:t>Ln(AvPIE+1)</a:t>
                      </a:r>
                      <a:r>
                        <a:rPr lang="en-US" baseline="0" dirty="0"/>
                        <a:t> LSMean</a:t>
                      </a:r>
                      <a:endParaRPr lang="en-US" dirty="0"/>
                    </a:p>
                  </a:txBody>
                  <a:tcPr anchor="ctr"/>
                </a:tc>
                <a:tc>
                  <a:txBody>
                    <a:bodyPr/>
                    <a:lstStyle/>
                    <a:p>
                      <a:pPr algn="ctr"/>
                      <a:r>
                        <a:rPr lang="en-US" dirty="0" err="1"/>
                        <a:t>AvPIE</a:t>
                      </a:r>
                      <a:r>
                        <a:rPr lang="en-US" baseline="0" dirty="0"/>
                        <a:t> LSMean</a:t>
                      </a:r>
                      <a:endParaRPr lang="en-US" dirty="0"/>
                    </a:p>
                  </a:txBody>
                  <a:tcPr anchor="ctr"/>
                </a:tc>
                <a:extLst>
                  <a:ext uri="{0D108BD9-81ED-4DB2-BD59-A6C34878D82A}">
                    <a16:rowId xmlns="" xmlns:a16="http://schemas.microsoft.com/office/drawing/2014/main" val="10000"/>
                  </a:ext>
                </a:extLst>
              </a:tr>
              <a:tr h="363669">
                <a:tc>
                  <a:txBody>
                    <a:bodyPr/>
                    <a:lstStyle/>
                    <a:p>
                      <a:pPr algn="ctr"/>
                      <a:r>
                        <a:rPr lang="en-US" dirty="0"/>
                        <a:t>220</a:t>
                      </a:r>
                    </a:p>
                  </a:txBody>
                  <a:tcPr anchor="ctr"/>
                </a:tc>
                <a:tc>
                  <a:txBody>
                    <a:bodyPr/>
                    <a:lstStyle/>
                    <a:p>
                      <a:pPr algn="ctr"/>
                      <a:r>
                        <a:rPr lang="en-US" dirty="0" smtClean="0"/>
                        <a:t>0.3921</a:t>
                      </a:r>
                      <a:endParaRPr lang="en-US" dirty="0"/>
                    </a:p>
                  </a:txBody>
                  <a:tcPr anchor="ctr"/>
                </a:tc>
                <a:tc>
                  <a:txBody>
                    <a:bodyPr/>
                    <a:lstStyle/>
                    <a:p>
                      <a:pPr algn="ctr"/>
                      <a:r>
                        <a:rPr lang="en-US" dirty="0" smtClean="0"/>
                        <a:t>0.48</a:t>
                      </a:r>
                      <a:endParaRPr lang="en-US" dirty="0"/>
                    </a:p>
                  </a:txBody>
                  <a:tcPr anchor="ctr"/>
                </a:tc>
                <a:extLst>
                  <a:ext uri="{0D108BD9-81ED-4DB2-BD59-A6C34878D82A}">
                    <a16:rowId xmlns="" xmlns:a16="http://schemas.microsoft.com/office/drawing/2014/main" val="10001"/>
                  </a:ext>
                </a:extLst>
              </a:tr>
              <a:tr h="363669">
                <a:tc>
                  <a:txBody>
                    <a:bodyPr/>
                    <a:lstStyle/>
                    <a:p>
                      <a:pPr algn="ctr"/>
                      <a:r>
                        <a:rPr lang="en-US" dirty="0"/>
                        <a:t>221</a:t>
                      </a:r>
                    </a:p>
                  </a:txBody>
                  <a:tcPr anchor="ctr"/>
                </a:tc>
                <a:tc>
                  <a:txBody>
                    <a:bodyPr/>
                    <a:lstStyle/>
                    <a:p>
                      <a:pPr algn="ctr"/>
                      <a:r>
                        <a:rPr lang="en-US" dirty="0" smtClean="0"/>
                        <a:t>2.5085</a:t>
                      </a:r>
                      <a:endParaRPr lang="en-US" dirty="0"/>
                    </a:p>
                  </a:txBody>
                  <a:tcPr anchor="ctr"/>
                </a:tc>
                <a:tc>
                  <a:txBody>
                    <a:bodyPr/>
                    <a:lstStyle/>
                    <a:p>
                      <a:pPr algn="ctr"/>
                      <a:r>
                        <a:rPr lang="en-US" dirty="0" smtClean="0"/>
                        <a:t>11.29</a:t>
                      </a:r>
                      <a:endParaRPr lang="en-US" dirty="0"/>
                    </a:p>
                  </a:txBody>
                  <a:tcPr anchor="ctr"/>
                </a:tc>
                <a:extLst>
                  <a:ext uri="{0D108BD9-81ED-4DB2-BD59-A6C34878D82A}">
                    <a16:rowId xmlns="" xmlns:a16="http://schemas.microsoft.com/office/drawing/2014/main" val="10002"/>
                  </a:ext>
                </a:extLst>
              </a:tr>
              <a:tr h="363669">
                <a:tc>
                  <a:txBody>
                    <a:bodyPr/>
                    <a:lstStyle/>
                    <a:p>
                      <a:pPr algn="ctr"/>
                      <a:r>
                        <a:rPr lang="en-US" dirty="0"/>
                        <a:t>222</a:t>
                      </a:r>
                    </a:p>
                  </a:txBody>
                  <a:tcPr anchor="ctr"/>
                </a:tc>
                <a:tc>
                  <a:txBody>
                    <a:bodyPr/>
                    <a:lstStyle/>
                    <a:p>
                      <a:pPr algn="ctr"/>
                      <a:r>
                        <a:rPr lang="en-US" dirty="0" smtClean="0"/>
                        <a:t>2.9467</a:t>
                      </a:r>
                      <a:endParaRPr lang="en-US" dirty="0"/>
                    </a:p>
                  </a:txBody>
                  <a:tcPr anchor="ctr"/>
                </a:tc>
                <a:tc>
                  <a:txBody>
                    <a:bodyPr/>
                    <a:lstStyle/>
                    <a:p>
                      <a:pPr algn="ctr"/>
                      <a:r>
                        <a:rPr lang="en-US" dirty="0" smtClean="0"/>
                        <a:t>18.04</a:t>
                      </a:r>
                      <a:endParaRPr lang="en-US" dirty="0"/>
                    </a:p>
                  </a:txBody>
                  <a:tcPr anchor="ctr"/>
                </a:tc>
                <a:extLst>
                  <a:ext uri="{0D108BD9-81ED-4DB2-BD59-A6C34878D82A}">
                    <a16:rowId xmlns="" xmlns:a16="http://schemas.microsoft.com/office/drawing/2014/main" val="10003"/>
                  </a:ext>
                </a:extLst>
              </a:tr>
            </a:tbl>
          </a:graphicData>
        </a:graphic>
      </p:graphicFrame>
      <p:graphicFrame>
        <p:nvGraphicFramePr>
          <p:cNvPr id="8" name="Table 7"/>
          <p:cNvGraphicFramePr>
            <a:graphicFrameLocks noGrp="1"/>
          </p:cNvGraphicFramePr>
          <p:nvPr>
            <p:extLst/>
          </p:nvPr>
        </p:nvGraphicFramePr>
        <p:xfrm>
          <a:off x="4876800" y="4673237"/>
          <a:ext cx="4002541" cy="1920240"/>
        </p:xfrm>
        <a:graphic>
          <a:graphicData uri="http://schemas.openxmlformats.org/drawingml/2006/table">
            <a:tbl>
              <a:tblPr firstRow="1" bandRow="1">
                <a:tableStyleId>{5C22544A-7EE6-4342-B048-85BDC9FD1C3A}</a:tableStyleId>
              </a:tblPr>
              <a:tblGrid>
                <a:gridCol w="727682">
                  <a:extLst>
                    <a:ext uri="{9D8B030D-6E8A-4147-A177-3AD203B41FA5}">
                      <a16:colId xmlns="" xmlns:a16="http://schemas.microsoft.com/office/drawing/2014/main" val="20000"/>
                    </a:ext>
                  </a:extLst>
                </a:gridCol>
                <a:gridCol w="685800">
                  <a:extLst>
                    <a:ext uri="{9D8B030D-6E8A-4147-A177-3AD203B41FA5}">
                      <a16:colId xmlns="" xmlns:a16="http://schemas.microsoft.com/office/drawing/2014/main" val="20001"/>
                    </a:ext>
                  </a:extLst>
                </a:gridCol>
                <a:gridCol w="1312894">
                  <a:extLst>
                    <a:ext uri="{9D8B030D-6E8A-4147-A177-3AD203B41FA5}">
                      <a16:colId xmlns="" xmlns:a16="http://schemas.microsoft.com/office/drawing/2014/main" val="20002"/>
                    </a:ext>
                  </a:extLst>
                </a:gridCol>
                <a:gridCol w="1276165">
                  <a:extLst>
                    <a:ext uri="{9D8B030D-6E8A-4147-A177-3AD203B41FA5}">
                      <a16:colId xmlns="" xmlns:a16="http://schemas.microsoft.com/office/drawing/2014/main" val="20003"/>
                    </a:ext>
                  </a:extLst>
                </a:gridCol>
              </a:tblGrid>
              <a:tr h="704305">
                <a:tc>
                  <a:txBody>
                    <a:bodyPr/>
                    <a:lstStyle/>
                    <a:p>
                      <a:pPr algn="ctr"/>
                      <a:r>
                        <a:rPr lang="en-US" sz="1600" dirty="0"/>
                        <a:t>Oil1</a:t>
                      </a:r>
                    </a:p>
                  </a:txBody>
                  <a:tcPr anchor="ctr"/>
                </a:tc>
                <a:tc>
                  <a:txBody>
                    <a:bodyPr/>
                    <a:lstStyle/>
                    <a:p>
                      <a:pPr algn="ctr"/>
                      <a:r>
                        <a:rPr lang="en-US" sz="1600" dirty="0"/>
                        <a:t>Oil2</a:t>
                      </a:r>
                    </a:p>
                  </a:txBody>
                  <a:tcPr anchor="ctr"/>
                </a:tc>
                <a:tc>
                  <a:txBody>
                    <a:bodyPr/>
                    <a:lstStyle/>
                    <a:p>
                      <a:pPr algn="ctr"/>
                      <a:r>
                        <a:rPr lang="en-US" sz="1600" dirty="0"/>
                        <a:t>Ln(AvPIE+1)</a:t>
                      </a:r>
                      <a:r>
                        <a:rPr lang="en-US" sz="1600" baseline="0" dirty="0"/>
                        <a:t> LSMean Difference</a:t>
                      </a:r>
                      <a:endParaRPr lang="en-US" sz="1600" dirty="0"/>
                    </a:p>
                  </a:txBody>
                  <a:tcPr anchor="ctr"/>
                </a:tc>
                <a:tc>
                  <a:txBody>
                    <a:bodyPr/>
                    <a:lstStyle/>
                    <a:p>
                      <a:pPr algn="ctr"/>
                      <a:r>
                        <a:rPr lang="en-US" sz="1600" dirty="0"/>
                        <a:t>p-Value</a:t>
                      </a:r>
                    </a:p>
                  </a:txBody>
                  <a:tcPr anchor="ctr"/>
                </a:tc>
                <a:extLst>
                  <a:ext uri="{0D108BD9-81ED-4DB2-BD59-A6C34878D82A}">
                    <a16:rowId xmlns="" xmlns:a16="http://schemas.microsoft.com/office/drawing/2014/main" val="10000"/>
                  </a:ext>
                </a:extLst>
              </a:tr>
              <a:tr h="363669">
                <a:tc>
                  <a:txBody>
                    <a:bodyPr/>
                    <a:lstStyle/>
                    <a:p>
                      <a:pPr algn="ctr"/>
                      <a:r>
                        <a:rPr lang="en-US" dirty="0"/>
                        <a:t>222</a:t>
                      </a:r>
                    </a:p>
                  </a:txBody>
                  <a:tcPr anchor="ctr"/>
                </a:tc>
                <a:tc>
                  <a:txBody>
                    <a:bodyPr/>
                    <a:lstStyle/>
                    <a:p>
                      <a:pPr algn="ctr"/>
                      <a:r>
                        <a:rPr lang="en-US" dirty="0"/>
                        <a:t>220</a:t>
                      </a:r>
                    </a:p>
                  </a:txBody>
                  <a:tcPr anchor="ctr"/>
                </a:tc>
                <a:tc>
                  <a:txBody>
                    <a:bodyPr/>
                    <a:lstStyle/>
                    <a:p>
                      <a:pPr algn="ctr"/>
                      <a:r>
                        <a:rPr lang="en-US" dirty="0" smtClean="0"/>
                        <a:t>2.5545</a:t>
                      </a:r>
                      <a:endParaRPr lang="en-US" dirty="0"/>
                    </a:p>
                  </a:txBody>
                  <a:tcPr anchor="ctr"/>
                </a:tc>
                <a:tc>
                  <a:txBody>
                    <a:bodyPr/>
                    <a:lstStyle/>
                    <a:p>
                      <a:pPr algn="ctr"/>
                      <a:r>
                        <a:rPr lang="en-US" dirty="0"/>
                        <a:t>&lt;.0001</a:t>
                      </a:r>
                    </a:p>
                  </a:txBody>
                  <a:tcPr anchor="ctr"/>
                </a:tc>
                <a:extLst>
                  <a:ext uri="{0D108BD9-81ED-4DB2-BD59-A6C34878D82A}">
                    <a16:rowId xmlns="" xmlns:a16="http://schemas.microsoft.com/office/drawing/2014/main" val="10001"/>
                  </a:ext>
                </a:extLst>
              </a:tr>
              <a:tr h="363669">
                <a:tc>
                  <a:txBody>
                    <a:bodyPr/>
                    <a:lstStyle/>
                    <a:p>
                      <a:pPr algn="ctr"/>
                      <a:r>
                        <a:rPr lang="en-US" dirty="0"/>
                        <a:t>221</a:t>
                      </a:r>
                    </a:p>
                  </a:txBody>
                  <a:tcPr anchor="ctr"/>
                </a:tc>
                <a:tc>
                  <a:txBody>
                    <a:bodyPr/>
                    <a:lstStyle/>
                    <a:p>
                      <a:pPr algn="ctr"/>
                      <a:r>
                        <a:rPr lang="en-US" dirty="0"/>
                        <a:t>220</a:t>
                      </a:r>
                    </a:p>
                  </a:txBody>
                  <a:tcPr anchor="ctr"/>
                </a:tc>
                <a:tc>
                  <a:txBody>
                    <a:bodyPr/>
                    <a:lstStyle/>
                    <a:p>
                      <a:pPr algn="ctr"/>
                      <a:r>
                        <a:rPr lang="en-US" dirty="0" smtClean="0"/>
                        <a:t>2.1164</a:t>
                      </a:r>
                      <a:endParaRPr lang="en-US" dirty="0"/>
                    </a:p>
                  </a:txBody>
                  <a:tcPr anchor="ctr"/>
                </a:tc>
                <a:tc>
                  <a:txBody>
                    <a:bodyPr/>
                    <a:lstStyle/>
                    <a:p>
                      <a:pPr algn="ctr"/>
                      <a:r>
                        <a:rPr lang="en-US" dirty="0"/>
                        <a:t>&lt;.0001</a:t>
                      </a:r>
                    </a:p>
                  </a:txBody>
                  <a:tcPr anchor="ctr"/>
                </a:tc>
                <a:extLst>
                  <a:ext uri="{0D108BD9-81ED-4DB2-BD59-A6C34878D82A}">
                    <a16:rowId xmlns="" xmlns:a16="http://schemas.microsoft.com/office/drawing/2014/main" val="10002"/>
                  </a:ext>
                </a:extLst>
              </a:tr>
              <a:tr h="363669">
                <a:tc>
                  <a:txBody>
                    <a:bodyPr/>
                    <a:lstStyle/>
                    <a:p>
                      <a:pPr algn="ctr"/>
                      <a:r>
                        <a:rPr lang="en-US" dirty="0"/>
                        <a:t>222</a:t>
                      </a:r>
                    </a:p>
                  </a:txBody>
                  <a:tcPr anchor="ctr"/>
                </a:tc>
                <a:tc>
                  <a:txBody>
                    <a:bodyPr/>
                    <a:lstStyle/>
                    <a:p>
                      <a:pPr algn="ctr"/>
                      <a:r>
                        <a:rPr lang="en-US" dirty="0"/>
                        <a:t>221</a:t>
                      </a:r>
                    </a:p>
                  </a:txBody>
                  <a:tcPr anchor="ctr"/>
                </a:tc>
                <a:tc>
                  <a:txBody>
                    <a:bodyPr/>
                    <a:lstStyle/>
                    <a:p>
                      <a:pPr algn="ctr"/>
                      <a:r>
                        <a:rPr lang="en-US" dirty="0" smtClean="0"/>
                        <a:t>0.4381</a:t>
                      </a:r>
                      <a:endParaRPr lang="en-US" dirty="0"/>
                    </a:p>
                  </a:txBody>
                  <a:tcPr anchor="ctr"/>
                </a:tc>
                <a:tc>
                  <a:txBody>
                    <a:bodyPr/>
                    <a:lstStyle/>
                    <a:p>
                      <a:pPr algn="ctr"/>
                      <a:r>
                        <a:rPr lang="en-US" dirty="0" smtClean="0"/>
                        <a:t>0.0001</a:t>
                      </a:r>
                      <a:endParaRPr lang="en-US" dirty="0"/>
                    </a:p>
                  </a:txBody>
                  <a:tcPr anchor="ctr"/>
                </a:tc>
                <a:extLst>
                  <a:ext uri="{0D108BD9-81ED-4DB2-BD59-A6C34878D82A}">
                    <a16:rowId xmlns="" xmlns:a16="http://schemas.microsoft.com/office/drawing/2014/main" val="10003"/>
                  </a:ext>
                </a:extLst>
              </a:tr>
            </a:tbl>
          </a:graphicData>
        </a:graphic>
      </p:graphicFrame>
      <p:sp>
        <p:nvSpPr>
          <p:cNvPr id="6" name="TextBox 5"/>
          <p:cNvSpPr txBox="1"/>
          <p:nvPr/>
        </p:nvSpPr>
        <p:spPr>
          <a:xfrm>
            <a:off x="603504" y="4309654"/>
            <a:ext cx="1758696" cy="400110"/>
          </a:xfrm>
          <a:prstGeom prst="rect">
            <a:avLst/>
          </a:prstGeom>
          <a:noFill/>
        </p:spPr>
        <p:txBody>
          <a:bodyPr wrap="square" rtlCol="0">
            <a:spAutoFit/>
          </a:bodyPr>
          <a:lstStyle/>
          <a:p>
            <a:r>
              <a:rPr lang="en-US" sz="2000" u="sng" dirty="0" err="1"/>
              <a:t>LSMeans</a:t>
            </a:r>
            <a:r>
              <a:rPr lang="en-US" sz="2000" u="sng" dirty="0"/>
              <a:t> by Oil</a:t>
            </a:r>
          </a:p>
        </p:txBody>
      </p:sp>
      <p:sp>
        <p:nvSpPr>
          <p:cNvPr id="11" name="TextBox 10"/>
          <p:cNvSpPr txBox="1"/>
          <p:nvPr/>
        </p:nvSpPr>
        <p:spPr>
          <a:xfrm>
            <a:off x="4800600" y="4309654"/>
            <a:ext cx="3581400" cy="400110"/>
          </a:xfrm>
          <a:prstGeom prst="rect">
            <a:avLst/>
          </a:prstGeom>
          <a:noFill/>
        </p:spPr>
        <p:txBody>
          <a:bodyPr wrap="square" rtlCol="0">
            <a:spAutoFit/>
          </a:bodyPr>
          <a:lstStyle/>
          <a:p>
            <a:r>
              <a:rPr lang="en-US" sz="2000" u="sng" dirty="0" err="1"/>
              <a:t>LSMeans</a:t>
            </a:r>
            <a:r>
              <a:rPr lang="en-US" sz="2000" u="sng" dirty="0"/>
              <a:t> Differences Between Oils</a:t>
            </a:r>
          </a:p>
        </p:txBody>
      </p:sp>
      <p:pic>
        <p:nvPicPr>
          <p:cNvPr id="10" name="Picture 9"/>
          <p:cNvPicPr>
            <a:picLocks noChangeAspect="1"/>
          </p:cNvPicPr>
          <p:nvPr/>
        </p:nvPicPr>
        <p:blipFill>
          <a:blip r:embed="rId3"/>
          <a:stretch>
            <a:fillRect/>
          </a:stretch>
        </p:blipFill>
        <p:spPr>
          <a:xfrm>
            <a:off x="4876800" y="983450"/>
            <a:ext cx="3814490" cy="2884982"/>
          </a:xfrm>
          <a:prstGeom prst="rect">
            <a:avLst/>
          </a:prstGeom>
        </p:spPr>
      </p:pic>
    </p:spTree>
    <p:extLst>
      <p:ext uri="{BB962C8B-B14F-4D97-AF65-F5344CB8AC3E}">
        <p14:creationId xmlns:p14="http://schemas.microsoft.com/office/powerpoint/2010/main" val="7599745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186574"/>
            <a:ext cx="8534400" cy="685800"/>
          </a:xfrm>
        </p:spPr>
        <p:txBody>
          <a:bodyPr>
            <a:normAutofit/>
          </a:bodyPr>
          <a:lstStyle/>
          <a:p>
            <a:pPr algn="ctr"/>
            <a:r>
              <a:rPr lang="en-US" sz="3200" dirty="0"/>
              <a:t>Ln(</a:t>
            </a:r>
            <a:r>
              <a:rPr lang="en-US" sz="3200" dirty="0" err="1"/>
              <a:t>AvPIE</a:t>
            </a:r>
            <a:r>
              <a:rPr lang="en-US" sz="3200" dirty="0"/>
              <a:t> +1) Precision</a:t>
            </a:r>
          </a:p>
        </p:txBody>
      </p:sp>
      <p:sp>
        <p:nvSpPr>
          <p:cNvPr id="4" name="Slide Number Placeholder 3"/>
          <p:cNvSpPr>
            <a:spLocks noGrp="1"/>
          </p:cNvSpPr>
          <p:nvPr>
            <p:ph type="sldNum" sz="quarter" idx="12"/>
          </p:nvPr>
        </p:nvSpPr>
        <p:spPr/>
        <p:txBody>
          <a:bodyPr/>
          <a:lstStyle/>
          <a:p>
            <a:fld id="{C17C1647-21DB-4F21-9B41-C46BD641619B}" type="slidenum">
              <a:rPr lang="en-US" smtClean="0"/>
              <a:pPr/>
              <a:t>44</a:t>
            </a:fld>
            <a:endParaRPr lang="en-US" dirty="0"/>
          </a:p>
        </p:txBody>
      </p:sp>
      <p:sp>
        <p:nvSpPr>
          <p:cNvPr id="3" name="Rounded Rectangle 2"/>
          <p:cNvSpPr/>
          <p:nvPr/>
        </p:nvSpPr>
        <p:spPr>
          <a:xfrm>
            <a:off x="457200" y="1401218"/>
            <a:ext cx="5022451"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Model: </a:t>
            </a:r>
            <a:r>
              <a:rPr lang="en-US" sz="2400" dirty="0" smtClean="0"/>
              <a:t>Ln(AvPIE+1) </a:t>
            </a:r>
            <a:r>
              <a:rPr lang="en-US" sz="2400" dirty="0"/>
              <a:t>~ Oil, Lab</a:t>
            </a:r>
          </a:p>
        </p:txBody>
      </p:sp>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nvPr>
            </p:nvGraphicFramePr>
            <p:xfrm>
              <a:off x="623098" y="2310311"/>
              <a:ext cx="2120102" cy="1271089"/>
            </p:xfrm>
            <a:graphic>
              <a:graphicData uri="http://schemas.openxmlformats.org/drawingml/2006/table">
                <a:tbl>
                  <a:tblPr firstRow="1" bandRow="1">
                    <a:tableStyleId>{5C22544A-7EE6-4342-B048-85BDC9FD1C3A}</a:tableStyleId>
                  </a:tblPr>
                  <a:tblGrid>
                    <a:gridCol w="2120102">
                      <a:extLst>
                        <a:ext uri="{9D8B030D-6E8A-4147-A177-3AD203B41FA5}">
                          <a16:colId xmlns="" xmlns:a16="http://schemas.microsoft.com/office/drawing/2014/main" val="20000"/>
                        </a:ext>
                      </a:extLst>
                    </a:gridCol>
                  </a:tblGrid>
                  <a:tr h="396724">
                    <a:tc>
                      <a:txBody>
                        <a:bodyPr/>
                        <a:lstStyle/>
                        <a:p>
                          <a:pPr algn="ctr"/>
                          <a:r>
                            <a:rPr lang="en-US" dirty="0"/>
                            <a:t>Model RMSE</a:t>
                          </a:r>
                        </a:p>
                      </a:txBody>
                      <a:tcPr anchor="ctr"/>
                    </a:tc>
                    <a:extLst>
                      <a:ext uri="{0D108BD9-81ED-4DB2-BD59-A6C34878D82A}">
                        <a16:rowId xmlns="" xmlns:a16="http://schemas.microsoft.com/office/drawing/2014/main" val="10000"/>
                      </a:ext>
                    </a:extLst>
                  </a:tr>
                  <a:tr h="874365">
                    <a:tc>
                      <a:txBody>
                        <a:bodyPr/>
                        <a:lstStyle/>
                        <a:p>
                          <a:pPr marL="285750" indent="-285750" algn="l">
                            <a:buFont typeface="Arial" panose="020B0604020202020204" pitchFamily="34" charset="0"/>
                            <a:buChar char="•"/>
                          </a:pP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𝑟</m:t>
                                  </m:r>
                                </m:sub>
                              </m:sSub>
                            </m:oMath>
                          </a14:m>
                          <a:r>
                            <a:rPr lang="en-US" sz="2000" dirty="0"/>
                            <a:t> = </a:t>
                          </a:r>
                          <a:r>
                            <a:rPr lang="en-US" sz="2000" dirty="0" smtClean="0"/>
                            <a:t>0.2085</a:t>
                          </a:r>
                          <a:endParaRPr lang="en-US" sz="2000" dirty="0"/>
                        </a:p>
                      </a:txBody>
                      <a:tcPr anchor="ctr"/>
                    </a:tc>
                    <a:extLst>
                      <a:ext uri="{0D108BD9-81ED-4DB2-BD59-A6C34878D82A}">
                        <a16:rowId xmlns="" xmlns:a16="http://schemas.microsoft.com/office/drawing/2014/main" val="10001"/>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467975632"/>
                  </p:ext>
                </p:extLst>
              </p:nvPr>
            </p:nvGraphicFramePr>
            <p:xfrm>
              <a:off x="623098" y="2310311"/>
              <a:ext cx="2120102" cy="1271089"/>
            </p:xfrm>
            <a:graphic>
              <a:graphicData uri="http://schemas.openxmlformats.org/drawingml/2006/table">
                <a:tbl>
                  <a:tblPr firstRow="1" bandRow="1">
                    <a:tableStyleId>{5C22544A-7EE6-4342-B048-85BDC9FD1C3A}</a:tableStyleId>
                  </a:tblPr>
                  <a:tblGrid>
                    <a:gridCol w="2120102">
                      <a:extLst>
                        <a:ext uri="{9D8B030D-6E8A-4147-A177-3AD203B41FA5}">
                          <a16:colId xmlns="" xmlns:a16="http://schemas.microsoft.com/office/drawing/2014/main" xmlns:a14="http://schemas.microsoft.com/office/drawing/2010/main" val="20000"/>
                        </a:ext>
                      </a:extLst>
                    </a:gridCol>
                  </a:tblGrid>
                  <a:tr h="396724">
                    <a:tc>
                      <a:txBody>
                        <a:bodyPr/>
                        <a:lstStyle/>
                        <a:p>
                          <a:pPr algn="ctr"/>
                          <a:r>
                            <a:rPr lang="en-US" dirty="0"/>
                            <a:t>Model RMSE</a:t>
                          </a:r>
                        </a:p>
                      </a:txBody>
                      <a:tcPr anchor="ctr"/>
                    </a:tc>
                    <a:extLst>
                      <a:ext uri="{0D108BD9-81ED-4DB2-BD59-A6C34878D82A}">
                        <a16:rowId xmlns="" xmlns:a16="http://schemas.microsoft.com/office/drawing/2014/main" xmlns:a14="http://schemas.microsoft.com/office/drawing/2010/main" val="10000"/>
                      </a:ext>
                    </a:extLst>
                  </a:tr>
                  <a:tr h="874365">
                    <a:tc>
                      <a:txBody>
                        <a:bodyPr/>
                        <a:lstStyle/>
                        <a:p>
                          <a:endParaRPr lang="en-US"/>
                        </a:p>
                      </a:txBody>
                      <a:tcPr anchor="ctr">
                        <a:blipFill rotWithShape="0">
                          <a:blip r:embed="rId3"/>
                          <a:stretch>
                            <a:fillRect l="-287" t="-47222" r="-1437" b="-1389"/>
                          </a:stretch>
                        </a:blipFill>
                      </a:tcPr>
                    </a:tc>
                    <a:extLst>
                      <a:ext uri="{0D108BD9-81ED-4DB2-BD59-A6C34878D82A}">
                        <a16:rowId xmlns="" xmlns:a16="http://schemas.microsoft.com/office/drawing/2014/main" xmlns:a14="http://schemas.microsoft.com/office/drawing/2010/main" val="1000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2" name="Table 11"/>
              <p:cNvGraphicFramePr>
                <a:graphicFrameLocks noGrp="1"/>
              </p:cNvGraphicFramePr>
              <p:nvPr>
                <p:extLst/>
              </p:nvPr>
            </p:nvGraphicFramePr>
            <p:xfrm>
              <a:off x="3359549" y="2310311"/>
              <a:ext cx="2120102" cy="1271089"/>
            </p:xfrm>
            <a:graphic>
              <a:graphicData uri="http://schemas.openxmlformats.org/drawingml/2006/table">
                <a:tbl>
                  <a:tblPr firstRow="1" bandRow="1">
                    <a:tableStyleId>{5C22544A-7EE6-4342-B048-85BDC9FD1C3A}</a:tableStyleId>
                  </a:tblPr>
                  <a:tblGrid>
                    <a:gridCol w="2120102">
                      <a:extLst>
                        <a:ext uri="{9D8B030D-6E8A-4147-A177-3AD203B41FA5}">
                          <a16:colId xmlns="" xmlns:a16="http://schemas.microsoft.com/office/drawing/2014/main" val="20000"/>
                        </a:ext>
                      </a:extLst>
                    </a:gridCol>
                  </a:tblGrid>
                  <a:tr h="251576">
                    <a:tc>
                      <a:txBody>
                        <a:bodyPr/>
                        <a:lstStyle/>
                        <a:p>
                          <a:pPr algn="ctr"/>
                          <a:r>
                            <a:rPr lang="en-US" dirty="0"/>
                            <a:t>Repeatability</a:t>
                          </a:r>
                        </a:p>
                      </a:txBody>
                      <a:tcPr anchor="ctr"/>
                    </a:tc>
                    <a:extLst>
                      <a:ext uri="{0D108BD9-81ED-4DB2-BD59-A6C34878D82A}">
                        <a16:rowId xmlns="" xmlns:a16="http://schemas.microsoft.com/office/drawing/2014/main" val="10000"/>
                      </a:ext>
                    </a:extLst>
                  </a:tr>
                  <a:tr h="905329">
                    <a:tc>
                      <a:txBody>
                        <a:bodyPr/>
                        <a:lstStyle/>
                        <a:p>
                          <a:pPr marL="285750" indent="-285750" algn="l">
                            <a:buFont typeface="Arial" panose="020B0604020202020204" pitchFamily="34" charset="0"/>
                            <a:buChar char="•"/>
                          </a:pP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𝑟</m:t>
                                  </m:r>
                                </m:sub>
                              </m:sSub>
                            </m:oMath>
                          </a14:m>
                          <a:r>
                            <a:rPr lang="en-US" sz="2000" dirty="0"/>
                            <a:t>= </a:t>
                          </a:r>
                          <a:r>
                            <a:rPr lang="en-US" sz="2000" dirty="0" smtClean="0"/>
                            <a:t>0.2085</a:t>
                          </a:r>
                          <a:endParaRPr lang="en-US" sz="2000" dirty="0"/>
                        </a:p>
                        <a:p>
                          <a:pPr marL="285750" indent="-285750" algn="l">
                            <a:buFont typeface="Arial" panose="020B0604020202020204" pitchFamily="34" charset="0"/>
                            <a:buChar char="•"/>
                          </a:pPr>
                          <a:r>
                            <a:rPr lang="en-US" sz="2000" dirty="0"/>
                            <a:t>r = </a:t>
                          </a:r>
                          <a:r>
                            <a:rPr lang="en-US" sz="2000" dirty="0" smtClean="0"/>
                            <a:t>0.5779</a:t>
                          </a:r>
                          <a:endParaRPr lang="en-US" sz="2000" dirty="0"/>
                        </a:p>
                      </a:txBody>
                      <a:tcPr anchor="ctr"/>
                    </a:tc>
                    <a:extLst>
                      <a:ext uri="{0D108BD9-81ED-4DB2-BD59-A6C34878D82A}">
                        <a16:rowId xmlns="" xmlns:a16="http://schemas.microsoft.com/office/drawing/2014/main" val="10001"/>
                      </a:ext>
                    </a:extLst>
                  </a:tr>
                </a:tbl>
              </a:graphicData>
            </a:graphic>
          </p:graphicFrame>
        </mc:Choice>
        <mc:Fallback xmlns="">
          <p:graphicFrame>
            <p:nvGraphicFramePr>
              <p:cNvPr id="12" name="Table 11"/>
              <p:cNvGraphicFramePr>
                <a:graphicFrameLocks noGrp="1"/>
              </p:cNvGraphicFramePr>
              <p:nvPr>
                <p:extLst>
                  <p:ext uri="{D42A27DB-BD31-4B8C-83A1-F6EECF244321}">
                    <p14:modId xmlns:p14="http://schemas.microsoft.com/office/powerpoint/2010/main" val="3740461620"/>
                  </p:ext>
                </p:extLst>
              </p:nvPr>
            </p:nvGraphicFramePr>
            <p:xfrm>
              <a:off x="3359549" y="2310311"/>
              <a:ext cx="2120102" cy="1271089"/>
            </p:xfrm>
            <a:graphic>
              <a:graphicData uri="http://schemas.openxmlformats.org/drawingml/2006/table">
                <a:tbl>
                  <a:tblPr firstRow="1" bandRow="1">
                    <a:tableStyleId>{5C22544A-7EE6-4342-B048-85BDC9FD1C3A}</a:tableStyleId>
                  </a:tblPr>
                  <a:tblGrid>
                    <a:gridCol w="2120102">
                      <a:extLst>
                        <a:ext uri="{9D8B030D-6E8A-4147-A177-3AD203B41FA5}">
                          <a16:colId xmlns="" xmlns:a16="http://schemas.microsoft.com/office/drawing/2014/main" xmlns:a14="http://schemas.microsoft.com/office/drawing/2010/main" val="20000"/>
                        </a:ext>
                      </a:extLst>
                    </a:gridCol>
                  </a:tblGrid>
                  <a:tr h="365760">
                    <a:tc>
                      <a:txBody>
                        <a:bodyPr/>
                        <a:lstStyle/>
                        <a:p>
                          <a:pPr algn="ctr"/>
                          <a:r>
                            <a:rPr lang="en-US" dirty="0"/>
                            <a:t>Repeatability</a:t>
                          </a:r>
                        </a:p>
                      </a:txBody>
                      <a:tcPr anchor="ctr"/>
                    </a:tc>
                    <a:extLst>
                      <a:ext uri="{0D108BD9-81ED-4DB2-BD59-A6C34878D82A}">
                        <a16:rowId xmlns="" xmlns:a16="http://schemas.microsoft.com/office/drawing/2014/main" xmlns:a14="http://schemas.microsoft.com/office/drawing/2010/main" val="10000"/>
                      </a:ext>
                    </a:extLst>
                  </a:tr>
                  <a:tr h="905329">
                    <a:tc>
                      <a:txBody>
                        <a:bodyPr/>
                        <a:lstStyle/>
                        <a:p>
                          <a:endParaRPr lang="en-US"/>
                        </a:p>
                      </a:txBody>
                      <a:tcPr anchor="ctr">
                        <a:blipFill rotWithShape="0">
                          <a:blip r:embed="rId4"/>
                          <a:stretch>
                            <a:fillRect l="-287" t="-43333" r="-1437" b="-1333"/>
                          </a:stretch>
                        </a:blipFill>
                      </a:tcPr>
                    </a:tc>
                    <a:extLst>
                      <a:ext uri="{0D108BD9-81ED-4DB2-BD59-A6C34878D82A}">
                        <a16:rowId xmlns="" xmlns:a16="http://schemas.microsoft.com/office/drawing/2014/main" xmlns:a14="http://schemas.microsoft.com/office/drawing/2010/main" val="1000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extLst/>
              </p:nvPr>
            </p:nvGraphicFramePr>
            <p:xfrm>
              <a:off x="6096000" y="2310311"/>
              <a:ext cx="2120102" cy="1281702"/>
            </p:xfrm>
            <a:graphic>
              <a:graphicData uri="http://schemas.openxmlformats.org/drawingml/2006/table">
                <a:tbl>
                  <a:tblPr firstRow="1" bandRow="1">
                    <a:tableStyleId>{5C22544A-7EE6-4342-B048-85BDC9FD1C3A}</a:tableStyleId>
                  </a:tblPr>
                  <a:tblGrid>
                    <a:gridCol w="2120102">
                      <a:extLst>
                        <a:ext uri="{9D8B030D-6E8A-4147-A177-3AD203B41FA5}">
                          <a16:colId xmlns="" xmlns:a16="http://schemas.microsoft.com/office/drawing/2014/main" val="20000"/>
                        </a:ext>
                      </a:extLst>
                    </a:gridCol>
                  </a:tblGrid>
                  <a:tr h="355147">
                    <a:tc>
                      <a:txBody>
                        <a:bodyPr/>
                        <a:lstStyle/>
                        <a:p>
                          <a:pPr algn="ctr"/>
                          <a:r>
                            <a:rPr lang="en-US" dirty="0"/>
                            <a:t>Reproducibility</a:t>
                          </a:r>
                        </a:p>
                      </a:txBody>
                      <a:tcPr anchor="ctr"/>
                    </a:tc>
                    <a:extLst>
                      <a:ext uri="{0D108BD9-81ED-4DB2-BD59-A6C34878D82A}">
                        <a16:rowId xmlns="" xmlns:a16="http://schemas.microsoft.com/office/drawing/2014/main" val="10000"/>
                      </a:ext>
                    </a:extLst>
                  </a:tr>
                  <a:tr h="915942">
                    <a:tc>
                      <a:txBody>
                        <a:bodyPr/>
                        <a:lstStyle/>
                        <a:p>
                          <a:pPr marL="285750" indent="-285750" algn="l">
                            <a:buFont typeface="Arial" panose="020B0604020202020204" pitchFamily="34" charset="0"/>
                            <a:buChar char="•"/>
                          </a:pP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𝑅</m:t>
                                  </m:r>
                                </m:sub>
                              </m:sSub>
                            </m:oMath>
                          </a14:m>
                          <a:r>
                            <a:rPr lang="en-US" sz="2000" dirty="0"/>
                            <a:t>= </a:t>
                          </a:r>
                          <a:r>
                            <a:rPr lang="en-US" sz="2000" dirty="0" smtClean="0"/>
                            <a:t>0.2101</a:t>
                          </a:r>
                          <a:endParaRPr lang="en-US" sz="2000" dirty="0"/>
                        </a:p>
                        <a:p>
                          <a:pPr marL="285750" indent="-285750" algn="l">
                            <a:buFont typeface="Arial" panose="020B0604020202020204" pitchFamily="34" charset="0"/>
                            <a:buChar char="•"/>
                          </a:pPr>
                          <a:r>
                            <a:rPr lang="en-US" sz="2000" dirty="0"/>
                            <a:t>R = </a:t>
                          </a:r>
                          <a:r>
                            <a:rPr lang="en-US" sz="2000" dirty="0" smtClean="0"/>
                            <a:t>0.5824</a:t>
                          </a:r>
                          <a:endParaRPr lang="en-US" sz="2000" dirty="0"/>
                        </a:p>
                      </a:txBody>
                      <a:tcPr anchor="ctr"/>
                    </a:tc>
                    <a:extLst>
                      <a:ext uri="{0D108BD9-81ED-4DB2-BD59-A6C34878D82A}">
                        <a16:rowId xmlns="" xmlns:a16="http://schemas.microsoft.com/office/drawing/2014/main" val="10001"/>
                      </a:ext>
                    </a:extLst>
                  </a:tr>
                </a:tbl>
              </a:graphicData>
            </a:graphic>
          </p:graphicFrame>
        </mc:Choice>
        <mc:Fallback xmlns="">
          <p:graphicFrame>
            <p:nvGraphicFramePr>
              <p:cNvPr id="13" name="Table 12"/>
              <p:cNvGraphicFramePr>
                <a:graphicFrameLocks noGrp="1"/>
              </p:cNvGraphicFramePr>
              <p:nvPr>
                <p:extLst>
                  <p:ext uri="{D42A27DB-BD31-4B8C-83A1-F6EECF244321}">
                    <p14:modId xmlns:p14="http://schemas.microsoft.com/office/powerpoint/2010/main" val="2733997284"/>
                  </p:ext>
                </p:extLst>
              </p:nvPr>
            </p:nvGraphicFramePr>
            <p:xfrm>
              <a:off x="6096000" y="2310311"/>
              <a:ext cx="2120102" cy="1281702"/>
            </p:xfrm>
            <a:graphic>
              <a:graphicData uri="http://schemas.openxmlformats.org/drawingml/2006/table">
                <a:tbl>
                  <a:tblPr firstRow="1" bandRow="1">
                    <a:tableStyleId>{5C22544A-7EE6-4342-B048-85BDC9FD1C3A}</a:tableStyleId>
                  </a:tblPr>
                  <a:tblGrid>
                    <a:gridCol w="2120102">
                      <a:extLst>
                        <a:ext uri="{9D8B030D-6E8A-4147-A177-3AD203B41FA5}">
                          <a16:colId xmlns="" xmlns:a16="http://schemas.microsoft.com/office/drawing/2014/main" xmlns:a14="http://schemas.microsoft.com/office/drawing/2010/main" val="20000"/>
                        </a:ext>
                      </a:extLst>
                    </a:gridCol>
                  </a:tblGrid>
                  <a:tr h="365760">
                    <a:tc>
                      <a:txBody>
                        <a:bodyPr/>
                        <a:lstStyle/>
                        <a:p>
                          <a:pPr algn="ctr"/>
                          <a:r>
                            <a:rPr lang="en-US" dirty="0"/>
                            <a:t>Reproducibility</a:t>
                          </a:r>
                        </a:p>
                      </a:txBody>
                      <a:tcPr anchor="ctr"/>
                    </a:tc>
                    <a:extLst>
                      <a:ext uri="{0D108BD9-81ED-4DB2-BD59-A6C34878D82A}">
                        <a16:rowId xmlns="" xmlns:a16="http://schemas.microsoft.com/office/drawing/2014/main" xmlns:a14="http://schemas.microsoft.com/office/drawing/2010/main" val="10000"/>
                      </a:ext>
                    </a:extLst>
                  </a:tr>
                  <a:tr h="915942">
                    <a:tc>
                      <a:txBody>
                        <a:bodyPr/>
                        <a:lstStyle/>
                        <a:p>
                          <a:endParaRPr lang="en-US"/>
                        </a:p>
                      </a:txBody>
                      <a:tcPr anchor="ctr">
                        <a:blipFill rotWithShape="0">
                          <a:blip r:embed="rId5"/>
                          <a:stretch>
                            <a:fillRect l="-575" t="-42763" r="-1149" b="-1316"/>
                          </a:stretch>
                        </a:blipFill>
                      </a:tcPr>
                    </a:tc>
                    <a:extLst>
                      <a:ext uri="{0D108BD9-81ED-4DB2-BD59-A6C34878D82A}">
                        <a16:rowId xmlns="" xmlns:a16="http://schemas.microsoft.com/office/drawing/2014/main" xmlns:a14="http://schemas.microsoft.com/office/drawing/2010/main" val="10001"/>
                      </a:ext>
                    </a:extLst>
                  </a:tr>
                </a:tbl>
              </a:graphicData>
            </a:graphic>
          </p:graphicFrame>
        </mc:Fallback>
      </mc:AlternateContent>
      <mc:AlternateContent xmlns:mc="http://schemas.openxmlformats.org/markup-compatibility/2006" xmlns:a14="http://schemas.microsoft.com/office/drawing/2010/main">
        <mc:Choice Requires="a14">
          <p:sp>
            <p:nvSpPr>
              <p:cNvPr id="14" name="Rounded Rectangle 13"/>
              <p:cNvSpPr/>
              <p:nvPr/>
            </p:nvSpPr>
            <p:spPr>
              <a:xfrm>
                <a:off x="685800" y="4038600"/>
                <a:ext cx="7606502" cy="1383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Based upon the LSPI pooled standard deviation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𝑟</m:t>
                        </m:r>
                      </m:sub>
                    </m:sSub>
                  </m:oMath>
                </a14:m>
                <a:r>
                  <a:rPr lang="en-US" sz="2400" dirty="0"/>
                  <a:t>) and ASTM’s repeatability (r), there is no significant difference between an </a:t>
                </a:r>
                <a:r>
                  <a:rPr lang="en-US" sz="2400" dirty="0" err="1"/>
                  <a:t>AvPIE</a:t>
                </a:r>
                <a:r>
                  <a:rPr lang="en-US" sz="2400" dirty="0"/>
                  <a:t> </a:t>
                </a:r>
                <a14:m>
                  <m:oMath xmlns:m="http://schemas.openxmlformats.org/officeDocument/2006/math">
                    <m:sSup>
                      <m:sSupPr>
                        <m:ctrlPr>
                          <a:rPr lang="en-US" sz="2000" i="1" dirty="0" smtClean="0">
                            <a:latin typeface="Cambria Math" panose="02040503050406030204" pitchFamily="18" charset="0"/>
                          </a:rPr>
                        </m:ctrlPr>
                      </m:sSupPr>
                      <m:e>
                        <m:r>
                          <a:rPr lang="en-US" sz="2000" b="0" i="1" dirty="0" smtClean="0">
                            <a:latin typeface="Cambria Math" panose="02040503050406030204" pitchFamily="18" charset="0"/>
                          </a:rPr>
                          <m:t>𝑟𝑒𝑠𝑢𝑙𝑡</m:t>
                        </m:r>
                      </m:e>
                      <m:sup>
                        <m:r>
                          <a:rPr lang="en-US" sz="2000" b="0" i="1" dirty="0" smtClean="0">
                            <a:latin typeface="Cambria Math" panose="02040503050406030204" pitchFamily="18" charset="0"/>
                          </a:rPr>
                          <m:t>1</m:t>
                        </m:r>
                      </m:sup>
                    </m:sSup>
                  </m:oMath>
                </a14:m>
                <a:r>
                  <a:rPr lang="en-US" sz="2400" dirty="0"/>
                  <a:t> of </a:t>
                </a:r>
                <a:r>
                  <a:rPr lang="en-US" sz="2400" dirty="0" smtClean="0">
                    <a:solidFill>
                      <a:schemeClr val="bg1"/>
                    </a:solidFill>
                  </a:rPr>
                  <a:t>5.00 </a:t>
                </a:r>
                <a:r>
                  <a:rPr lang="en-US" sz="2400" dirty="0">
                    <a:solidFill>
                      <a:schemeClr val="bg1"/>
                    </a:solidFill>
                  </a:rPr>
                  <a:t>and </a:t>
                </a:r>
                <a:r>
                  <a:rPr lang="en-US" sz="2400" dirty="0" smtClean="0">
                    <a:solidFill>
                      <a:schemeClr val="bg1"/>
                    </a:solidFill>
                  </a:rPr>
                  <a:t>9.50.</a:t>
                </a:r>
                <a:endParaRPr lang="en-US" sz="2400" dirty="0">
                  <a:solidFill>
                    <a:schemeClr val="bg1"/>
                  </a:solidFill>
                </a:endParaRPr>
              </a:p>
            </p:txBody>
          </p:sp>
        </mc:Choice>
        <mc:Fallback xmlns="">
          <p:sp>
            <p:nvSpPr>
              <p:cNvPr id="14" name="Rounded Rectangle 13"/>
              <p:cNvSpPr>
                <a:spLocks noRot="1" noChangeAspect="1" noMove="1" noResize="1" noEditPoints="1" noAdjustHandles="1" noChangeArrowheads="1" noChangeShapeType="1" noTextEdit="1"/>
              </p:cNvSpPr>
              <p:nvPr/>
            </p:nvSpPr>
            <p:spPr>
              <a:xfrm>
                <a:off x="685800" y="4038600"/>
                <a:ext cx="7606502" cy="1383938"/>
              </a:xfrm>
              <a:prstGeom prst="roundRect">
                <a:avLst/>
              </a:prstGeom>
              <a:blipFill rotWithShape="0">
                <a:blip r:embed="rId6"/>
                <a:stretch>
                  <a:fillRect b="-2620"/>
                </a:stretch>
              </a:blipFill>
            </p:spPr>
            <p:txBody>
              <a:bodyPr/>
              <a:lstStyle/>
              <a:p>
                <a:r>
                  <a:rPr lang="en-US">
                    <a:noFill/>
                  </a:rPr>
                  <a:t> </a:t>
                </a:r>
              </a:p>
            </p:txBody>
          </p:sp>
        </mc:Fallback>
      </mc:AlternateContent>
      <p:sp>
        <p:nvSpPr>
          <p:cNvPr id="15" name="TextBox 14"/>
          <p:cNvSpPr txBox="1"/>
          <p:nvPr/>
        </p:nvSpPr>
        <p:spPr>
          <a:xfrm>
            <a:off x="838200" y="6285011"/>
            <a:ext cx="7454102" cy="307777"/>
          </a:xfrm>
          <a:prstGeom prst="rect">
            <a:avLst/>
          </a:prstGeom>
          <a:noFill/>
        </p:spPr>
        <p:txBody>
          <a:bodyPr wrap="square" rtlCol="0">
            <a:spAutoFit/>
          </a:bodyPr>
          <a:lstStyle/>
          <a:p>
            <a:r>
              <a:rPr lang="en-US" sz="1400" i="1" dirty="0"/>
              <a:t>Note 1: An </a:t>
            </a:r>
            <a:r>
              <a:rPr lang="en-US" sz="1400" i="1" dirty="0" err="1"/>
              <a:t>AvPIE</a:t>
            </a:r>
            <a:r>
              <a:rPr lang="en-US" sz="1400" i="1" dirty="0"/>
              <a:t> result of 5.0 was arbitrarily selected as the pass/fail limit</a:t>
            </a:r>
          </a:p>
        </p:txBody>
      </p:sp>
      <p:sp>
        <p:nvSpPr>
          <p:cNvPr id="11" name="Rounded Rectangle 10"/>
          <p:cNvSpPr/>
          <p:nvPr/>
        </p:nvSpPr>
        <p:spPr>
          <a:xfrm>
            <a:off x="5632050" y="1401218"/>
            <a:ext cx="3359549"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Model: </a:t>
            </a:r>
            <a:r>
              <a:rPr lang="en-US" sz="2400" dirty="0" smtClean="0"/>
              <a:t>Ln(AvPIE+1) </a:t>
            </a:r>
            <a:r>
              <a:rPr lang="en-US" sz="2400" dirty="0"/>
              <a:t>~ </a:t>
            </a:r>
            <a:r>
              <a:rPr lang="en-US" sz="2400" dirty="0" smtClean="0"/>
              <a:t>Oil</a:t>
            </a:r>
            <a:endParaRPr lang="en-US" sz="2400" dirty="0"/>
          </a:p>
        </p:txBody>
      </p:sp>
    </p:spTree>
    <p:extLst>
      <p:ext uri="{BB962C8B-B14F-4D97-AF65-F5344CB8AC3E}">
        <p14:creationId xmlns:p14="http://schemas.microsoft.com/office/powerpoint/2010/main" val="25947913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186574"/>
            <a:ext cx="8534400" cy="685800"/>
          </a:xfrm>
        </p:spPr>
        <p:txBody>
          <a:bodyPr>
            <a:normAutofit/>
          </a:bodyPr>
          <a:lstStyle/>
          <a:p>
            <a:pPr algn="ctr"/>
            <a:r>
              <a:rPr lang="en-US" sz="3200" dirty="0"/>
              <a:t>Ln(</a:t>
            </a:r>
            <a:r>
              <a:rPr lang="en-US" sz="3200" dirty="0" err="1"/>
              <a:t>AvPIE</a:t>
            </a:r>
            <a:r>
              <a:rPr lang="en-US" sz="3200" dirty="0"/>
              <a:t> +1) Precision</a:t>
            </a:r>
          </a:p>
        </p:txBody>
      </p:sp>
      <p:sp>
        <p:nvSpPr>
          <p:cNvPr id="4" name="Slide Number Placeholder 3"/>
          <p:cNvSpPr>
            <a:spLocks noGrp="1"/>
          </p:cNvSpPr>
          <p:nvPr>
            <p:ph type="sldNum" sz="quarter" idx="12"/>
          </p:nvPr>
        </p:nvSpPr>
        <p:spPr/>
        <p:txBody>
          <a:bodyPr/>
          <a:lstStyle/>
          <a:p>
            <a:fld id="{C17C1647-21DB-4F21-9B41-C46BD641619B}" type="slidenum">
              <a:rPr lang="en-US" smtClean="0"/>
              <a:pPr/>
              <a:t>45</a:t>
            </a:fld>
            <a:endParaRPr lang="en-US" dirty="0"/>
          </a:p>
        </p:txBody>
      </p:sp>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nvPr>
            </p:nvGraphicFramePr>
            <p:xfrm>
              <a:off x="623098" y="2310311"/>
              <a:ext cx="2120102" cy="1271089"/>
            </p:xfrm>
            <a:graphic>
              <a:graphicData uri="http://schemas.openxmlformats.org/drawingml/2006/table">
                <a:tbl>
                  <a:tblPr firstRow="1" bandRow="1">
                    <a:tableStyleId>{5C22544A-7EE6-4342-B048-85BDC9FD1C3A}</a:tableStyleId>
                  </a:tblPr>
                  <a:tblGrid>
                    <a:gridCol w="2120102">
                      <a:extLst>
                        <a:ext uri="{9D8B030D-6E8A-4147-A177-3AD203B41FA5}">
                          <a16:colId xmlns="" xmlns:a16="http://schemas.microsoft.com/office/drawing/2014/main" val="20000"/>
                        </a:ext>
                      </a:extLst>
                    </a:gridCol>
                  </a:tblGrid>
                  <a:tr h="396724">
                    <a:tc>
                      <a:txBody>
                        <a:bodyPr/>
                        <a:lstStyle/>
                        <a:p>
                          <a:pPr algn="ctr"/>
                          <a:r>
                            <a:rPr lang="en-US" dirty="0"/>
                            <a:t>Model RMSE</a:t>
                          </a:r>
                        </a:p>
                      </a:txBody>
                      <a:tcPr anchor="ctr"/>
                    </a:tc>
                    <a:extLst>
                      <a:ext uri="{0D108BD9-81ED-4DB2-BD59-A6C34878D82A}">
                        <a16:rowId xmlns="" xmlns:a16="http://schemas.microsoft.com/office/drawing/2014/main" val="10000"/>
                      </a:ext>
                    </a:extLst>
                  </a:tr>
                  <a:tr h="874365">
                    <a:tc>
                      <a:txBody>
                        <a:bodyPr/>
                        <a:lstStyle/>
                        <a:p>
                          <a:pPr marL="285750" indent="-285750" algn="l">
                            <a:buFont typeface="Arial" panose="020B0604020202020204" pitchFamily="34" charset="0"/>
                            <a:buChar char="•"/>
                          </a:pP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𝑟</m:t>
                                  </m:r>
                                </m:sub>
                              </m:sSub>
                            </m:oMath>
                          </a14:m>
                          <a:r>
                            <a:rPr lang="en-US" sz="2000" dirty="0"/>
                            <a:t> = </a:t>
                          </a:r>
                          <a:r>
                            <a:rPr lang="en-US" sz="2000" dirty="0" smtClean="0"/>
                            <a:t>0.2101</a:t>
                          </a:r>
                          <a:endParaRPr lang="en-US" sz="2000" dirty="0"/>
                        </a:p>
                      </a:txBody>
                      <a:tcPr anchor="ctr"/>
                    </a:tc>
                    <a:extLst>
                      <a:ext uri="{0D108BD9-81ED-4DB2-BD59-A6C34878D82A}">
                        <a16:rowId xmlns="" xmlns:a16="http://schemas.microsoft.com/office/drawing/2014/main" val="10001"/>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373427706"/>
                  </p:ext>
                </p:extLst>
              </p:nvPr>
            </p:nvGraphicFramePr>
            <p:xfrm>
              <a:off x="623098" y="2310311"/>
              <a:ext cx="2120102" cy="1271089"/>
            </p:xfrm>
            <a:graphic>
              <a:graphicData uri="http://schemas.openxmlformats.org/drawingml/2006/table">
                <a:tbl>
                  <a:tblPr firstRow="1" bandRow="1">
                    <a:tableStyleId>{5C22544A-7EE6-4342-B048-85BDC9FD1C3A}</a:tableStyleId>
                  </a:tblPr>
                  <a:tblGrid>
                    <a:gridCol w="2120102">
                      <a:extLst>
                        <a:ext uri="{9D8B030D-6E8A-4147-A177-3AD203B41FA5}">
                          <a16:colId xmlns="" xmlns:a16="http://schemas.microsoft.com/office/drawing/2014/main" xmlns:a14="http://schemas.microsoft.com/office/drawing/2010/main" val="20000"/>
                        </a:ext>
                      </a:extLst>
                    </a:gridCol>
                  </a:tblGrid>
                  <a:tr h="396724">
                    <a:tc>
                      <a:txBody>
                        <a:bodyPr/>
                        <a:lstStyle/>
                        <a:p>
                          <a:pPr algn="ctr"/>
                          <a:r>
                            <a:rPr lang="en-US" dirty="0"/>
                            <a:t>Model RMSE</a:t>
                          </a:r>
                        </a:p>
                      </a:txBody>
                      <a:tcPr anchor="ctr"/>
                    </a:tc>
                    <a:extLst>
                      <a:ext uri="{0D108BD9-81ED-4DB2-BD59-A6C34878D82A}">
                        <a16:rowId xmlns="" xmlns:a16="http://schemas.microsoft.com/office/drawing/2014/main" xmlns:a14="http://schemas.microsoft.com/office/drawing/2010/main" val="10000"/>
                      </a:ext>
                    </a:extLst>
                  </a:tr>
                  <a:tr h="874365">
                    <a:tc>
                      <a:txBody>
                        <a:bodyPr/>
                        <a:lstStyle/>
                        <a:p>
                          <a:endParaRPr lang="en-US"/>
                        </a:p>
                      </a:txBody>
                      <a:tcPr anchor="ctr">
                        <a:blipFill rotWithShape="0">
                          <a:blip r:embed="rId3"/>
                          <a:stretch>
                            <a:fillRect l="-287" t="-47222" r="-1437" b="-1389"/>
                          </a:stretch>
                        </a:blipFill>
                      </a:tcPr>
                    </a:tc>
                    <a:extLst>
                      <a:ext uri="{0D108BD9-81ED-4DB2-BD59-A6C34878D82A}">
                        <a16:rowId xmlns="" xmlns:a16="http://schemas.microsoft.com/office/drawing/2014/main" xmlns:a14="http://schemas.microsoft.com/office/drawing/2010/main" val="1000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2" name="Table 11"/>
              <p:cNvGraphicFramePr>
                <a:graphicFrameLocks noGrp="1"/>
              </p:cNvGraphicFramePr>
              <p:nvPr>
                <p:extLst/>
              </p:nvPr>
            </p:nvGraphicFramePr>
            <p:xfrm>
              <a:off x="3359549" y="2310311"/>
              <a:ext cx="2120102" cy="1271089"/>
            </p:xfrm>
            <a:graphic>
              <a:graphicData uri="http://schemas.openxmlformats.org/drawingml/2006/table">
                <a:tbl>
                  <a:tblPr firstRow="1" bandRow="1">
                    <a:tableStyleId>{5C22544A-7EE6-4342-B048-85BDC9FD1C3A}</a:tableStyleId>
                  </a:tblPr>
                  <a:tblGrid>
                    <a:gridCol w="2120102">
                      <a:extLst>
                        <a:ext uri="{9D8B030D-6E8A-4147-A177-3AD203B41FA5}">
                          <a16:colId xmlns="" xmlns:a16="http://schemas.microsoft.com/office/drawing/2014/main" val="20000"/>
                        </a:ext>
                      </a:extLst>
                    </a:gridCol>
                  </a:tblGrid>
                  <a:tr h="251576">
                    <a:tc>
                      <a:txBody>
                        <a:bodyPr/>
                        <a:lstStyle/>
                        <a:p>
                          <a:pPr algn="ctr"/>
                          <a:r>
                            <a:rPr lang="en-US" dirty="0"/>
                            <a:t>Repeatability</a:t>
                          </a:r>
                        </a:p>
                      </a:txBody>
                      <a:tcPr anchor="ctr"/>
                    </a:tc>
                    <a:extLst>
                      <a:ext uri="{0D108BD9-81ED-4DB2-BD59-A6C34878D82A}">
                        <a16:rowId xmlns="" xmlns:a16="http://schemas.microsoft.com/office/drawing/2014/main" val="10000"/>
                      </a:ext>
                    </a:extLst>
                  </a:tr>
                  <a:tr h="905329">
                    <a:tc>
                      <a:txBody>
                        <a:bodyPr/>
                        <a:lstStyle/>
                        <a:p>
                          <a:pPr marL="285750" indent="-285750" algn="l">
                            <a:buFont typeface="Arial" panose="020B0604020202020204" pitchFamily="34" charset="0"/>
                            <a:buChar char="•"/>
                          </a:pP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𝑟</m:t>
                                  </m:r>
                                </m:sub>
                              </m:sSub>
                            </m:oMath>
                          </a14:m>
                          <a:r>
                            <a:rPr lang="en-US" sz="2000" dirty="0"/>
                            <a:t>= </a:t>
                          </a:r>
                          <a:r>
                            <a:rPr lang="en-US" sz="2000" dirty="0" smtClean="0"/>
                            <a:t>0.2101</a:t>
                          </a:r>
                          <a:endParaRPr lang="en-US" sz="2000" dirty="0"/>
                        </a:p>
                        <a:p>
                          <a:pPr marL="285750" indent="-285750" algn="l">
                            <a:buFont typeface="Arial" panose="020B0604020202020204" pitchFamily="34" charset="0"/>
                            <a:buChar char="•"/>
                          </a:pPr>
                          <a:r>
                            <a:rPr lang="en-US" sz="2000" dirty="0"/>
                            <a:t>r = </a:t>
                          </a:r>
                          <a:r>
                            <a:rPr lang="en-US" sz="2000" dirty="0" smtClean="0"/>
                            <a:t>0.5824</a:t>
                          </a:r>
                          <a:endParaRPr lang="en-US" sz="2000" dirty="0"/>
                        </a:p>
                      </a:txBody>
                      <a:tcPr anchor="ctr"/>
                    </a:tc>
                    <a:extLst>
                      <a:ext uri="{0D108BD9-81ED-4DB2-BD59-A6C34878D82A}">
                        <a16:rowId xmlns="" xmlns:a16="http://schemas.microsoft.com/office/drawing/2014/main" val="10001"/>
                      </a:ext>
                    </a:extLst>
                  </a:tr>
                </a:tbl>
              </a:graphicData>
            </a:graphic>
          </p:graphicFrame>
        </mc:Choice>
        <mc:Fallback xmlns="">
          <p:graphicFrame>
            <p:nvGraphicFramePr>
              <p:cNvPr id="12" name="Table 11"/>
              <p:cNvGraphicFramePr>
                <a:graphicFrameLocks noGrp="1"/>
              </p:cNvGraphicFramePr>
              <p:nvPr>
                <p:extLst>
                  <p:ext uri="{D42A27DB-BD31-4B8C-83A1-F6EECF244321}">
                    <p14:modId xmlns:p14="http://schemas.microsoft.com/office/powerpoint/2010/main" val="1916402139"/>
                  </p:ext>
                </p:extLst>
              </p:nvPr>
            </p:nvGraphicFramePr>
            <p:xfrm>
              <a:off x="3359549" y="2310311"/>
              <a:ext cx="2120102" cy="1271089"/>
            </p:xfrm>
            <a:graphic>
              <a:graphicData uri="http://schemas.openxmlformats.org/drawingml/2006/table">
                <a:tbl>
                  <a:tblPr firstRow="1" bandRow="1">
                    <a:tableStyleId>{5C22544A-7EE6-4342-B048-85BDC9FD1C3A}</a:tableStyleId>
                  </a:tblPr>
                  <a:tblGrid>
                    <a:gridCol w="2120102">
                      <a:extLst>
                        <a:ext uri="{9D8B030D-6E8A-4147-A177-3AD203B41FA5}">
                          <a16:colId xmlns="" xmlns:a16="http://schemas.microsoft.com/office/drawing/2014/main" xmlns:a14="http://schemas.microsoft.com/office/drawing/2010/main" val="20000"/>
                        </a:ext>
                      </a:extLst>
                    </a:gridCol>
                  </a:tblGrid>
                  <a:tr h="365760">
                    <a:tc>
                      <a:txBody>
                        <a:bodyPr/>
                        <a:lstStyle/>
                        <a:p>
                          <a:pPr algn="ctr"/>
                          <a:r>
                            <a:rPr lang="en-US" dirty="0"/>
                            <a:t>Repeatability</a:t>
                          </a:r>
                        </a:p>
                      </a:txBody>
                      <a:tcPr anchor="ctr"/>
                    </a:tc>
                    <a:extLst>
                      <a:ext uri="{0D108BD9-81ED-4DB2-BD59-A6C34878D82A}">
                        <a16:rowId xmlns="" xmlns:a16="http://schemas.microsoft.com/office/drawing/2014/main" xmlns:a14="http://schemas.microsoft.com/office/drawing/2010/main" val="10000"/>
                      </a:ext>
                    </a:extLst>
                  </a:tr>
                  <a:tr h="905329">
                    <a:tc>
                      <a:txBody>
                        <a:bodyPr/>
                        <a:lstStyle/>
                        <a:p>
                          <a:endParaRPr lang="en-US"/>
                        </a:p>
                      </a:txBody>
                      <a:tcPr anchor="ctr">
                        <a:blipFill rotWithShape="0">
                          <a:blip r:embed="rId4"/>
                          <a:stretch>
                            <a:fillRect l="-287" t="-43333" r="-1437" b="-1333"/>
                          </a:stretch>
                        </a:blipFill>
                      </a:tcPr>
                    </a:tc>
                    <a:extLst>
                      <a:ext uri="{0D108BD9-81ED-4DB2-BD59-A6C34878D82A}">
                        <a16:rowId xmlns="" xmlns:a16="http://schemas.microsoft.com/office/drawing/2014/main" xmlns:a14="http://schemas.microsoft.com/office/drawing/2010/main" val="1000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extLst/>
              </p:nvPr>
            </p:nvGraphicFramePr>
            <p:xfrm>
              <a:off x="6096000" y="2310311"/>
              <a:ext cx="2120102" cy="1281702"/>
            </p:xfrm>
            <a:graphic>
              <a:graphicData uri="http://schemas.openxmlformats.org/drawingml/2006/table">
                <a:tbl>
                  <a:tblPr firstRow="1" bandRow="1">
                    <a:tableStyleId>{5C22544A-7EE6-4342-B048-85BDC9FD1C3A}</a:tableStyleId>
                  </a:tblPr>
                  <a:tblGrid>
                    <a:gridCol w="2120102">
                      <a:extLst>
                        <a:ext uri="{9D8B030D-6E8A-4147-A177-3AD203B41FA5}">
                          <a16:colId xmlns="" xmlns:a16="http://schemas.microsoft.com/office/drawing/2014/main" val="20000"/>
                        </a:ext>
                      </a:extLst>
                    </a:gridCol>
                  </a:tblGrid>
                  <a:tr h="355147">
                    <a:tc>
                      <a:txBody>
                        <a:bodyPr/>
                        <a:lstStyle/>
                        <a:p>
                          <a:pPr algn="ctr"/>
                          <a:r>
                            <a:rPr lang="en-US" dirty="0"/>
                            <a:t>Reproducibility</a:t>
                          </a:r>
                        </a:p>
                      </a:txBody>
                      <a:tcPr anchor="ctr"/>
                    </a:tc>
                    <a:extLst>
                      <a:ext uri="{0D108BD9-81ED-4DB2-BD59-A6C34878D82A}">
                        <a16:rowId xmlns="" xmlns:a16="http://schemas.microsoft.com/office/drawing/2014/main" val="10000"/>
                      </a:ext>
                    </a:extLst>
                  </a:tr>
                  <a:tr h="915942">
                    <a:tc>
                      <a:txBody>
                        <a:bodyPr/>
                        <a:lstStyle/>
                        <a:p>
                          <a:pPr marL="285750" indent="-285750" algn="l">
                            <a:buFont typeface="Arial" panose="020B0604020202020204" pitchFamily="34" charset="0"/>
                            <a:buChar char="•"/>
                          </a:pP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𝑅</m:t>
                                  </m:r>
                                </m:sub>
                              </m:sSub>
                            </m:oMath>
                          </a14:m>
                          <a:r>
                            <a:rPr lang="en-US" sz="2000" dirty="0"/>
                            <a:t>= </a:t>
                          </a:r>
                          <a:r>
                            <a:rPr lang="en-US" sz="2000" dirty="0" smtClean="0"/>
                            <a:t>0.2101</a:t>
                          </a:r>
                          <a:endParaRPr lang="en-US" sz="2000" dirty="0"/>
                        </a:p>
                        <a:p>
                          <a:pPr marL="285750" indent="-285750" algn="l">
                            <a:buFont typeface="Arial" panose="020B0604020202020204" pitchFamily="34" charset="0"/>
                            <a:buChar char="•"/>
                          </a:pPr>
                          <a:r>
                            <a:rPr lang="en-US" sz="2000" dirty="0"/>
                            <a:t>R = </a:t>
                          </a:r>
                          <a:r>
                            <a:rPr lang="en-US" sz="2000" dirty="0" smtClean="0"/>
                            <a:t>0.5824</a:t>
                          </a:r>
                          <a:endParaRPr lang="en-US" sz="2000" dirty="0"/>
                        </a:p>
                      </a:txBody>
                      <a:tcPr anchor="ctr"/>
                    </a:tc>
                    <a:extLst>
                      <a:ext uri="{0D108BD9-81ED-4DB2-BD59-A6C34878D82A}">
                        <a16:rowId xmlns="" xmlns:a16="http://schemas.microsoft.com/office/drawing/2014/main" val="10001"/>
                      </a:ext>
                    </a:extLst>
                  </a:tr>
                </a:tbl>
              </a:graphicData>
            </a:graphic>
          </p:graphicFrame>
        </mc:Choice>
        <mc:Fallback xmlns="">
          <p:graphicFrame>
            <p:nvGraphicFramePr>
              <p:cNvPr id="13" name="Table 12"/>
              <p:cNvGraphicFramePr>
                <a:graphicFrameLocks noGrp="1"/>
              </p:cNvGraphicFramePr>
              <p:nvPr>
                <p:extLst>
                  <p:ext uri="{D42A27DB-BD31-4B8C-83A1-F6EECF244321}">
                    <p14:modId xmlns:p14="http://schemas.microsoft.com/office/powerpoint/2010/main" val="2733997284"/>
                  </p:ext>
                </p:extLst>
              </p:nvPr>
            </p:nvGraphicFramePr>
            <p:xfrm>
              <a:off x="6096000" y="2310311"/>
              <a:ext cx="2120102" cy="1281702"/>
            </p:xfrm>
            <a:graphic>
              <a:graphicData uri="http://schemas.openxmlformats.org/drawingml/2006/table">
                <a:tbl>
                  <a:tblPr firstRow="1" bandRow="1">
                    <a:tableStyleId>{5C22544A-7EE6-4342-B048-85BDC9FD1C3A}</a:tableStyleId>
                  </a:tblPr>
                  <a:tblGrid>
                    <a:gridCol w="2120102">
                      <a:extLst>
                        <a:ext uri="{9D8B030D-6E8A-4147-A177-3AD203B41FA5}">
                          <a16:colId xmlns="" xmlns:a16="http://schemas.microsoft.com/office/drawing/2014/main" xmlns:a14="http://schemas.microsoft.com/office/drawing/2010/main" val="20000"/>
                        </a:ext>
                      </a:extLst>
                    </a:gridCol>
                  </a:tblGrid>
                  <a:tr h="365760">
                    <a:tc>
                      <a:txBody>
                        <a:bodyPr/>
                        <a:lstStyle/>
                        <a:p>
                          <a:pPr algn="ctr"/>
                          <a:r>
                            <a:rPr lang="en-US" dirty="0"/>
                            <a:t>Reproducibility</a:t>
                          </a:r>
                        </a:p>
                      </a:txBody>
                      <a:tcPr anchor="ctr"/>
                    </a:tc>
                    <a:extLst>
                      <a:ext uri="{0D108BD9-81ED-4DB2-BD59-A6C34878D82A}">
                        <a16:rowId xmlns="" xmlns:a16="http://schemas.microsoft.com/office/drawing/2014/main" xmlns:a14="http://schemas.microsoft.com/office/drawing/2010/main" val="10000"/>
                      </a:ext>
                    </a:extLst>
                  </a:tr>
                  <a:tr h="915942">
                    <a:tc>
                      <a:txBody>
                        <a:bodyPr/>
                        <a:lstStyle/>
                        <a:p>
                          <a:endParaRPr lang="en-US"/>
                        </a:p>
                      </a:txBody>
                      <a:tcPr anchor="ctr">
                        <a:blipFill rotWithShape="0">
                          <a:blip r:embed="rId5"/>
                          <a:stretch>
                            <a:fillRect l="-575" t="-42763" r="-1149" b="-1316"/>
                          </a:stretch>
                        </a:blipFill>
                      </a:tcPr>
                    </a:tc>
                    <a:extLst>
                      <a:ext uri="{0D108BD9-81ED-4DB2-BD59-A6C34878D82A}">
                        <a16:rowId xmlns="" xmlns:a16="http://schemas.microsoft.com/office/drawing/2014/main" xmlns:a14="http://schemas.microsoft.com/office/drawing/2010/main" val="10001"/>
                      </a:ext>
                    </a:extLst>
                  </a:tr>
                </a:tbl>
              </a:graphicData>
            </a:graphic>
          </p:graphicFrame>
        </mc:Fallback>
      </mc:AlternateContent>
      <mc:AlternateContent xmlns:mc="http://schemas.openxmlformats.org/markup-compatibility/2006" xmlns:a14="http://schemas.microsoft.com/office/drawing/2010/main">
        <mc:Choice Requires="a14">
          <p:sp>
            <p:nvSpPr>
              <p:cNvPr id="14" name="Rounded Rectangle 13"/>
              <p:cNvSpPr/>
              <p:nvPr/>
            </p:nvSpPr>
            <p:spPr>
              <a:xfrm>
                <a:off x="685800" y="4038600"/>
                <a:ext cx="7606502" cy="1383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Based upon the LSPI pooled standard deviation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𝑟</m:t>
                        </m:r>
                      </m:sub>
                    </m:sSub>
                  </m:oMath>
                </a14:m>
                <a:r>
                  <a:rPr lang="en-US" sz="2400" dirty="0"/>
                  <a:t>) and ASTM’s repeatability (r), there is no significant difference between an </a:t>
                </a:r>
                <a:r>
                  <a:rPr lang="en-US" sz="2400" dirty="0" err="1"/>
                  <a:t>AvPIE</a:t>
                </a:r>
                <a:r>
                  <a:rPr lang="en-US" sz="2400" dirty="0"/>
                  <a:t> </a:t>
                </a:r>
                <a14:m>
                  <m:oMath xmlns:m="http://schemas.openxmlformats.org/officeDocument/2006/math">
                    <m:sSup>
                      <m:sSupPr>
                        <m:ctrlPr>
                          <a:rPr lang="en-US" sz="2000" i="1" dirty="0" smtClean="0">
                            <a:latin typeface="Cambria Math" panose="02040503050406030204" pitchFamily="18" charset="0"/>
                          </a:rPr>
                        </m:ctrlPr>
                      </m:sSupPr>
                      <m:e>
                        <m:r>
                          <a:rPr lang="en-US" sz="2000" b="0" i="1" dirty="0" smtClean="0">
                            <a:latin typeface="Cambria Math" panose="02040503050406030204" pitchFamily="18" charset="0"/>
                          </a:rPr>
                          <m:t>𝑟𝑒𝑠𝑢𝑙𝑡</m:t>
                        </m:r>
                      </m:e>
                      <m:sup>
                        <m:r>
                          <a:rPr lang="en-US" sz="2000" b="0" i="1" dirty="0" smtClean="0">
                            <a:latin typeface="Cambria Math" panose="02040503050406030204" pitchFamily="18" charset="0"/>
                          </a:rPr>
                          <m:t>1</m:t>
                        </m:r>
                      </m:sup>
                    </m:sSup>
                  </m:oMath>
                </a14:m>
                <a:r>
                  <a:rPr lang="en-US" sz="2400" dirty="0"/>
                  <a:t> of </a:t>
                </a:r>
                <a:r>
                  <a:rPr lang="en-US" sz="2400" dirty="0" smtClean="0">
                    <a:solidFill>
                      <a:schemeClr val="bg1"/>
                    </a:solidFill>
                  </a:rPr>
                  <a:t>5.00 </a:t>
                </a:r>
                <a:r>
                  <a:rPr lang="en-US" sz="2400" dirty="0">
                    <a:solidFill>
                      <a:schemeClr val="bg1"/>
                    </a:solidFill>
                  </a:rPr>
                  <a:t>and </a:t>
                </a:r>
                <a:r>
                  <a:rPr lang="en-US" sz="2400" dirty="0" smtClean="0">
                    <a:solidFill>
                      <a:schemeClr val="bg1"/>
                    </a:solidFill>
                  </a:rPr>
                  <a:t>9.50.</a:t>
                </a:r>
                <a:endParaRPr lang="en-US" sz="2400" dirty="0">
                  <a:solidFill>
                    <a:schemeClr val="bg1"/>
                  </a:solidFill>
                </a:endParaRPr>
              </a:p>
            </p:txBody>
          </p:sp>
        </mc:Choice>
        <mc:Fallback xmlns="">
          <p:sp>
            <p:nvSpPr>
              <p:cNvPr id="14" name="Rounded Rectangle 13"/>
              <p:cNvSpPr>
                <a:spLocks noRot="1" noChangeAspect="1" noMove="1" noResize="1" noEditPoints="1" noAdjustHandles="1" noChangeArrowheads="1" noChangeShapeType="1" noTextEdit="1"/>
              </p:cNvSpPr>
              <p:nvPr/>
            </p:nvSpPr>
            <p:spPr>
              <a:xfrm>
                <a:off x="685800" y="4038600"/>
                <a:ext cx="7606502" cy="1383938"/>
              </a:xfrm>
              <a:prstGeom prst="roundRect">
                <a:avLst/>
              </a:prstGeom>
              <a:blipFill rotWithShape="0">
                <a:blip r:embed="rId6"/>
                <a:stretch>
                  <a:fillRect b="-2620"/>
                </a:stretch>
              </a:blipFill>
            </p:spPr>
            <p:txBody>
              <a:bodyPr/>
              <a:lstStyle/>
              <a:p>
                <a:r>
                  <a:rPr lang="en-US">
                    <a:noFill/>
                  </a:rPr>
                  <a:t> </a:t>
                </a:r>
              </a:p>
            </p:txBody>
          </p:sp>
        </mc:Fallback>
      </mc:AlternateContent>
      <p:sp>
        <p:nvSpPr>
          <p:cNvPr id="15" name="TextBox 14"/>
          <p:cNvSpPr txBox="1"/>
          <p:nvPr/>
        </p:nvSpPr>
        <p:spPr>
          <a:xfrm>
            <a:off x="838200" y="6285011"/>
            <a:ext cx="7454102" cy="307777"/>
          </a:xfrm>
          <a:prstGeom prst="rect">
            <a:avLst/>
          </a:prstGeom>
          <a:noFill/>
        </p:spPr>
        <p:txBody>
          <a:bodyPr wrap="square" rtlCol="0">
            <a:spAutoFit/>
          </a:bodyPr>
          <a:lstStyle/>
          <a:p>
            <a:r>
              <a:rPr lang="en-US" sz="1400" i="1" dirty="0"/>
              <a:t>Note 1: An </a:t>
            </a:r>
            <a:r>
              <a:rPr lang="en-US" sz="1400" i="1" dirty="0" err="1"/>
              <a:t>AvPIE</a:t>
            </a:r>
            <a:r>
              <a:rPr lang="en-US" sz="1400" i="1" dirty="0"/>
              <a:t> result of 5.0 was arbitrarily selected as the pass/fail limit</a:t>
            </a:r>
          </a:p>
        </p:txBody>
      </p:sp>
      <p:sp>
        <p:nvSpPr>
          <p:cNvPr id="11" name="Rounded Rectangle 10"/>
          <p:cNvSpPr/>
          <p:nvPr/>
        </p:nvSpPr>
        <p:spPr>
          <a:xfrm>
            <a:off x="603504" y="1401218"/>
            <a:ext cx="8388095"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Model: </a:t>
            </a:r>
            <a:r>
              <a:rPr lang="en-US" sz="2400" dirty="0" smtClean="0"/>
              <a:t>Ln(AvPIE+1) </a:t>
            </a:r>
            <a:r>
              <a:rPr lang="en-US" sz="2400" dirty="0"/>
              <a:t>~ </a:t>
            </a:r>
            <a:r>
              <a:rPr lang="en-US" sz="2400" dirty="0" smtClean="0"/>
              <a:t>Oil</a:t>
            </a:r>
            <a:endParaRPr lang="en-US" sz="2400" dirty="0"/>
          </a:p>
        </p:txBody>
      </p:sp>
    </p:spTree>
    <p:extLst>
      <p:ext uri="{BB962C8B-B14F-4D97-AF65-F5344CB8AC3E}">
        <p14:creationId xmlns:p14="http://schemas.microsoft.com/office/powerpoint/2010/main" val="29532775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6862"/>
            <a:ext cx="7772400" cy="609600"/>
          </a:xfrm>
        </p:spPr>
        <p:txBody>
          <a:bodyPr>
            <a:normAutofit fontScale="90000"/>
          </a:bodyPr>
          <a:lstStyle/>
          <a:p>
            <a:r>
              <a:rPr lang="en-US" dirty="0" smtClean="0"/>
              <a:t>Reference Oil Targets</a:t>
            </a:r>
            <a:endParaRPr lang="en-US" dirty="0"/>
          </a:p>
        </p:txBody>
      </p:sp>
      <p:graphicFrame>
        <p:nvGraphicFramePr>
          <p:cNvPr id="5" name="Content Placeholder 4"/>
          <p:cNvGraphicFramePr>
            <a:graphicFrameLocks noGrp="1"/>
          </p:cNvGraphicFramePr>
          <p:nvPr>
            <p:ph sz="quarter" idx="1"/>
            <p:extLst/>
          </p:nvPr>
        </p:nvGraphicFramePr>
        <p:xfrm>
          <a:off x="2133600" y="3657600"/>
          <a:ext cx="4953000" cy="2061288"/>
        </p:xfrm>
        <a:graphic>
          <a:graphicData uri="http://schemas.openxmlformats.org/drawingml/2006/table">
            <a:tbl>
              <a:tblPr firstRow="1" firstCol="1" bandRow="1">
                <a:tableStyleId>{5C22544A-7EE6-4342-B048-85BDC9FD1C3A}</a:tableStyleId>
              </a:tblPr>
              <a:tblGrid>
                <a:gridCol w="1238250"/>
                <a:gridCol w="1238250"/>
                <a:gridCol w="1238250"/>
                <a:gridCol w="1238250"/>
              </a:tblGrid>
              <a:tr h="515322">
                <a:tc>
                  <a:txBody>
                    <a:bodyPr/>
                    <a:lstStyle/>
                    <a:p>
                      <a:pPr marL="0" marR="0" algn="ctr">
                        <a:spcBef>
                          <a:spcPts val="0"/>
                        </a:spcBef>
                        <a:spcAft>
                          <a:spcPts val="0"/>
                        </a:spcAft>
                      </a:pPr>
                      <a:r>
                        <a:rPr lang="en-US" sz="2000" dirty="0" smtClean="0">
                          <a:effectLst/>
                        </a:rPr>
                        <a:t>Ref. Oil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Target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smtClean="0">
                          <a:effectLst/>
                        </a:rPr>
                        <a:t>St. Dev</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rPr>
                        <a:t>RMSE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15322">
                <a:tc>
                  <a:txBody>
                    <a:bodyPr/>
                    <a:lstStyle/>
                    <a:p>
                      <a:pPr marL="0" marR="0" algn="ctr">
                        <a:spcBef>
                          <a:spcPts val="0"/>
                        </a:spcBef>
                        <a:spcAft>
                          <a:spcPts val="0"/>
                        </a:spcAft>
                      </a:pPr>
                      <a:r>
                        <a:rPr lang="en-US" sz="2000" dirty="0">
                          <a:effectLst/>
                        </a:rPr>
                        <a:t>220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smtClean="0">
                          <a:effectLst/>
                        </a:rPr>
                        <a:t>0.3663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smtClean="0">
                          <a:effectLst/>
                        </a:rPr>
                        <a:t>0.2965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smtClean="0">
                          <a:effectLst/>
                        </a:rPr>
                        <a:t>0.2085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15322">
                <a:tc>
                  <a:txBody>
                    <a:bodyPr/>
                    <a:lstStyle/>
                    <a:p>
                      <a:pPr marL="0" marR="0" algn="ctr">
                        <a:spcBef>
                          <a:spcPts val="0"/>
                        </a:spcBef>
                        <a:spcAft>
                          <a:spcPts val="0"/>
                        </a:spcAft>
                      </a:pPr>
                      <a:r>
                        <a:rPr lang="en-US" sz="2000">
                          <a:effectLst/>
                        </a:rPr>
                        <a:t>221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smtClean="0">
                          <a:effectLst/>
                          <a:latin typeface="+mn-lt"/>
                          <a:ea typeface="+mn-ea"/>
                          <a:cs typeface="+mn-cs"/>
                        </a:rPr>
                        <a:t>2.4734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smtClean="0">
                          <a:effectLst/>
                        </a:rPr>
                        <a:t>0.2097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smtClean="0">
                          <a:effectLst/>
                        </a:rPr>
                        <a:t>0.2085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15322">
                <a:tc>
                  <a:txBody>
                    <a:bodyPr/>
                    <a:lstStyle/>
                    <a:p>
                      <a:pPr marL="0" marR="0" algn="ctr">
                        <a:spcBef>
                          <a:spcPts val="0"/>
                        </a:spcBef>
                        <a:spcAft>
                          <a:spcPts val="0"/>
                        </a:spcAft>
                      </a:pPr>
                      <a:r>
                        <a:rPr lang="en-US" sz="2000">
                          <a:effectLst/>
                        </a:rPr>
                        <a:t>222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smtClean="0">
                          <a:effectLst/>
                        </a:rPr>
                        <a:t>2.8968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smtClean="0">
                          <a:effectLst/>
                        </a:rPr>
                        <a:t>0.1038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smtClean="0">
                          <a:effectLst/>
                        </a:rPr>
                        <a:t>0.2085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4" name="Slide Number Placeholder 3"/>
          <p:cNvSpPr>
            <a:spLocks noGrp="1"/>
          </p:cNvSpPr>
          <p:nvPr>
            <p:ph type="sldNum" sz="quarter" idx="12"/>
          </p:nvPr>
        </p:nvSpPr>
        <p:spPr/>
        <p:txBody>
          <a:bodyPr/>
          <a:lstStyle/>
          <a:p>
            <a:fld id="{6BD46921-C75C-4323-A4F1-EF7824FC3CBC}" type="slidenum">
              <a:rPr lang="en-US" smtClean="0"/>
              <a:pPr/>
              <a:t>46</a:t>
            </a:fld>
            <a:endParaRPr lang="en-US" dirty="0"/>
          </a:p>
        </p:txBody>
      </p:sp>
      <p:sp>
        <p:nvSpPr>
          <p:cNvPr id="7" name="Content Placeholder 2"/>
          <p:cNvSpPr txBox="1">
            <a:spLocks/>
          </p:cNvSpPr>
          <p:nvPr/>
        </p:nvSpPr>
        <p:spPr>
          <a:xfrm>
            <a:off x="0" y="2477044"/>
            <a:ext cx="8853339" cy="1066800"/>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320040" lvl="1" indent="0" algn="ctr">
              <a:buFont typeface="Wingdings 2"/>
              <a:buNone/>
            </a:pPr>
            <a:r>
              <a:rPr lang="en-US" dirty="0" smtClean="0"/>
              <a:t>Average Number of </a:t>
            </a:r>
            <a:r>
              <a:rPr lang="en-US" dirty="0" err="1" smtClean="0"/>
              <a:t>Preignition</a:t>
            </a:r>
            <a:r>
              <a:rPr lang="en-US" dirty="0" smtClean="0"/>
              <a:t> Events (</a:t>
            </a:r>
            <a:r>
              <a:rPr lang="en-US" dirty="0" err="1" smtClean="0"/>
              <a:t>AvPIE</a:t>
            </a:r>
            <a:r>
              <a:rPr lang="en-US" dirty="0" smtClean="0"/>
              <a:t>)</a:t>
            </a:r>
          </a:p>
          <a:p>
            <a:pPr marL="320040" lvl="1" indent="0" algn="ctr">
              <a:buFont typeface="Wingdings 2"/>
              <a:buNone/>
            </a:pPr>
            <a:r>
              <a:rPr lang="en-US" dirty="0" smtClean="0"/>
              <a:t>Unit of Measure:  Ln(</a:t>
            </a:r>
            <a:r>
              <a:rPr lang="en-US" dirty="0" err="1" smtClean="0"/>
              <a:t>AvPIE</a:t>
            </a:r>
            <a:r>
              <a:rPr lang="en-US" dirty="0" smtClean="0"/>
              <a:t> +1)</a:t>
            </a:r>
            <a:endParaRPr lang="en-US" sz="1800" dirty="0"/>
          </a:p>
        </p:txBody>
      </p:sp>
      <p:sp>
        <p:nvSpPr>
          <p:cNvPr id="6" name="Rounded Rectangle 5"/>
          <p:cNvSpPr/>
          <p:nvPr/>
        </p:nvSpPr>
        <p:spPr>
          <a:xfrm>
            <a:off x="2064149" y="1398863"/>
            <a:ext cx="5022451"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Model: </a:t>
            </a:r>
            <a:r>
              <a:rPr lang="en-US" sz="2400" dirty="0" smtClean="0"/>
              <a:t>Ln(AvPIE+1) </a:t>
            </a:r>
            <a:r>
              <a:rPr lang="en-US" sz="2400" dirty="0"/>
              <a:t>~ Oil, Lab</a:t>
            </a:r>
          </a:p>
        </p:txBody>
      </p:sp>
    </p:spTree>
    <p:extLst>
      <p:ext uri="{BB962C8B-B14F-4D97-AF65-F5344CB8AC3E}">
        <p14:creationId xmlns:p14="http://schemas.microsoft.com/office/powerpoint/2010/main" val="21180677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6862"/>
            <a:ext cx="7772400" cy="609600"/>
          </a:xfrm>
        </p:spPr>
        <p:txBody>
          <a:bodyPr>
            <a:normAutofit fontScale="90000"/>
          </a:bodyPr>
          <a:lstStyle/>
          <a:p>
            <a:r>
              <a:rPr lang="en-US" dirty="0" smtClean="0"/>
              <a:t>Reference Oil Targets</a:t>
            </a:r>
            <a:endParaRPr lang="en-US" dirty="0"/>
          </a:p>
        </p:txBody>
      </p:sp>
      <p:graphicFrame>
        <p:nvGraphicFramePr>
          <p:cNvPr id="5" name="Content Placeholder 4"/>
          <p:cNvGraphicFramePr>
            <a:graphicFrameLocks noGrp="1"/>
          </p:cNvGraphicFramePr>
          <p:nvPr>
            <p:ph sz="quarter" idx="1"/>
            <p:extLst/>
          </p:nvPr>
        </p:nvGraphicFramePr>
        <p:xfrm>
          <a:off x="2133600" y="3657600"/>
          <a:ext cx="4953000" cy="2061288"/>
        </p:xfrm>
        <a:graphic>
          <a:graphicData uri="http://schemas.openxmlformats.org/drawingml/2006/table">
            <a:tbl>
              <a:tblPr firstRow="1" firstCol="1" bandRow="1">
                <a:tableStyleId>{5C22544A-7EE6-4342-B048-85BDC9FD1C3A}</a:tableStyleId>
              </a:tblPr>
              <a:tblGrid>
                <a:gridCol w="1238250"/>
                <a:gridCol w="1238250"/>
                <a:gridCol w="1238250"/>
                <a:gridCol w="1238250"/>
              </a:tblGrid>
              <a:tr h="515322">
                <a:tc>
                  <a:txBody>
                    <a:bodyPr/>
                    <a:lstStyle/>
                    <a:p>
                      <a:pPr marL="0" marR="0" algn="ctr">
                        <a:spcBef>
                          <a:spcPts val="0"/>
                        </a:spcBef>
                        <a:spcAft>
                          <a:spcPts val="0"/>
                        </a:spcAft>
                      </a:pPr>
                      <a:r>
                        <a:rPr lang="en-US" sz="2000" dirty="0" smtClean="0">
                          <a:effectLst/>
                        </a:rPr>
                        <a:t>Ref. Oil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Target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smtClean="0">
                          <a:effectLst/>
                        </a:rPr>
                        <a:t>St. Dev</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rPr>
                        <a:t>RMSE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15322">
                <a:tc>
                  <a:txBody>
                    <a:bodyPr/>
                    <a:lstStyle/>
                    <a:p>
                      <a:pPr marL="0" marR="0" algn="ctr">
                        <a:spcBef>
                          <a:spcPts val="0"/>
                        </a:spcBef>
                        <a:spcAft>
                          <a:spcPts val="0"/>
                        </a:spcAft>
                      </a:pPr>
                      <a:r>
                        <a:rPr lang="en-US" sz="2000">
                          <a:effectLst/>
                        </a:rPr>
                        <a:t>220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kumimoji="0" lang="en-US" sz="2000" kern="1200" dirty="0" smtClean="0">
                          <a:solidFill>
                            <a:schemeClr val="dk1"/>
                          </a:solidFill>
                          <a:effectLst/>
                          <a:latin typeface="+mn-lt"/>
                          <a:ea typeface="+mn-ea"/>
                          <a:cs typeface="+mn-cs"/>
                        </a:rPr>
                        <a:t>0.3921</a:t>
                      </a:r>
                      <a:endParaRPr kumimoji="0" lang="en-US" sz="20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2000" dirty="0" smtClean="0">
                          <a:effectLst/>
                        </a:rPr>
                        <a:t>0.3162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kumimoji="0" lang="en-US" sz="2000" kern="1200" dirty="0" smtClean="0">
                          <a:solidFill>
                            <a:schemeClr val="dk1"/>
                          </a:solidFill>
                          <a:effectLst/>
                          <a:latin typeface="+mn-lt"/>
                          <a:ea typeface="+mn-ea"/>
                          <a:cs typeface="+mn-cs"/>
                        </a:rPr>
                        <a:t>0.2101</a:t>
                      </a:r>
                      <a:endParaRPr kumimoji="0" lang="en-US" sz="2000" kern="1200" dirty="0">
                        <a:solidFill>
                          <a:schemeClr val="dk1"/>
                        </a:solidFill>
                        <a:effectLst/>
                        <a:latin typeface="+mn-lt"/>
                        <a:ea typeface="+mn-ea"/>
                        <a:cs typeface="+mn-cs"/>
                      </a:endParaRPr>
                    </a:p>
                  </a:txBody>
                  <a:tcPr marL="68580" marR="68580" marT="0" marB="0" anchor="ctr"/>
                </a:tc>
              </a:tr>
              <a:tr h="515322">
                <a:tc>
                  <a:txBody>
                    <a:bodyPr/>
                    <a:lstStyle/>
                    <a:p>
                      <a:pPr marL="0" marR="0" algn="ctr">
                        <a:spcBef>
                          <a:spcPts val="0"/>
                        </a:spcBef>
                        <a:spcAft>
                          <a:spcPts val="0"/>
                        </a:spcAft>
                      </a:pPr>
                      <a:r>
                        <a:rPr lang="en-US" sz="2000">
                          <a:effectLst/>
                        </a:rPr>
                        <a:t>221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kumimoji="0" lang="en-US" sz="2000" kern="1200" dirty="0" smtClean="0">
                          <a:solidFill>
                            <a:schemeClr val="dk1"/>
                          </a:solidFill>
                          <a:effectLst/>
                          <a:latin typeface="+mn-lt"/>
                          <a:ea typeface="+mn-ea"/>
                          <a:cs typeface="+mn-cs"/>
                        </a:rPr>
                        <a:t>2.5085</a:t>
                      </a:r>
                      <a:endParaRPr kumimoji="0" lang="en-US" sz="20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2000" dirty="0" smtClean="0">
                          <a:effectLst/>
                        </a:rPr>
                        <a:t>0.1931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kumimoji="0" lang="en-US" sz="2000" kern="1200" dirty="0" smtClean="0">
                          <a:solidFill>
                            <a:schemeClr val="dk1"/>
                          </a:solidFill>
                          <a:effectLst/>
                          <a:latin typeface="+mn-lt"/>
                          <a:ea typeface="+mn-ea"/>
                          <a:cs typeface="+mn-cs"/>
                        </a:rPr>
                        <a:t>0.2101</a:t>
                      </a:r>
                      <a:endParaRPr kumimoji="0" lang="en-US" sz="2000" kern="1200" dirty="0">
                        <a:solidFill>
                          <a:schemeClr val="dk1"/>
                        </a:solidFill>
                        <a:effectLst/>
                        <a:latin typeface="+mn-lt"/>
                        <a:ea typeface="+mn-ea"/>
                        <a:cs typeface="+mn-cs"/>
                      </a:endParaRPr>
                    </a:p>
                  </a:txBody>
                  <a:tcPr marL="68580" marR="68580" marT="0" marB="0" anchor="ctr"/>
                </a:tc>
              </a:tr>
              <a:tr h="515322">
                <a:tc>
                  <a:txBody>
                    <a:bodyPr/>
                    <a:lstStyle/>
                    <a:p>
                      <a:pPr marL="0" marR="0" algn="ctr">
                        <a:spcBef>
                          <a:spcPts val="0"/>
                        </a:spcBef>
                        <a:spcAft>
                          <a:spcPts val="0"/>
                        </a:spcAft>
                      </a:pPr>
                      <a:r>
                        <a:rPr lang="en-US" sz="2000">
                          <a:effectLst/>
                        </a:rPr>
                        <a:t>222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kumimoji="0" lang="en-US" sz="2000" kern="1200" dirty="0" smtClean="0">
                          <a:solidFill>
                            <a:schemeClr val="dk1"/>
                          </a:solidFill>
                          <a:effectLst/>
                          <a:latin typeface="+mn-lt"/>
                          <a:ea typeface="+mn-ea"/>
                          <a:cs typeface="+mn-cs"/>
                        </a:rPr>
                        <a:t>2.9467</a:t>
                      </a:r>
                      <a:endParaRPr kumimoji="0" lang="en-US" sz="20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2000" dirty="0" smtClean="0">
                          <a:effectLst/>
                        </a:rPr>
                        <a:t>0.1176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kumimoji="0" lang="en-US" sz="2000" kern="1200" dirty="0" smtClean="0">
                          <a:solidFill>
                            <a:schemeClr val="dk1"/>
                          </a:solidFill>
                          <a:effectLst/>
                          <a:latin typeface="+mn-lt"/>
                          <a:ea typeface="+mn-ea"/>
                          <a:cs typeface="+mn-cs"/>
                        </a:rPr>
                        <a:t>0.2101</a:t>
                      </a:r>
                      <a:endParaRPr kumimoji="0" lang="en-US" sz="2000" kern="1200" dirty="0">
                        <a:solidFill>
                          <a:schemeClr val="dk1"/>
                        </a:solidFill>
                        <a:effectLst/>
                        <a:latin typeface="+mn-lt"/>
                        <a:ea typeface="+mn-ea"/>
                        <a:cs typeface="+mn-cs"/>
                      </a:endParaRPr>
                    </a:p>
                  </a:txBody>
                  <a:tcPr marL="68580" marR="68580" marT="0" marB="0" anchor="ctr"/>
                </a:tc>
              </a:tr>
            </a:tbl>
          </a:graphicData>
        </a:graphic>
      </p:graphicFrame>
      <p:sp>
        <p:nvSpPr>
          <p:cNvPr id="4" name="Slide Number Placeholder 3"/>
          <p:cNvSpPr>
            <a:spLocks noGrp="1"/>
          </p:cNvSpPr>
          <p:nvPr>
            <p:ph type="sldNum" sz="quarter" idx="12"/>
          </p:nvPr>
        </p:nvSpPr>
        <p:spPr/>
        <p:txBody>
          <a:bodyPr/>
          <a:lstStyle/>
          <a:p>
            <a:fld id="{6BD46921-C75C-4323-A4F1-EF7824FC3CBC}" type="slidenum">
              <a:rPr lang="en-US" smtClean="0"/>
              <a:pPr/>
              <a:t>47</a:t>
            </a:fld>
            <a:endParaRPr lang="en-US" dirty="0"/>
          </a:p>
        </p:txBody>
      </p:sp>
      <p:sp>
        <p:nvSpPr>
          <p:cNvPr id="7" name="Content Placeholder 2"/>
          <p:cNvSpPr txBox="1">
            <a:spLocks/>
          </p:cNvSpPr>
          <p:nvPr/>
        </p:nvSpPr>
        <p:spPr>
          <a:xfrm>
            <a:off x="0" y="2477044"/>
            <a:ext cx="8853339" cy="1066800"/>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320040" lvl="1" indent="0" algn="ctr">
              <a:buFont typeface="Wingdings 2"/>
              <a:buNone/>
            </a:pPr>
            <a:r>
              <a:rPr lang="en-US" dirty="0" smtClean="0"/>
              <a:t>Average Number of </a:t>
            </a:r>
            <a:r>
              <a:rPr lang="en-US" dirty="0" err="1" smtClean="0"/>
              <a:t>Preignition</a:t>
            </a:r>
            <a:r>
              <a:rPr lang="en-US" dirty="0" smtClean="0"/>
              <a:t> Events (</a:t>
            </a:r>
            <a:r>
              <a:rPr lang="en-US" dirty="0" err="1" smtClean="0"/>
              <a:t>AvPIE</a:t>
            </a:r>
            <a:r>
              <a:rPr lang="en-US" dirty="0" smtClean="0"/>
              <a:t>)</a:t>
            </a:r>
          </a:p>
          <a:p>
            <a:pPr marL="320040" lvl="1" indent="0" algn="ctr">
              <a:buFont typeface="Wingdings 2"/>
              <a:buNone/>
            </a:pPr>
            <a:r>
              <a:rPr lang="en-US" dirty="0" smtClean="0"/>
              <a:t>Unit of Measure:  Ln(</a:t>
            </a:r>
            <a:r>
              <a:rPr lang="en-US" dirty="0" err="1" smtClean="0"/>
              <a:t>AvPIE</a:t>
            </a:r>
            <a:r>
              <a:rPr lang="en-US" dirty="0" smtClean="0"/>
              <a:t> +1)</a:t>
            </a:r>
            <a:endParaRPr lang="en-US" sz="1800" dirty="0"/>
          </a:p>
        </p:txBody>
      </p:sp>
      <p:sp>
        <p:nvSpPr>
          <p:cNvPr id="6" name="Rounded Rectangle 5"/>
          <p:cNvSpPr/>
          <p:nvPr/>
        </p:nvSpPr>
        <p:spPr>
          <a:xfrm>
            <a:off x="2064149" y="1398863"/>
            <a:ext cx="5022451"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Model: </a:t>
            </a:r>
            <a:r>
              <a:rPr lang="en-US" sz="2400" dirty="0" smtClean="0"/>
              <a:t>Ln(AvPIE+1) </a:t>
            </a:r>
            <a:r>
              <a:rPr lang="en-US" sz="2400" dirty="0"/>
              <a:t>~ </a:t>
            </a:r>
            <a:r>
              <a:rPr lang="en-US" sz="2400" dirty="0" smtClean="0"/>
              <a:t>Oil</a:t>
            </a:r>
            <a:endParaRPr lang="en-US" sz="2400" dirty="0"/>
          </a:p>
        </p:txBody>
      </p:sp>
    </p:spTree>
    <p:extLst>
      <p:ext uri="{BB962C8B-B14F-4D97-AF65-F5344CB8AC3E}">
        <p14:creationId xmlns:p14="http://schemas.microsoft.com/office/powerpoint/2010/main" val="319086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6400" y="2971800"/>
            <a:ext cx="6096000" cy="990600"/>
          </a:xfrm>
          <a:solidFill>
            <a:schemeClr val="accent1">
              <a:lumMod val="75000"/>
            </a:schemeClr>
          </a:solidFill>
        </p:spPr>
        <p:txBody>
          <a:bodyPr>
            <a:normAutofit fontScale="85000" lnSpcReduction="20000"/>
          </a:bodyPr>
          <a:lstStyle/>
          <a:p>
            <a:pPr algn="ctr"/>
            <a:r>
              <a:rPr lang="en-US" sz="3600" dirty="0">
                <a:solidFill>
                  <a:schemeClr val="bg1"/>
                </a:solidFill>
              </a:rPr>
              <a:t>Analysis of Results</a:t>
            </a:r>
          </a:p>
          <a:p>
            <a:pPr algn="ctr"/>
            <a:r>
              <a:rPr lang="en-US" sz="3600" dirty="0">
                <a:solidFill>
                  <a:schemeClr val="bg1"/>
                </a:solidFill>
              </a:rPr>
              <a:t>Using </a:t>
            </a:r>
            <a:r>
              <a:rPr lang="en-US" sz="3600" dirty="0" smtClean="0">
                <a:solidFill>
                  <a:schemeClr val="bg1"/>
                </a:solidFill>
              </a:rPr>
              <a:t>Sqrt(AvPIE+0.5) Transformation </a:t>
            </a:r>
            <a:endParaRPr lang="en-US" sz="3600" dirty="0">
              <a:solidFill>
                <a:schemeClr val="bg1"/>
              </a:solidFill>
            </a:endParaRPr>
          </a:p>
        </p:txBody>
      </p:sp>
      <p:sp>
        <p:nvSpPr>
          <p:cNvPr id="4" name="Slide Number Placeholder 3"/>
          <p:cNvSpPr>
            <a:spLocks noGrp="1"/>
          </p:cNvSpPr>
          <p:nvPr>
            <p:ph type="sldNum" sz="quarter" idx="12"/>
          </p:nvPr>
        </p:nvSpPr>
        <p:spPr/>
        <p:txBody>
          <a:bodyPr/>
          <a:lstStyle/>
          <a:p>
            <a:fld id="{E7D8D2EA-84BD-494E-A61A-822CA488E5DD}" type="slidenum">
              <a:rPr lang="en-US" smtClean="0"/>
              <a:t>48</a:t>
            </a:fld>
            <a:endParaRPr lang="en-US" dirty="0"/>
          </a:p>
        </p:txBody>
      </p:sp>
    </p:spTree>
    <p:extLst>
      <p:ext uri="{BB962C8B-B14F-4D97-AF65-F5344CB8AC3E}">
        <p14:creationId xmlns:p14="http://schemas.microsoft.com/office/powerpoint/2010/main" val="13910827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58" y="228600"/>
            <a:ext cx="8534400" cy="685800"/>
          </a:xfrm>
        </p:spPr>
        <p:txBody>
          <a:bodyPr>
            <a:normAutofit/>
          </a:bodyPr>
          <a:lstStyle/>
          <a:p>
            <a:pPr algn="ctr"/>
            <a:r>
              <a:rPr lang="en-US" sz="3200" dirty="0" smtClean="0"/>
              <a:t>Sqrt(AvPIE+0.5) Plot </a:t>
            </a:r>
            <a:r>
              <a:rPr lang="en-US" sz="3200" dirty="0"/>
              <a:t>by </a:t>
            </a:r>
            <a:r>
              <a:rPr lang="en-US" sz="3200" dirty="0" smtClean="0"/>
              <a:t>Oil/Engine</a:t>
            </a:r>
            <a:endParaRPr lang="en-US" sz="3200" dirty="0"/>
          </a:p>
        </p:txBody>
      </p:sp>
      <p:sp>
        <p:nvSpPr>
          <p:cNvPr id="4" name="Slide Number Placeholder 3"/>
          <p:cNvSpPr>
            <a:spLocks noGrp="1"/>
          </p:cNvSpPr>
          <p:nvPr>
            <p:ph type="sldNum" sz="quarter" idx="12"/>
          </p:nvPr>
        </p:nvSpPr>
        <p:spPr/>
        <p:txBody>
          <a:bodyPr/>
          <a:lstStyle/>
          <a:p>
            <a:fld id="{C17C1647-21DB-4F21-9B41-C46BD641619B}" type="slidenum">
              <a:rPr lang="en-US" smtClean="0"/>
              <a:pPr/>
              <a:t>49</a:t>
            </a:fld>
            <a:endParaRPr lang="en-US" dirty="0"/>
          </a:p>
        </p:txBody>
      </p:sp>
      <p:sp>
        <p:nvSpPr>
          <p:cNvPr id="7" name="TextBox 6"/>
          <p:cNvSpPr txBox="1"/>
          <p:nvPr/>
        </p:nvSpPr>
        <p:spPr>
          <a:xfrm>
            <a:off x="914400" y="1031192"/>
            <a:ext cx="7086600" cy="400110"/>
          </a:xfrm>
          <a:prstGeom prst="rect">
            <a:avLst/>
          </a:prstGeom>
          <a:noFill/>
        </p:spPr>
        <p:txBody>
          <a:bodyPr wrap="square" rtlCol="0">
            <a:spAutoFit/>
          </a:bodyPr>
          <a:lstStyle/>
          <a:p>
            <a:pPr marL="342900" indent="-342900">
              <a:buClr>
                <a:schemeClr val="accent1">
                  <a:lumMod val="75000"/>
                </a:schemeClr>
              </a:buClr>
              <a:buFont typeface="Arial" panose="020B0604020202020204" pitchFamily="34" charset="0"/>
              <a:buChar char="•"/>
            </a:pPr>
            <a:r>
              <a:rPr lang="en-US" sz="2000" dirty="0"/>
              <a:t>Plot of </a:t>
            </a:r>
            <a:r>
              <a:rPr lang="en-US" sz="2000" dirty="0" smtClean="0"/>
              <a:t>Sqrt(AvPIE+0.5) by </a:t>
            </a:r>
            <a:r>
              <a:rPr lang="en-US" sz="2000" dirty="0"/>
              <a:t>Oil and </a:t>
            </a:r>
            <a:r>
              <a:rPr lang="en-US" sz="2000" dirty="0" smtClean="0"/>
              <a:t>Engine, </a:t>
            </a:r>
            <a:r>
              <a:rPr lang="en-US" sz="2000" dirty="0"/>
              <a:t>colored by lab</a:t>
            </a:r>
          </a:p>
        </p:txBody>
      </p:sp>
      <p:pic>
        <p:nvPicPr>
          <p:cNvPr id="3" name="Picture 2"/>
          <p:cNvPicPr>
            <a:picLocks noChangeAspect="1"/>
          </p:cNvPicPr>
          <p:nvPr/>
        </p:nvPicPr>
        <p:blipFill>
          <a:blip r:embed="rId3"/>
          <a:stretch>
            <a:fillRect/>
          </a:stretch>
        </p:blipFill>
        <p:spPr>
          <a:xfrm>
            <a:off x="883920" y="1710983"/>
            <a:ext cx="7696200" cy="4499317"/>
          </a:xfrm>
          <a:prstGeom prst="rect">
            <a:avLst/>
          </a:prstGeom>
        </p:spPr>
      </p:pic>
    </p:spTree>
    <p:extLst>
      <p:ext uri="{BB962C8B-B14F-4D97-AF65-F5344CB8AC3E}">
        <p14:creationId xmlns:p14="http://schemas.microsoft.com/office/powerpoint/2010/main" val="2028233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r>
              <a:rPr lang="en-US" dirty="0"/>
              <a:t>Summary</a:t>
            </a:r>
          </a:p>
        </p:txBody>
      </p:sp>
      <p:sp>
        <p:nvSpPr>
          <p:cNvPr id="3" name="Content Placeholder 2"/>
          <p:cNvSpPr>
            <a:spLocks noGrp="1"/>
          </p:cNvSpPr>
          <p:nvPr>
            <p:ph idx="1"/>
          </p:nvPr>
        </p:nvSpPr>
        <p:spPr/>
        <p:txBody>
          <a:bodyPr>
            <a:normAutofit lnSpcReduction="10000"/>
          </a:bodyPr>
          <a:lstStyle/>
          <a:p>
            <a:r>
              <a:rPr lang="en-US" dirty="0"/>
              <a:t>Data utilized is 221 and 222 Precision Matrix and non-Matrix data (n = 24).</a:t>
            </a:r>
          </a:p>
          <a:p>
            <a:r>
              <a:rPr lang="en-US" dirty="0"/>
              <a:t>LSPI transformed as Ln[AVPIE + 1] and </a:t>
            </a:r>
            <a:r>
              <a:rPr lang="en-US" dirty="0" err="1"/>
              <a:t>Sqrt</a:t>
            </a:r>
            <a:r>
              <a:rPr lang="en-US" dirty="0"/>
              <a:t>[AVPIE + 0.5] was regressed on Lab, Stand[Lab], Engine[Stand, Lab], Oil, and </a:t>
            </a:r>
            <a:r>
              <a:rPr lang="en-US" dirty="0" err="1"/>
              <a:t>EngHrs</a:t>
            </a:r>
            <a:r>
              <a:rPr lang="en-US" dirty="0"/>
              <a:t>.</a:t>
            </a:r>
          </a:p>
          <a:p>
            <a:pPr lvl="1"/>
            <a:r>
              <a:rPr lang="en-US" dirty="0"/>
              <a:t>p-Values</a:t>
            </a:r>
            <a:r>
              <a:rPr lang="en-US" dirty="0"/>
              <a:t> for </a:t>
            </a:r>
            <a:r>
              <a:rPr lang="en-US" dirty="0" err="1"/>
              <a:t>EngHrs</a:t>
            </a:r>
            <a:r>
              <a:rPr lang="en-US" dirty="0"/>
              <a:t> were 0.13 and 0.15.</a:t>
            </a:r>
          </a:p>
          <a:p>
            <a:r>
              <a:rPr lang="en-US" dirty="0" smtClean="0"/>
              <a:t>Engine hour term is borderline statistically significant</a:t>
            </a:r>
            <a:endParaRPr lang="en-US" dirty="0"/>
          </a:p>
          <a:p>
            <a:pPr lvl="1"/>
            <a:r>
              <a:rPr lang="en-US" dirty="0" smtClean="0"/>
              <a:t> Regardless </a:t>
            </a:r>
            <a:r>
              <a:rPr lang="en-US" dirty="0"/>
              <a:t>of practical data subset, </a:t>
            </a:r>
            <a:r>
              <a:rPr lang="en-US" dirty="0" err="1"/>
              <a:t>EngHr</a:t>
            </a:r>
            <a:r>
              <a:rPr lang="en-US" dirty="0"/>
              <a:t> coefficient is negative.</a:t>
            </a:r>
          </a:p>
          <a:p>
            <a:pPr lvl="1"/>
            <a:r>
              <a:rPr lang="en-US" dirty="0"/>
              <a:t>Plots on following slides indicate consistent negative correlation between AVPIE and </a:t>
            </a:r>
            <a:r>
              <a:rPr lang="en-US" dirty="0" err="1"/>
              <a:t>EngHrs</a:t>
            </a:r>
            <a:r>
              <a:rPr lang="en-US" dirty="0"/>
              <a:t>.</a:t>
            </a:r>
          </a:p>
          <a:p>
            <a:endParaRPr lang="en-US" dirty="0"/>
          </a:p>
        </p:txBody>
      </p:sp>
    </p:spTree>
    <p:extLst>
      <p:ext uri="{BB962C8B-B14F-4D97-AF65-F5344CB8AC3E}">
        <p14:creationId xmlns:p14="http://schemas.microsoft.com/office/powerpoint/2010/main" val="7012099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648200" y="1080760"/>
            <a:ext cx="3754184" cy="5486400"/>
          </a:xfrm>
          <a:prstGeom prst="rect">
            <a:avLst/>
          </a:prstGeom>
        </p:spPr>
      </p:pic>
      <p:sp>
        <p:nvSpPr>
          <p:cNvPr id="2" name="Title 1"/>
          <p:cNvSpPr>
            <a:spLocks noGrp="1"/>
          </p:cNvSpPr>
          <p:nvPr>
            <p:ph type="title"/>
          </p:nvPr>
        </p:nvSpPr>
        <p:spPr>
          <a:xfrm>
            <a:off x="150658" y="228600"/>
            <a:ext cx="8534400" cy="685800"/>
          </a:xfrm>
        </p:spPr>
        <p:txBody>
          <a:bodyPr>
            <a:normAutofit/>
          </a:bodyPr>
          <a:lstStyle/>
          <a:p>
            <a:pPr algn="ctr"/>
            <a:r>
              <a:rPr lang="en-US" sz="3200" dirty="0"/>
              <a:t>Sqrt(AvPIE+0.5) ANOVA Full Model</a:t>
            </a:r>
          </a:p>
        </p:txBody>
      </p:sp>
      <p:sp>
        <p:nvSpPr>
          <p:cNvPr id="4" name="Slide Number Placeholder 3"/>
          <p:cNvSpPr>
            <a:spLocks noGrp="1"/>
          </p:cNvSpPr>
          <p:nvPr>
            <p:ph type="sldNum" sz="quarter" idx="12"/>
          </p:nvPr>
        </p:nvSpPr>
        <p:spPr/>
        <p:txBody>
          <a:bodyPr/>
          <a:lstStyle/>
          <a:p>
            <a:fld id="{C17C1647-21DB-4F21-9B41-C46BD641619B}" type="slidenum">
              <a:rPr lang="en-US" smtClean="0"/>
              <a:pPr/>
              <a:t>50</a:t>
            </a:fld>
            <a:endParaRPr lang="en-US" dirty="0"/>
          </a:p>
        </p:txBody>
      </p:sp>
      <p:sp>
        <p:nvSpPr>
          <p:cNvPr id="7" name="TextBox 6"/>
          <p:cNvSpPr txBox="1"/>
          <p:nvPr/>
        </p:nvSpPr>
        <p:spPr>
          <a:xfrm>
            <a:off x="377081" y="1219200"/>
            <a:ext cx="3429000" cy="707886"/>
          </a:xfrm>
          <a:prstGeom prst="rect">
            <a:avLst/>
          </a:prstGeom>
          <a:noFill/>
        </p:spPr>
        <p:txBody>
          <a:bodyPr wrap="square" rtlCol="0">
            <a:spAutoFit/>
          </a:bodyPr>
          <a:lstStyle/>
          <a:p>
            <a:pPr>
              <a:buClr>
                <a:schemeClr val="accent1">
                  <a:lumMod val="75000"/>
                </a:schemeClr>
              </a:buClr>
            </a:pPr>
            <a:r>
              <a:rPr lang="en-US" sz="2000" u="sng" dirty="0"/>
              <a:t>Statistically significant differences:</a:t>
            </a:r>
          </a:p>
          <a:p>
            <a:pPr marL="342900" indent="-342900">
              <a:buClr>
                <a:schemeClr val="accent1">
                  <a:lumMod val="75000"/>
                </a:schemeClr>
              </a:buClr>
              <a:buFont typeface="Arial" panose="020B0604020202020204" pitchFamily="34" charset="0"/>
              <a:buChar char="•"/>
            </a:pPr>
            <a:r>
              <a:rPr lang="en-US" sz="2000" dirty="0"/>
              <a:t>Oil</a:t>
            </a:r>
          </a:p>
        </p:txBody>
      </p:sp>
      <p:sp>
        <p:nvSpPr>
          <p:cNvPr id="9" name="TextBox 8"/>
          <p:cNvSpPr txBox="1"/>
          <p:nvPr/>
        </p:nvSpPr>
        <p:spPr>
          <a:xfrm>
            <a:off x="377081" y="2500521"/>
            <a:ext cx="3429000" cy="1323439"/>
          </a:xfrm>
          <a:prstGeom prst="rect">
            <a:avLst/>
          </a:prstGeom>
          <a:noFill/>
        </p:spPr>
        <p:txBody>
          <a:bodyPr wrap="square" rtlCol="0">
            <a:spAutoFit/>
          </a:bodyPr>
          <a:lstStyle/>
          <a:p>
            <a:pPr>
              <a:buClr>
                <a:schemeClr val="accent1">
                  <a:lumMod val="75000"/>
                </a:schemeClr>
              </a:buClr>
            </a:pPr>
            <a:r>
              <a:rPr lang="en-US" sz="2000" u="sng" dirty="0"/>
              <a:t>Not significantly different:</a:t>
            </a:r>
          </a:p>
          <a:p>
            <a:pPr marL="342900" indent="-342900">
              <a:buClr>
                <a:schemeClr val="accent1">
                  <a:lumMod val="75000"/>
                </a:schemeClr>
              </a:buClr>
              <a:buFont typeface="Arial" panose="020B0604020202020204" pitchFamily="34" charset="0"/>
              <a:buChar char="•"/>
            </a:pPr>
            <a:r>
              <a:rPr lang="en-US" sz="2000" dirty="0"/>
              <a:t>Labs</a:t>
            </a:r>
          </a:p>
          <a:p>
            <a:pPr marL="342900" indent="-342900">
              <a:buClr>
                <a:schemeClr val="accent1">
                  <a:lumMod val="75000"/>
                </a:schemeClr>
              </a:buClr>
              <a:buFont typeface="Arial" panose="020B0604020202020204" pitchFamily="34" charset="0"/>
              <a:buChar char="•"/>
            </a:pPr>
            <a:r>
              <a:rPr lang="en-US" sz="2000" dirty="0" smtClean="0"/>
              <a:t>Engines </a:t>
            </a:r>
            <a:r>
              <a:rPr lang="en-US" sz="2000" dirty="0"/>
              <a:t>within Labs</a:t>
            </a:r>
          </a:p>
          <a:p>
            <a:pPr marL="342900" indent="-342900">
              <a:buClr>
                <a:schemeClr val="accent1">
                  <a:lumMod val="75000"/>
                </a:schemeClr>
              </a:buClr>
              <a:buFont typeface="Arial" panose="020B0604020202020204" pitchFamily="34" charset="0"/>
              <a:buChar char="•"/>
            </a:pPr>
            <a:r>
              <a:rPr lang="en-US" sz="2000" dirty="0"/>
              <a:t>Lab-Oil Interaction</a:t>
            </a:r>
          </a:p>
        </p:txBody>
      </p:sp>
      <p:sp>
        <p:nvSpPr>
          <p:cNvPr id="3" name="Oval 2"/>
          <p:cNvSpPr/>
          <p:nvPr/>
        </p:nvSpPr>
        <p:spPr>
          <a:xfrm>
            <a:off x="7620000" y="5666855"/>
            <a:ext cx="610293" cy="979863"/>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82646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495800" y="1371600"/>
            <a:ext cx="3886200" cy="4840854"/>
          </a:xfrm>
          <a:prstGeom prst="rect">
            <a:avLst/>
          </a:prstGeom>
        </p:spPr>
      </p:pic>
      <p:sp>
        <p:nvSpPr>
          <p:cNvPr id="2" name="Title 1"/>
          <p:cNvSpPr>
            <a:spLocks noGrp="1"/>
          </p:cNvSpPr>
          <p:nvPr>
            <p:ph type="title"/>
          </p:nvPr>
        </p:nvSpPr>
        <p:spPr>
          <a:xfrm>
            <a:off x="150658" y="228600"/>
            <a:ext cx="8534400" cy="685800"/>
          </a:xfrm>
        </p:spPr>
        <p:txBody>
          <a:bodyPr>
            <a:normAutofit/>
          </a:bodyPr>
          <a:lstStyle/>
          <a:p>
            <a:pPr algn="ctr"/>
            <a:r>
              <a:rPr lang="en-US" sz="3200" dirty="0"/>
              <a:t>Sqrt(AvPIE+0.5) ANOVA Reduced Model</a:t>
            </a:r>
          </a:p>
        </p:txBody>
      </p:sp>
      <p:sp>
        <p:nvSpPr>
          <p:cNvPr id="4" name="Slide Number Placeholder 3"/>
          <p:cNvSpPr>
            <a:spLocks noGrp="1"/>
          </p:cNvSpPr>
          <p:nvPr>
            <p:ph type="sldNum" sz="quarter" idx="12"/>
          </p:nvPr>
        </p:nvSpPr>
        <p:spPr/>
        <p:txBody>
          <a:bodyPr/>
          <a:lstStyle/>
          <a:p>
            <a:fld id="{C17C1647-21DB-4F21-9B41-C46BD641619B}" type="slidenum">
              <a:rPr lang="en-US" smtClean="0"/>
              <a:pPr/>
              <a:t>51</a:t>
            </a:fld>
            <a:endParaRPr lang="en-US" dirty="0"/>
          </a:p>
        </p:txBody>
      </p:sp>
      <p:sp>
        <p:nvSpPr>
          <p:cNvPr id="9" name="TextBox 8"/>
          <p:cNvSpPr txBox="1"/>
          <p:nvPr/>
        </p:nvSpPr>
        <p:spPr>
          <a:xfrm>
            <a:off x="374904" y="1371600"/>
            <a:ext cx="3429000" cy="1323439"/>
          </a:xfrm>
          <a:prstGeom prst="rect">
            <a:avLst/>
          </a:prstGeom>
          <a:noFill/>
        </p:spPr>
        <p:txBody>
          <a:bodyPr wrap="square" rtlCol="0">
            <a:spAutoFit/>
          </a:bodyPr>
          <a:lstStyle/>
          <a:p>
            <a:pPr marL="342900" indent="-342900">
              <a:buClr>
                <a:schemeClr val="accent1">
                  <a:lumMod val="75000"/>
                </a:schemeClr>
              </a:buClr>
              <a:buFont typeface="Arial" panose="020B0604020202020204" pitchFamily="34" charset="0"/>
              <a:buChar char="•"/>
            </a:pPr>
            <a:r>
              <a:rPr lang="en-US" sz="2000" dirty="0" smtClean="0"/>
              <a:t>In this reduced model, the lab differences are still not statistically significant.</a:t>
            </a:r>
            <a:endParaRPr lang="en-US" sz="2000" dirty="0"/>
          </a:p>
          <a:p>
            <a:pPr marL="342900" indent="-342900">
              <a:buClr>
                <a:schemeClr val="accent1">
                  <a:lumMod val="75000"/>
                </a:schemeClr>
              </a:buClr>
              <a:buFont typeface="Arial" panose="020B0604020202020204" pitchFamily="34" charset="0"/>
              <a:buChar char="•"/>
            </a:pPr>
            <a:endParaRPr lang="en-US" sz="2000" dirty="0"/>
          </a:p>
        </p:txBody>
      </p:sp>
      <p:sp>
        <p:nvSpPr>
          <p:cNvPr id="3" name="Oval 2"/>
          <p:cNvSpPr/>
          <p:nvPr/>
        </p:nvSpPr>
        <p:spPr>
          <a:xfrm>
            <a:off x="7670994" y="5443639"/>
            <a:ext cx="787206" cy="87630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86951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58" y="228600"/>
            <a:ext cx="8534400" cy="685800"/>
          </a:xfrm>
        </p:spPr>
        <p:txBody>
          <a:bodyPr>
            <a:normAutofit/>
          </a:bodyPr>
          <a:lstStyle/>
          <a:p>
            <a:pPr algn="ctr"/>
            <a:r>
              <a:rPr lang="en-US" sz="3200" dirty="0"/>
              <a:t>Sqrt(AvPIE+0.5) Plot by </a:t>
            </a:r>
            <a:r>
              <a:rPr lang="en-US" sz="3200" dirty="0" smtClean="0"/>
              <a:t>Oil, Lab</a:t>
            </a:r>
            <a:endParaRPr lang="en-US" sz="3200" dirty="0"/>
          </a:p>
        </p:txBody>
      </p:sp>
      <p:sp>
        <p:nvSpPr>
          <p:cNvPr id="4" name="Slide Number Placeholder 3"/>
          <p:cNvSpPr>
            <a:spLocks noGrp="1"/>
          </p:cNvSpPr>
          <p:nvPr>
            <p:ph type="sldNum" sz="quarter" idx="12"/>
          </p:nvPr>
        </p:nvSpPr>
        <p:spPr/>
        <p:txBody>
          <a:bodyPr/>
          <a:lstStyle/>
          <a:p>
            <a:fld id="{C17C1647-21DB-4F21-9B41-C46BD641619B}" type="slidenum">
              <a:rPr lang="en-US" smtClean="0"/>
              <a:pPr/>
              <a:t>52</a:t>
            </a:fld>
            <a:endParaRPr lang="en-US" dirty="0"/>
          </a:p>
        </p:txBody>
      </p:sp>
      <p:sp>
        <p:nvSpPr>
          <p:cNvPr id="7" name="TextBox 6"/>
          <p:cNvSpPr txBox="1"/>
          <p:nvPr/>
        </p:nvSpPr>
        <p:spPr>
          <a:xfrm>
            <a:off x="914400" y="1031192"/>
            <a:ext cx="6858000" cy="400110"/>
          </a:xfrm>
          <a:prstGeom prst="rect">
            <a:avLst/>
          </a:prstGeom>
          <a:noFill/>
        </p:spPr>
        <p:txBody>
          <a:bodyPr wrap="square" rtlCol="0">
            <a:spAutoFit/>
          </a:bodyPr>
          <a:lstStyle/>
          <a:p>
            <a:pPr marL="342900" indent="-342900">
              <a:buClr>
                <a:schemeClr val="accent1">
                  <a:lumMod val="75000"/>
                </a:schemeClr>
              </a:buClr>
              <a:buFont typeface="Arial" panose="020B0604020202020204" pitchFamily="34" charset="0"/>
              <a:buChar char="•"/>
            </a:pPr>
            <a:r>
              <a:rPr lang="en-US" sz="2000" dirty="0"/>
              <a:t>Plot below is Sqrt(AvPIE+0.5) by </a:t>
            </a:r>
            <a:r>
              <a:rPr lang="en-US" sz="2000" dirty="0" smtClean="0"/>
              <a:t>Oil and Lab, </a:t>
            </a:r>
            <a:r>
              <a:rPr lang="en-US" sz="2000" dirty="0"/>
              <a:t>colored by lab</a:t>
            </a:r>
          </a:p>
        </p:txBody>
      </p:sp>
      <p:pic>
        <p:nvPicPr>
          <p:cNvPr id="5" name="Picture 4"/>
          <p:cNvPicPr>
            <a:picLocks noChangeAspect="1"/>
          </p:cNvPicPr>
          <p:nvPr/>
        </p:nvPicPr>
        <p:blipFill>
          <a:blip r:embed="rId3"/>
          <a:stretch>
            <a:fillRect/>
          </a:stretch>
        </p:blipFill>
        <p:spPr>
          <a:xfrm>
            <a:off x="914400" y="1600200"/>
            <a:ext cx="7586649" cy="4610100"/>
          </a:xfrm>
          <a:prstGeom prst="rect">
            <a:avLst/>
          </a:prstGeom>
        </p:spPr>
      </p:pic>
    </p:spTree>
    <p:extLst>
      <p:ext uri="{BB962C8B-B14F-4D97-AF65-F5344CB8AC3E}">
        <p14:creationId xmlns:p14="http://schemas.microsoft.com/office/powerpoint/2010/main" val="35082064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186574"/>
            <a:ext cx="8534400" cy="685800"/>
          </a:xfrm>
        </p:spPr>
        <p:txBody>
          <a:bodyPr>
            <a:normAutofit/>
          </a:bodyPr>
          <a:lstStyle/>
          <a:p>
            <a:pPr algn="ctr"/>
            <a:r>
              <a:rPr lang="en-US" sz="3200" dirty="0"/>
              <a:t>Sqrt(AvPIE+0.5) Lab Differences</a:t>
            </a:r>
          </a:p>
        </p:txBody>
      </p:sp>
      <p:sp>
        <p:nvSpPr>
          <p:cNvPr id="4" name="Slide Number Placeholder 3"/>
          <p:cNvSpPr>
            <a:spLocks noGrp="1"/>
          </p:cNvSpPr>
          <p:nvPr>
            <p:ph type="sldNum" sz="quarter" idx="12"/>
          </p:nvPr>
        </p:nvSpPr>
        <p:spPr/>
        <p:txBody>
          <a:bodyPr/>
          <a:lstStyle/>
          <a:p>
            <a:fld id="{C17C1647-21DB-4F21-9B41-C46BD641619B}" type="slidenum">
              <a:rPr lang="en-US" smtClean="0"/>
              <a:pPr/>
              <a:t>53</a:t>
            </a:fld>
            <a:endParaRPr lang="en-US" dirty="0"/>
          </a:p>
        </p:txBody>
      </p:sp>
      <p:sp>
        <p:nvSpPr>
          <p:cNvPr id="7" name="TextBox 6"/>
          <p:cNvSpPr txBox="1"/>
          <p:nvPr/>
        </p:nvSpPr>
        <p:spPr>
          <a:xfrm>
            <a:off x="577378" y="835847"/>
            <a:ext cx="8017547" cy="707886"/>
          </a:xfrm>
          <a:prstGeom prst="rect">
            <a:avLst/>
          </a:prstGeom>
          <a:noFill/>
        </p:spPr>
        <p:txBody>
          <a:bodyPr wrap="square" rtlCol="0">
            <a:spAutoFit/>
          </a:bodyPr>
          <a:lstStyle/>
          <a:p>
            <a:pPr marL="342900" indent="-342900">
              <a:buClr>
                <a:schemeClr val="accent1">
                  <a:lumMod val="75000"/>
                </a:schemeClr>
              </a:buClr>
              <a:buFont typeface="Arial" panose="020B0604020202020204" pitchFamily="34" charset="0"/>
              <a:buChar char="•"/>
            </a:pPr>
            <a:r>
              <a:rPr lang="en-US" sz="2000" dirty="0"/>
              <a:t>Model is Sqrt(AvPIE+0.5) ~ Oil, Lab</a:t>
            </a:r>
          </a:p>
          <a:p>
            <a:pPr marL="342900" indent="-342900">
              <a:buClr>
                <a:schemeClr val="accent1">
                  <a:lumMod val="75000"/>
                </a:schemeClr>
              </a:buClr>
              <a:buFont typeface="Arial" panose="020B0604020202020204" pitchFamily="34" charset="0"/>
              <a:buChar char="•"/>
            </a:pPr>
            <a:r>
              <a:rPr lang="en-US" sz="2000" dirty="0"/>
              <a:t>Plot below of Sqrt(AvPIE+0.5) </a:t>
            </a:r>
            <a:r>
              <a:rPr lang="en-US" sz="2000" dirty="0" err="1"/>
              <a:t>LSMeans</a:t>
            </a:r>
            <a:r>
              <a:rPr lang="en-US" sz="2000" dirty="0"/>
              <a:t> by Lab, with 95% confidence intervals</a:t>
            </a:r>
          </a:p>
        </p:txBody>
      </p:sp>
      <p:graphicFrame>
        <p:nvGraphicFramePr>
          <p:cNvPr id="5" name="Table 4"/>
          <p:cNvGraphicFramePr>
            <a:graphicFrameLocks noGrp="1"/>
          </p:cNvGraphicFramePr>
          <p:nvPr>
            <p:extLst/>
          </p:nvPr>
        </p:nvGraphicFramePr>
        <p:xfrm>
          <a:off x="603504" y="4690654"/>
          <a:ext cx="3621815" cy="1737360"/>
        </p:xfrm>
        <a:graphic>
          <a:graphicData uri="http://schemas.openxmlformats.org/drawingml/2006/table">
            <a:tbl>
              <a:tblPr firstRow="1" bandRow="1">
                <a:tableStyleId>{5C22544A-7EE6-4342-B048-85BDC9FD1C3A}</a:tableStyleId>
              </a:tblPr>
              <a:tblGrid>
                <a:gridCol w="651611">
                  <a:extLst>
                    <a:ext uri="{9D8B030D-6E8A-4147-A177-3AD203B41FA5}">
                      <a16:colId xmlns="" xmlns:a16="http://schemas.microsoft.com/office/drawing/2014/main" val="20000"/>
                    </a:ext>
                  </a:extLst>
                </a:gridCol>
                <a:gridCol w="1607670">
                  <a:extLst>
                    <a:ext uri="{9D8B030D-6E8A-4147-A177-3AD203B41FA5}">
                      <a16:colId xmlns="" xmlns:a16="http://schemas.microsoft.com/office/drawing/2014/main" val="20001"/>
                    </a:ext>
                  </a:extLst>
                </a:gridCol>
                <a:gridCol w="1362534">
                  <a:extLst>
                    <a:ext uri="{9D8B030D-6E8A-4147-A177-3AD203B41FA5}">
                      <a16:colId xmlns="" xmlns:a16="http://schemas.microsoft.com/office/drawing/2014/main" val="20002"/>
                    </a:ext>
                  </a:extLst>
                </a:gridCol>
              </a:tblGrid>
              <a:tr h="563112">
                <a:tc>
                  <a:txBody>
                    <a:bodyPr/>
                    <a:lstStyle/>
                    <a:p>
                      <a:pPr algn="ctr"/>
                      <a:r>
                        <a:rPr lang="en-US" dirty="0"/>
                        <a:t>Lab</a:t>
                      </a:r>
                    </a:p>
                  </a:txBody>
                  <a:tcPr anchor="ctr"/>
                </a:tc>
                <a:tc>
                  <a:txBody>
                    <a:bodyPr/>
                    <a:lstStyle/>
                    <a:p>
                      <a:pPr algn="ctr"/>
                      <a:r>
                        <a:rPr lang="en-US" dirty="0"/>
                        <a:t>Ln(AvPIE+1)</a:t>
                      </a:r>
                      <a:r>
                        <a:rPr lang="en-US" baseline="0" dirty="0"/>
                        <a:t> LSMean</a:t>
                      </a:r>
                      <a:endParaRPr lang="en-US" dirty="0"/>
                    </a:p>
                  </a:txBody>
                  <a:tcPr anchor="ctr"/>
                </a:tc>
                <a:tc>
                  <a:txBody>
                    <a:bodyPr/>
                    <a:lstStyle/>
                    <a:p>
                      <a:pPr algn="ctr"/>
                      <a:r>
                        <a:rPr lang="en-US" dirty="0" err="1"/>
                        <a:t>AvPIE</a:t>
                      </a:r>
                      <a:r>
                        <a:rPr lang="en-US" baseline="0" dirty="0"/>
                        <a:t> LSMean</a:t>
                      </a:r>
                      <a:endParaRPr lang="en-US" dirty="0"/>
                    </a:p>
                  </a:txBody>
                  <a:tcPr anchor="ctr"/>
                </a:tc>
                <a:extLst>
                  <a:ext uri="{0D108BD9-81ED-4DB2-BD59-A6C34878D82A}">
                    <a16:rowId xmlns="" xmlns:a16="http://schemas.microsoft.com/office/drawing/2014/main" val="10000"/>
                  </a:ext>
                </a:extLst>
              </a:tr>
              <a:tr h="363669">
                <a:tc>
                  <a:txBody>
                    <a:bodyPr/>
                    <a:lstStyle/>
                    <a:p>
                      <a:pPr algn="ctr"/>
                      <a:r>
                        <a:rPr lang="en-US" dirty="0"/>
                        <a:t>A</a:t>
                      </a:r>
                    </a:p>
                  </a:txBody>
                  <a:tcPr anchor="ctr"/>
                </a:tc>
                <a:tc>
                  <a:txBody>
                    <a:bodyPr/>
                    <a:lstStyle/>
                    <a:p>
                      <a:pPr algn="ctr"/>
                      <a:r>
                        <a:rPr lang="en-US" dirty="0" smtClean="0"/>
                        <a:t>2.9968</a:t>
                      </a:r>
                      <a:endParaRPr lang="en-US" dirty="0"/>
                    </a:p>
                  </a:txBody>
                  <a:tcPr anchor="ctr"/>
                </a:tc>
                <a:tc>
                  <a:txBody>
                    <a:bodyPr/>
                    <a:lstStyle/>
                    <a:p>
                      <a:pPr algn="ctr"/>
                      <a:r>
                        <a:rPr lang="en-US" dirty="0" smtClean="0"/>
                        <a:t>8.48</a:t>
                      </a:r>
                      <a:endParaRPr lang="en-US" dirty="0"/>
                    </a:p>
                  </a:txBody>
                  <a:tcPr anchor="ctr"/>
                </a:tc>
                <a:extLst>
                  <a:ext uri="{0D108BD9-81ED-4DB2-BD59-A6C34878D82A}">
                    <a16:rowId xmlns="" xmlns:a16="http://schemas.microsoft.com/office/drawing/2014/main" val="10001"/>
                  </a:ext>
                </a:extLst>
              </a:tr>
              <a:tr h="363669">
                <a:tc>
                  <a:txBody>
                    <a:bodyPr/>
                    <a:lstStyle/>
                    <a:p>
                      <a:pPr algn="ctr"/>
                      <a:r>
                        <a:rPr lang="en-US" dirty="0"/>
                        <a:t>B</a:t>
                      </a:r>
                    </a:p>
                  </a:txBody>
                  <a:tcPr anchor="ctr"/>
                </a:tc>
                <a:tc>
                  <a:txBody>
                    <a:bodyPr/>
                    <a:lstStyle/>
                    <a:p>
                      <a:pPr algn="ctr"/>
                      <a:r>
                        <a:rPr lang="en-US" dirty="0" smtClean="0"/>
                        <a:t>2.8062</a:t>
                      </a:r>
                      <a:endParaRPr lang="en-US" dirty="0"/>
                    </a:p>
                  </a:txBody>
                  <a:tcPr anchor="ctr"/>
                </a:tc>
                <a:tc>
                  <a:txBody>
                    <a:bodyPr/>
                    <a:lstStyle/>
                    <a:p>
                      <a:pPr algn="ctr"/>
                      <a:r>
                        <a:rPr lang="en-US" dirty="0" smtClean="0"/>
                        <a:t>7.37</a:t>
                      </a:r>
                      <a:endParaRPr lang="en-US" dirty="0"/>
                    </a:p>
                  </a:txBody>
                  <a:tcPr anchor="ctr"/>
                </a:tc>
                <a:extLst>
                  <a:ext uri="{0D108BD9-81ED-4DB2-BD59-A6C34878D82A}">
                    <a16:rowId xmlns="" xmlns:a16="http://schemas.microsoft.com/office/drawing/2014/main" val="10002"/>
                  </a:ext>
                </a:extLst>
              </a:tr>
              <a:tr h="363669">
                <a:tc>
                  <a:txBody>
                    <a:bodyPr/>
                    <a:lstStyle/>
                    <a:p>
                      <a:pPr algn="ctr"/>
                      <a:r>
                        <a:rPr lang="en-US" dirty="0"/>
                        <a:t>G</a:t>
                      </a:r>
                    </a:p>
                  </a:txBody>
                  <a:tcPr anchor="ctr"/>
                </a:tc>
                <a:tc>
                  <a:txBody>
                    <a:bodyPr/>
                    <a:lstStyle/>
                    <a:p>
                      <a:pPr algn="ctr"/>
                      <a:r>
                        <a:rPr lang="en-US" dirty="0" smtClean="0"/>
                        <a:t>2.8376</a:t>
                      </a:r>
                      <a:endParaRPr lang="en-US" dirty="0"/>
                    </a:p>
                  </a:txBody>
                  <a:tcPr anchor="ctr"/>
                </a:tc>
                <a:tc>
                  <a:txBody>
                    <a:bodyPr/>
                    <a:lstStyle/>
                    <a:p>
                      <a:pPr algn="ctr"/>
                      <a:r>
                        <a:rPr lang="en-US" dirty="0" smtClean="0"/>
                        <a:t>7.55</a:t>
                      </a:r>
                      <a:endParaRPr lang="en-US" dirty="0"/>
                    </a:p>
                  </a:txBody>
                  <a:tcPr anchor="ctr"/>
                </a:tc>
                <a:extLst>
                  <a:ext uri="{0D108BD9-81ED-4DB2-BD59-A6C34878D82A}">
                    <a16:rowId xmlns="" xmlns:a16="http://schemas.microsoft.com/office/drawing/2014/main" val="10003"/>
                  </a:ext>
                </a:extLst>
              </a:tr>
            </a:tbl>
          </a:graphicData>
        </a:graphic>
      </p:graphicFrame>
      <p:graphicFrame>
        <p:nvGraphicFramePr>
          <p:cNvPr id="8" name="Table 7"/>
          <p:cNvGraphicFramePr>
            <a:graphicFrameLocks noGrp="1"/>
          </p:cNvGraphicFramePr>
          <p:nvPr>
            <p:extLst/>
          </p:nvPr>
        </p:nvGraphicFramePr>
        <p:xfrm>
          <a:off x="4876800" y="4673237"/>
          <a:ext cx="4002541" cy="1920240"/>
        </p:xfrm>
        <a:graphic>
          <a:graphicData uri="http://schemas.openxmlformats.org/drawingml/2006/table">
            <a:tbl>
              <a:tblPr firstRow="1" bandRow="1">
                <a:tableStyleId>{5C22544A-7EE6-4342-B048-85BDC9FD1C3A}</a:tableStyleId>
              </a:tblPr>
              <a:tblGrid>
                <a:gridCol w="727682">
                  <a:extLst>
                    <a:ext uri="{9D8B030D-6E8A-4147-A177-3AD203B41FA5}">
                      <a16:colId xmlns="" xmlns:a16="http://schemas.microsoft.com/office/drawing/2014/main" val="20000"/>
                    </a:ext>
                  </a:extLst>
                </a:gridCol>
                <a:gridCol w="685800">
                  <a:extLst>
                    <a:ext uri="{9D8B030D-6E8A-4147-A177-3AD203B41FA5}">
                      <a16:colId xmlns="" xmlns:a16="http://schemas.microsoft.com/office/drawing/2014/main" val="20001"/>
                    </a:ext>
                  </a:extLst>
                </a:gridCol>
                <a:gridCol w="1312894">
                  <a:extLst>
                    <a:ext uri="{9D8B030D-6E8A-4147-A177-3AD203B41FA5}">
                      <a16:colId xmlns="" xmlns:a16="http://schemas.microsoft.com/office/drawing/2014/main" val="20002"/>
                    </a:ext>
                  </a:extLst>
                </a:gridCol>
                <a:gridCol w="1276165">
                  <a:extLst>
                    <a:ext uri="{9D8B030D-6E8A-4147-A177-3AD203B41FA5}">
                      <a16:colId xmlns="" xmlns:a16="http://schemas.microsoft.com/office/drawing/2014/main" val="20003"/>
                    </a:ext>
                  </a:extLst>
                </a:gridCol>
              </a:tblGrid>
              <a:tr h="704305">
                <a:tc>
                  <a:txBody>
                    <a:bodyPr/>
                    <a:lstStyle/>
                    <a:p>
                      <a:pPr algn="ctr"/>
                      <a:r>
                        <a:rPr lang="en-US" sz="1600" dirty="0"/>
                        <a:t>Lab1</a:t>
                      </a:r>
                    </a:p>
                  </a:txBody>
                  <a:tcPr anchor="ctr"/>
                </a:tc>
                <a:tc>
                  <a:txBody>
                    <a:bodyPr/>
                    <a:lstStyle/>
                    <a:p>
                      <a:pPr algn="ctr"/>
                      <a:r>
                        <a:rPr lang="en-US" sz="1600" dirty="0"/>
                        <a:t>Lab2</a:t>
                      </a:r>
                    </a:p>
                  </a:txBody>
                  <a:tcPr anchor="ctr"/>
                </a:tc>
                <a:tc>
                  <a:txBody>
                    <a:bodyPr/>
                    <a:lstStyle/>
                    <a:p>
                      <a:pPr algn="ctr"/>
                      <a:r>
                        <a:rPr lang="en-US" sz="1600" dirty="0"/>
                        <a:t>Ln(AvPIE+1)</a:t>
                      </a:r>
                      <a:r>
                        <a:rPr lang="en-US" sz="1600" baseline="0" dirty="0"/>
                        <a:t> LSMean Difference</a:t>
                      </a:r>
                      <a:endParaRPr lang="en-US" sz="1600" dirty="0"/>
                    </a:p>
                  </a:txBody>
                  <a:tcPr anchor="ctr"/>
                </a:tc>
                <a:tc>
                  <a:txBody>
                    <a:bodyPr/>
                    <a:lstStyle/>
                    <a:p>
                      <a:pPr algn="ctr"/>
                      <a:r>
                        <a:rPr lang="en-US" sz="1600" dirty="0"/>
                        <a:t>p-Value</a:t>
                      </a:r>
                    </a:p>
                  </a:txBody>
                  <a:tcPr anchor="ctr"/>
                </a:tc>
                <a:extLst>
                  <a:ext uri="{0D108BD9-81ED-4DB2-BD59-A6C34878D82A}">
                    <a16:rowId xmlns="" xmlns:a16="http://schemas.microsoft.com/office/drawing/2014/main" val="10000"/>
                  </a:ext>
                </a:extLst>
              </a:tr>
              <a:tr h="363669">
                <a:tc>
                  <a:txBody>
                    <a:bodyPr/>
                    <a:lstStyle/>
                    <a:p>
                      <a:pPr algn="ctr"/>
                      <a:r>
                        <a:rPr lang="en-US" dirty="0"/>
                        <a:t>A</a:t>
                      </a:r>
                    </a:p>
                  </a:txBody>
                  <a:tcPr anchor="ctr"/>
                </a:tc>
                <a:tc>
                  <a:txBody>
                    <a:bodyPr/>
                    <a:lstStyle/>
                    <a:p>
                      <a:pPr algn="ctr"/>
                      <a:r>
                        <a:rPr lang="en-US" dirty="0"/>
                        <a:t>B</a:t>
                      </a:r>
                    </a:p>
                  </a:txBody>
                  <a:tcPr anchor="ctr"/>
                </a:tc>
                <a:tc>
                  <a:txBody>
                    <a:bodyPr/>
                    <a:lstStyle/>
                    <a:p>
                      <a:pPr algn="ctr"/>
                      <a:r>
                        <a:rPr lang="en-US" dirty="0" smtClean="0"/>
                        <a:t>0.1906</a:t>
                      </a:r>
                      <a:endParaRPr lang="en-US" dirty="0"/>
                    </a:p>
                  </a:txBody>
                  <a:tcPr anchor="ctr"/>
                </a:tc>
                <a:tc>
                  <a:txBody>
                    <a:bodyPr/>
                    <a:lstStyle/>
                    <a:p>
                      <a:pPr algn="ctr"/>
                      <a:r>
                        <a:rPr lang="en-US" dirty="0" smtClean="0"/>
                        <a:t>0.46</a:t>
                      </a:r>
                      <a:endParaRPr lang="en-US" dirty="0"/>
                    </a:p>
                  </a:txBody>
                  <a:tcPr anchor="ctr"/>
                </a:tc>
                <a:extLst>
                  <a:ext uri="{0D108BD9-81ED-4DB2-BD59-A6C34878D82A}">
                    <a16:rowId xmlns="" xmlns:a16="http://schemas.microsoft.com/office/drawing/2014/main" val="10001"/>
                  </a:ext>
                </a:extLst>
              </a:tr>
              <a:tr h="363669">
                <a:tc>
                  <a:txBody>
                    <a:bodyPr/>
                    <a:lstStyle/>
                    <a:p>
                      <a:pPr algn="ctr"/>
                      <a:r>
                        <a:rPr lang="en-US" dirty="0"/>
                        <a:t>A</a:t>
                      </a:r>
                    </a:p>
                  </a:txBody>
                  <a:tcPr anchor="ctr"/>
                </a:tc>
                <a:tc>
                  <a:txBody>
                    <a:bodyPr/>
                    <a:lstStyle/>
                    <a:p>
                      <a:pPr algn="ctr"/>
                      <a:r>
                        <a:rPr lang="en-US" dirty="0"/>
                        <a:t>G</a:t>
                      </a:r>
                    </a:p>
                  </a:txBody>
                  <a:tcPr anchor="ctr"/>
                </a:tc>
                <a:tc>
                  <a:txBody>
                    <a:bodyPr/>
                    <a:lstStyle/>
                    <a:p>
                      <a:pPr algn="ctr"/>
                      <a:r>
                        <a:rPr lang="en-US" dirty="0" smtClean="0"/>
                        <a:t>0.1592</a:t>
                      </a:r>
                      <a:endParaRPr lang="en-US" dirty="0"/>
                    </a:p>
                  </a:txBody>
                  <a:tcPr anchor="ctr"/>
                </a:tc>
                <a:tc>
                  <a:txBody>
                    <a:bodyPr/>
                    <a:lstStyle/>
                    <a:p>
                      <a:pPr algn="ctr"/>
                      <a:r>
                        <a:rPr lang="en-US" dirty="0" smtClean="0"/>
                        <a:t>0.31</a:t>
                      </a:r>
                      <a:endParaRPr lang="en-US" dirty="0"/>
                    </a:p>
                  </a:txBody>
                  <a:tcPr anchor="ctr"/>
                </a:tc>
                <a:extLst>
                  <a:ext uri="{0D108BD9-81ED-4DB2-BD59-A6C34878D82A}">
                    <a16:rowId xmlns="" xmlns:a16="http://schemas.microsoft.com/office/drawing/2014/main" val="10002"/>
                  </a:ext>
                </a:extLst>
              </a:tr>
              <a:tr h="363669">
                <a:tc>
                  <a:txBody>
                    <a:bodyPr/>
                    <a:lstStyle/>
                    <a:p>
                      <a:pPr algn="ctr"/>
                      <a:r>
                        <a:rPr lang="en-US" dirty="0"/>
                        <a:t>G</a:t>
                      </a:r>
                    </a:p>
                  </a:txBody>
                  <a:tcPr anchor="ctr"/>
                </a:tc>
                <a:tc>
                  <a:txBody>
                    <a:bodyPr/>
                    <a:lstStyle/>
                    <a:p>
                      <a:pPr algn="ctr"/>
                      <a:r>
                        <a:rPr lang="en-US" dirty="0"/>
                        <a:t>B</a:t>
                      </a:r>
                    </a:p>
                  </a:txBody>
                  <a:tcPr anchor="ctr"/>
                </a:tc>
                <a:tc>
                  <a:txBody>
                    <a:bodyPr/>
                    <a:lstStyle/>
                    <a:p>
                      <a:pPr algn="ctr"/>
                      <a:r>
                        <a:rPr lang="en-US" dirty="0" smtClean="0"/>
                        <a:t>0.0314</a:t>
                      </a:r>
                      <a:endParaRPr lang="en-US" dirty="0"/>
                    </a:p>
                  </a:txBody>
                  <a:tcPr anchor="ctr"/>
                </a:tc>
                <a:tc>
                  <a:txBody>
                    <a:bodyPr/>
                    <a:lstStyle/>
                    <a:p>
                      <a:pPr algn="ctr"/>
                      <a:r>
                        <a:rPr lang="en-US" dirty="0" smtClean="0"/>
                        <a:t>0.98</a:t>
                      </a:r>
                      <a:endParaRPr lang="en-US" dirty="0"/>
                    </a:p>
                  </a:txBody>
                  <a:tcPr anchor="ctr"/>
                </a:tc>
                <a:extLst>
                  <a:ext uri="{0D108BD9-81ED-4DB2-BD59-A6C34878D82A}">
                    <a16:rowId xmlns="" xmlns:a16="http://schemas.microsoft.com/office/drawing/2014/main" val="10003"/>
                  </a:ext>
                </a:extLst>
              </a:tr>
            </a:tbl>
          </a:graphicData>
        </a:graphic>
      </p:graphicFrame>
      <p:sp>
        <p:nvSpPr>
          <p:cNvPr id="6" name="TextBox 5"/>
          <p:cNvSpPr txBox="1"/>
          <p:nvPr/>
        </p:nvSpPr>
        <p:spPr>
          <a:xfrm>
            <a:off x="603504" y="4309654"/>
            <a:ext cx="1758696" cy="400110"/>
          </a:xfrm>
          <a:prstGeom prst="rect">
            <a:avLst/>
          </a:prstGeom>
          <a:noFill/>
        </p:spPr>
        <p:txBody>
          <a:bodyPr wrap="square" rtlCol="0">
            <a:spAutoFit/>
          </a:bodyPr>
          <a:lstStyle/>
          <a:p>
            <a:r>
              <a:rPr lang="en-US" sz="2000" u="sng" dirty="0" err="1"/>
              <a:t>LSMeans</a:t>
            </a:r>
            <a:r>
              <a:rPr lang="en-US" sz="2000" u="sng" dirty="0"/>
              <a:t> by Lab</a:t>
            </a:r>
          </a:p>
        </p:txBody>
      </p:sp>
      <p:sp>
        <p:nvSpPr>
          <p:cNvPr id="11" name="TextBox 10"/>
          <p:cNvSpPr txBox="1"/>
          <p:nvPr/>
        </p:nvSpPr>
        <p:spPr>
          <a:xfrm>
            <a:off x="4800600" y="4309654"/>
            <a:ext cx="3581400" cy="400110"/>
          </a:xfrm>
          <a:prstGeom prst="rect">
            <a:avLst/>
          </a:prstGeom>
          <a:noFill/>
        </p:spPr>
        <p:txBody>
          <a:bodyPr wrap="square" rtlCol="0">
            <a:spAutoFit/>
          </a:bodyPr>
          <a:lstStyle/>
          <a:p>
            <a:r>
              <a:rPr lang="en-US" sz="2000" u="sng" dirty="0" err="1"/>
              <a:t>LSMeans</a:t>
            </a:r>
            <a:r>
              <a:rPr lang="en-US" sz="2000" u="sng" dirty="0"/>
              <a:t> Differences Between Labs</a:t>
            </a:r>
          </a:p>
        </p:txBody>
      </p:sp>
      <p:pic>
        <p:nvPicPr>
          <p:cNvPr id="10" name="Picture 9"/>
          <p:cNvPicPr>
            <a:picLocks noChangeAspect="1"/>
          </p:cNvPicPr>
          <p:nvPr/>
        </p:nvPicPr>
        <p:blipFill>
          <a:blip r:embed="rId3"/>
          <a:stretch>
            <a:fillRect/>
          </a:stretch>
        </p:blipFill>
        <p:spPr>
          <a:xfrm>
            <a:off x="2667000" y="1752600"/>
            <a:ext cx="3580249" cy="2391944"/>
          </a:xfrm>
          <a:prstGeom prst="rect">
            <a:avLst/>
          </a:prstGeom>
        </p:spPr>
      </p:pic>
    </p:spTree>
    <p:extLst>
      <p:ext uri="{BB962C8B-B14F-4D97-AF65-F5344CB8AC3E}">
        <p14:creationId xmlns:p14="http://schemas.microsoft.com/office/powerpoint/2010/main" val="2146193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186574"/>
            <a:ext cx="8534400" cy="685800"/>
          </a:xfrm>
        </p:spPr>
        <p:txBody>
          <a:bodyPr>
            <a:normAutofit/>
          </a:bodyPr>
          <a:lstStyle/>
          <a:p>
            <a:pPr algn="ctr"/>
            <a:r>
              <a:rPr lang="en-US" sz="3200" dirty="0"/>
              <a:t>Sqrt(AvPIE+0.5) Oil Differences</a:t>
            </a:r>
          </a:p>
        </p:txBody>
      </p:sp>
      <p:sp>
        <p:nvSpPr>
          <p:cNvPr id="4" name="Slide Number Placeholder 3"/>
          <p:cNvSpPr>
            <a:spLocks noGrp="1"/>
          </p:cNvSpPr>
          <p:nvPr>
            <p:ph type="sldNum" sz="quarter" idx="12"/>
          </p:nvPr>
        </p:nvSpPr>
        <p:spPr/>
        <p:txBody>
          <a:bodyPr/>
          <a:lstStyle/>
          <a:p>
            <a:fld id="{C17C1647-21DB-4F21-9B41-C46BD641619B}" type="slidenum">
              <a:rPr lang="en-US" smtClean="0"/>
              <a:pPr/>
              <a:t>54</a:t>
            </a:fld>
            <a:endParaRPr lang="en-US" dirty="0"/>
          </a:p>
        </p:txBody>
      </p:sp>
      <p:sp>
        <p:nvSpPr>
          <p:cNvPr id="7" name="TextBox 6"/>
          <p:cNvSpPr txBox="1"/>
          <p:nvPr/>
        </p:nvSpPr>
        <p:spPr>
          <a:xfrm>
            <a:off x="304800" y="1057088"/>
            <a:ext cx="8017547" cy="2246769"/>
          </a:xfrm>
          <a:prstGeom prst="rect">
            <a:avLst/>
          </a:prstGeom>
          <a:noFill/>
        </p:spPr>
        <p:txBody>
          <a:bodyPr wrap="square" rtlCol="0">
            <a:spAutoFit/>
          </a:bodyPr>
          <a:lstStyle/>
          <a:p>
            <a:pPr marL="342900" indent="-342900">
              <a:buClr>
                <a:schemeClr val="accent1">
                  <a:lumMod val="75000"/>
                </a:schemeClr>
              </a:buClr>
              <a:buFont typeface="Arial" panose="020B0604020202020204" pitchFamily="34" charset="0"/>
              <a:buChar char="•"/>
            </a:pPr>
            <a:r>
              <a:rPr lang="en-US" sz="2000" dirty="0"/>
              <a:t>Model is Sqrt(AvPIE+0.5) ~ Oil, Lab</a:t>
            </a:r>
          </a:p>
          <a:p>
            <a:pPr marL="342900" indent="-342900">
              <a:buClr>
                <a:schemeClr val="accent1">
                  <a:lumMod val="75000"/>
                </a:schemeClr>
              </a:buClr>
              <a:buFont typeface="Arial" panose="020B0604020202020204" pitchFamily="34" charset="0"/>
              <a:buChar char="•"/>
            </a:pPr>
            <a:r>
              <a:rPr lang="en-US" sz="2000" dirty="0"/>
              <a:t>Oil significantly differ</a:t>
            </a:r>
          </a:p>
          <a:p>
            <a:pPr marL="800100" lvl="1" indent="-342900">
              <a:buClr>
                <a:schemeClr val="accent1">
                  <a:lumMod val="75000"/>
                </a:schemeClr>
              </a:buClr>
              <a:buFont typeface="Arial" panose="020B0604020202020204" pitchFamily="34" charset="0"/>
              <a:buChar char="•"/>
            </a:pPr>
            <a:r>
              <a:rPr lang="en-US" sz="2000" dirty="0"/>
              <a:t>All pairwise comparisons </a:t>
            </a:r>
          </a:p>
          <a:p>
            <a:pPr lvl="2">
              <a:buClr>
                <a:schemeClr val="accent1">
                  <a:lumMod val="75000"/>
                </a:schemeClr>
              </a:buClr>
            </a:pPr>
            <a:r>
              <a:rPr lang="en-US" sz="2000" dirty="0"/>
              <a:t>are statistically significant</a:t>
            </a:r>
          </a:p>
          <a:p>
            <a:pPr marL="800100" lvl="1" indent="-342900">
              <a:buClr>
                <a:schemeClr val="accent1">
                  <a:lumMod val="75000"/>
                </a:schemeClr>
              </a:buClr>
              <a:buFont typeface="Arial" panose="020B0604020202020204" pitchFamily="34" charset="0"/>
              <a:buChar char="•"/>
            </a:pPr>
            <a:r>
              <a:rPr lang="en-US" sz="2000" dirty="0"/>
              <a:t>222 &gt; 221 &gt; 220</a:t>
            </a:r>
          </a:p>
          <a:p>
            <a:pPr marL="342900" indent="-342900">
              <a:buClr>
                <a:schemeClr val="accent1">
                  <a:lumMod val="75000"/>
                </a:schemeClr>
              </a:buClr>
              <a:buFont typeface="Arial" panose="020B0604020202020204" pitchFamily="34" charset="0"/>
              <a:buChar char="•"/>
            </a:pPr>
            <a:r>
              <a:rPr lang="en-US" sz="2000" dirty="0"/>
              <a:t>Plot shows Sqrt(AvPIE+0.5) </a:t>
            </a:r>
            <a:r>
              <a:rPr lang="en-US" sz="2000" dirty="0" err="1"/>
              <a:t>LSMeans</a:t>
            </a:r>
            <a:r>
              <a:rPr lang="en-US" sz="2000" dirty="0"/>
              <a:t> by Lab,</a:t>
            </a:r>
          </a:p>
          <a:p>
            <a:pPr>
              <a:buClr>
                <a:schemeClr val="accent1">
                  <a:lumMod val="75000"/>
                </a:schemeClr>
              </a:buClr>
            </a:pPr>
            <a:r>
              <a:rPr lang="en-US" sz="2000" dirty="0"/>
              <a:t> 	with 95% confidence intervals</a:t>
            </a:r>
          </a:p>
        </p:txBody>
      </p:sp>
      <p:graphicFrame>
        <p:nvGraphicFramePr>
          <p:cNvPr id="5" name="Table 4"/>
          <p:cNvGraphicFramePr>
            <a:graphicFrameLocks noGrp="1"/>
          </p:cNvGraphicFramePr>
          <p:nvPr>
            <p:extLst/>
          </p:nvPr>
        </p:nvGraphicFramePr>
        <p:xfrm>
          <a:off x="603504" y="4690654"/>
          <a:ext cx="3621815" cy="1737360"/>
        </p:xfrm>
        <a:graphic>
          <a:graphicData uri="http://schemas.openxmlformats.org/drawingml/2006/table">
            <a:tbl>
              <a:tblPr firstRow="1" bandRow="1">
                <a:tableStyleId>{5C22544A-7EE6-4342-B048-85BDC9FD1C3A}</a:tableStyleId>
              </a:tblPr>
              <a:tblGrid>
                <a:gridCol w="651611">
                  <a:extLst>
                    <a:ext uri="{9D8B030D-6E8A-4147-A177-3AD203B41FA5}">
                      <a16:colId xmlns="" xmlns:a16="http://schemas.microsoft.com/office/drawing/2014/main" val="20000"/>
                    </a:ext>
                  </a:extLst>
                </a:gridCol>
                <a:gridCol w="1607670">
                  <a:extLst>
                    <a:ext uri="{9D8B030D-6E8A-4147-A177-3AD203B41FA5}">
                      <a16:colId xmlns="" xmlns:a16="http://schemas.microsoft.com/office/drawing/2014/main" val="20001"/>
                    </a:ext>
                  </a:extLst>
                </a:gridCol>
                <a:gridCol w="1362534">
                  <a:extLst>
                    <a:ext uri="{9D8B030D-6E8A-4147-A177-3AD203B41FA5}">
                      <a16:colId xmlns="" xmlns:a16="http://schemas.microsoft.com/office/drawing/2014/main" val="20002"/>
                    </a:ext>
                  </a:extLst>
                </a:gridCol>
              </a:tblGrid>
              <a:tr h="563112">
                <a:tc>
                  <a:txBody>
                    <a:bodyPr/>
                    <a:lstStyle/>
                    <a:p>
                      <a:pPr algn="ctr"/>
                      <a:r>
                        <a:rPr lang="en-US" dirty="0"/>
                        <a:t>Oil</a:t>
                      </a:r>
                    </a:p>
                  </a:txBody>
                  <a:tcPr anchor="ctr"/>
                </a:tc>
                <a:tc>
                  <a:txBody>
                    <a:bodyPr/>
                    <a:lstStyle/>
                    <a:p>
                      <a:pPr algn="ctr"/>
                      <a:r>
                        <a:rPr lang="en-US" dirty="0"/>
                        <a:t>Ln(AvPIE+1)</a:t>
                      </a:r>
                      <a:r>
                        <a:rPr lang="en-US" baseline="0" dirty="0"/>
                        <a:t> LSMean</a:t>
                      </a:r>
                      <a:endParaRPr lang="en-US" dirty="0"/>
                    </a:p>
                  </a:txBody>
                  <a:tcPr anchor="ctr"/>
                </a:tc>
                <a:tc>
                  <a:txBody>
                    <a:bodyPr/>
                    <a:lstStyle/>
                    <a:p>
                      <a:pPr algn="ctr"/>
                      <a:r>
                        <a:rPr lang="en-US" dirty="0" err="1"/>
                        <a:t>AvPIE</a:t>
                      </a:r>
                      <a:r>
                        <a:rPr lang="en-US" baseline="0" dirty="0"/>
                        <a:t> LSMean</a:t>
                      </a:r>
                      <a:endParaRPr lang="en-US" dirty="0"/>
                    </a:p>
                  </a:txBody>
                  <a:tcPr anchor="ctr"/>
                </a:tc>
                <a:extLst>
                  <a:ext uri="{0D108BD9-81ED-4DB2-BD59-A6C34878D82A}">
                    <a16:rowId xmlns="" xmlns:a16="http://schemas.microsoft.com/office/drawing/2014/main" val="10000"/>
                  </a:ext>
                </a:extLst>
              </a:tr>
              <a:tr h="363669">
                <a:tc>
                  <a:txBody>
                    <a:bodyPr/>
                    <a:lstStyle/>
                    <a:p>
                      <a:pPr algn="ctr"/>
                      <a:r>
                        <a:rPr lang="en-US" dirty="0"/>
                        <a:t>220</a:t>
                      </a:r>
                    </a:p>
                  </a:txBody>
                  <a:tcPr anchor="ctr"/>
                </a:tc>
                <a:tc>
                  <a:txBody>
                    <a:bodyPr/>
                    <a:lstStyle/>
                    <a:p>
                      <a:pPr algn="ctr"/>
                      <a:r>
                        <a:rPr lang="en-US" dirty="0" smtClean="0"/>
                        <a:t>0.9678</a:t>
                      </a:r>
                      <a:endParaRPr lang="en-US" dirty="0"/>
                    </a:p>
                  </a:txBody>
                  <a:tcPr anchor="ctr"/>
                </a:tc>
                <a:tc>
                  <a:txBody>
                    <a:bodyPr/>
                    <a:lstStyle/>
                    <a:p>
                      <a:pPr algn="ctr"/>
                      <a:r>
                        <a:rPr lang="en-US" dirty="0" smtClean="0"/>
                        <a:t>0.44</a:t>
                      </a:r>
                      <a:endParaRPr lang="en-US" dirty="0"/>
                    </a:p>
                  </a:txBody>
                  <a:tcPr anchor="ctr"/>
                </a:tc>
                <a:extLst>
                  <a:ext uri="{0D108BD9-81ED-4DB2-BD59-A6C34878D82A}">
                    <a16:rowId xmlns="" xmlns:a16="http://schemas.microsoft.com/office/drawing/2014/main" val="10001"/>
                  </a:ext>
                </a:extLst>
              </a:tr>
              <a:tr h="363669">
                <a:tc>
                  <a:txBody>
                    <a:bodyPr/>
                    <a:lstStyle/>
                    <a:p>
                      <a:pPr algn="ctr"/>
                      <a:r>
                        <a:rPr lang="en-US" dirty="0"/>
                        <a:t>221</a:t>
                      </a:r>
                    </a:p>
                  </a:txBody>
                  <a:tcPr anchor="ctr"/>
                </a:tc>
                <a:tc>
                  <a:txBody>
                    <a:bodyPr/>
                    <a:lstStyle/>
                    <a:p>
                      <a:pPr algn="ctr"/>
                      <a:r>
                        <a:rPr lang="en-US" dirty="0" smtClean="0"/>
                        <a:t>3.4145</a:t>
                      </a:r>
                      <a:endParaRPr lang="en-US" dirty="0"/>
                    </a:p>
                  </a:txBody>
                  <a:tcPr anchor="ctr"/>
                </a:tc>
                <a:tc>
                  <a:txBody>
                    <a:bodyPr/>
                    <a:lstStyle/>
                    <a:p>
                      <a:pPr algn="ctr"/>
                      <a:r>
                        <a:rPr lang="en-US" dirty="0" smtClean="0"/>
                        <a:t>11.16</a:t>
                      </a:r>
                      <a:endParaRPr lang="en-US" dirty="0"/>
                    </a:p>
                  </a:txBody>
                  <a:tcPr anchor="ctr"/>
                </a:tc>
                <a:extLst>
                  <a:ext uri="{0D108BD9-81ED-4DB2-BD59-A6C34878D82A}">
                    <a16:rowId xmlns="" xmlns:a16="http://schemas.microsoft.com/office/drawing/2014/main" val="10002"/>
                  </a:ext>
                </a:extLst>
              </a:tr>
              <a:tr h="363669">
                <a:tc>
                  <a:txBody>
                    <a:bodyPr/>
                    <a:lstStyle/>
                    <a:p>
                      <a:pPr algn="ctr"/>
                      <a:r>
                        <a:rPr lang="en-US" dirty="0"/>
                        <a:t>222</a:t>
                      </a:r>
                    </a:p>
                  </a:txBody>
                  <a:tcPr anchor="ctr"/>
                </a:tc>
                <a:tc>
                  <a:txBody>
                    <a:bodyPr/>
                    <a:lstStyle/>
                    <a:p>
                      <a:pPr algn="ctr"/>
                      <a:r>
                        <a:rPr lang="en-US" dirty="0" smtClean="0"/>
                        <a:t>4.2583</a:t>
                      </a:r>
                      <a:endParaRPr lang="en-US" dirty="0"/>
                    </a:p>
                  </a:txBody>
                  <a:tcPr anchor="ctr"/>
                </a:tc>
                <a:tc>
                  <a:txBody>
                    <a:bodyPr/>
                    <a:lstStyle/>
                    <a:p>
                      <a:pPr algn="ctr"/>
                      <a:r>
                        <a:rPr lang="en-US" dirty="0" smtClean="0"/>
                        <a:t>17.63</a:t>
                      </a:r>
                      <a:endParaRPr lang="en-US" dirty="0"/>
                    </a:p>
                  </a:txBody>
                  <a:tcPr anchor="ctr"/>
                </a:tc>
                <a:extLst>
                  <a:ext uri="{0D108BD9-81ED-4DB2-BD59-A6C34878D82A}">
                    <a16:rowId xmlns="" xmlns:a16="http://schemas.microsoft.com/office/drawing/2014/main" val="10003"/>
                  </a:ext>
                </a:extLst>
              </a:tr>
            </a:tbl>
          </a:graphicData>
        </a:graphic>
      </p:graphicFrame>
      <p:graphicFrame>
        <p:nvGraphicFramePr>
          <p:cNvPr id="8" name="Table 7"/>
          <p:cNvGraphicFramePr>
            <a:graphicFrameLocks noGrp="1"/>
          </p:cNvGraphicFramePr>
          <p:nvPr>
            <p:extLst/>
          </p:nvPr>
        </p:nvGraphicFramePr>
        <p:xfrm>
          <a:off x="4876800" y="4673237"/>
          <a:ext cx="4002541" cy="1920240"/>
        </p:xfrm>
        <a:graphic>
          <a:graphicData uri="http://schemas.openxmlformats.org/drawingml/2006/table">
            <a:tbl>
              <a:tblPr firstRow="1" bandRow="1">
                <a:tableStyleId>{5C22544A-7EE6-4342-B048-85BDC9FD1C3A}</a:tableStyleId>
              </a:tblPr>
              <a:tblGrid>
                <a:gridCol w="727682">
                  <a:extLst>
                    <a:ext uri="{9D8B030D-6E8A-4147-A177-3AD203B41FA5}">
                      <a16:colId xmlns="" xmlns:a16="http://schemas.microsoft.com/office/drawing/2014/main" val="20000"/>
                    </a:ext>
                  </a:extLst>
                </a:gridCol>
                <a:gridCol w="685800">
                  <a:extLst>
                    <a:ext uri="{9D8B030D-6E8A-4147-A177-3AD203B41FA5}">
                      <a16:colId xmlns="" xmlns:a16="http://schemas.microsoft.com/office/drawing/2014/main" val="20001"/>
                    </a:ext>
                  </a:extLst>
                </a:gridCol>
                <a:gridCol w="1312894">
                  <a:extLst>
                    <a:ext uri="{9D8B030D-6E8A-4147-A177-3AD203B41FA5}">
                      <a16:colId xmlns="" xmlns:a16="http://schemas.microsoft.com/office/drawing/2014/main" val="20002"/>
                    </a:ext>
                  </a:extLst>
                </a:gridCol>
                <a:gridCol w="1276165">
                  <a:extLst>
                    <a:ext uri="{9D8B030D-6E8A-4147-A177-3AD203B41FA5}">
                      <a16:colId xmlns="" xmlns:a16="http://schemas.microsoft.com/office/drawing/2014/main" val="20003"/>
                    </a:ext>
                  </a:extLst>
                </a:gridCol>
              </a:tblGrid>
              <a:tr h="704305">
                <a:tc>
                  <a:txBody>
                    <a:bodyPr/>
                    <a:lstStyle/>
                    <a:p>
                      <a:pPr algn="ctr"/>
                      <a:r>
                        <a:rPr lang="en-US" sz="1600" dirty="0"/>
                        <a:t>Oil1</a:t>
                      </a:r>
                    </a:p>
                  </a:txBody>
                  <a:tcPr anchor="ctr"/>
                </a:tc>
                <a:tc>
                  <a:txBody>
                    <a:bodyPr/>
                    <a:lstStyle/>
                    <a:p>
                      <a:pPr algn="ctr"/>
                      <a:r>
                        <a:rPr lang="en-US" sz="1600" dirty="0"/>
                        <a:t>Oil2</a:t>
                      </a:r>
                    </a:p>
                  </a:txBody>
                  <a:tcPr anchor="ctr"/>
                </a:tc>
                <a:tc>
                  <a:txBody>
                    <a:bodyPr/>
                    <a:lstStyle/>
                    <a:p>
                      <a:pPr algn="ctr"/>
                      <a:r>
                        <a:rPr lang="en-US" sz="1600" dirty="0"/>
                        <a:t>Ln(AvPIE+1)</a:t>
                      </a:r>
                      <a:r>
                        <a:rPr lang="en-US" sz="1600" baseline="0" dirty="0"/>
                        <a:t> LSMean Difference</a:t>
                      </a:r>
                      <a:endParaRPr lang="en-US" sz="1600" dirty="0"/>
                    </a:p>
                  </a:txBody>
                  <a:tcPr anchor="ctr"/>
                </a:tc>
                <a:tc>
                  <a:txBody>
                    <a:bodyPr/>
                    <a:lstStyle/>
                    <a:p>
                      <a:pPr algn="ctr"/>
                      <a:r>
                        <a:rPr lang="en-US" sz="1600" dirty="0"/>
                        <a:t>p-Value</a:t>
                      </a:r>
                    </a:p>
                  </a:txBody>
                  <a:tcPr anchor="ctr"/>
                </a:tc>
                <a:extLst>
                  <a:ext uri="{0D108BD9-81ED-4DB2-BD59-A6C34878D82A}">
                    <a16:rowId xmlns="" xmlns:a16="http://schemas.microsoft.com/office/drawing/2014/main" val="10000"/>
                  </a:ext>
                </a:extLst>
              </a:tr>
              <a:tr h="363669">
                <a:tc>
                  <a:txBody>
                    <a:bodyPr/>
                    <a:lstStyle/>
                    <a:p>
                      <a:pPr algn="ctr"/>
                      <a:r>
                        <a:rPr lang="en-US" dirty="0"/>
                        <a:t>222</a:t>
                      </a:r>
                    </a:p>
                  </a:txBody>
                  <a:tcPr anchor="ctr"/>
                </a:tc>
                <a:tc>
                  <a:txBody>
                    <a:bodyPr/>
                    <a:lstStyle/>
                    <a:p>
                      <a:pPr algn="ctr"/>
                      <a:r>
                        <a:rPr lang="en-US" dirty="0"/>
                        <a:t>220</a:t>
                      </a:r>
                    </a:p>
                  </a:txBody>
                  <a:tcPr anchor="ctr"/>
                </a:tc>
                <a:tc>
                  <a:txBody>
                    <a:bodyPr/>
                    <a:lstStyle/>
                    <a:p>
                      <a:pPr algn="ctr"/>
                      <a:r>
                        <a:rPr lang="en-US" dirty="0" smtClean="0"/>
                        <a:t>3.2905</a:t>
                      </a:r>
                      <a:endParaRPr lang="en-US" dirty="0"/>
                    </a:p>
                  </a:txBody>
                  <a:tcPr anchor="ctr"/>
                </a:tc>
                <a:tc>
                  <a:txBody>
                    <a:bodyPr/>
                    <a:lstStyle/>
                    <a:p>
                      <a:pPr algn="ctr"/>
                      <a:r>
                        <a:rPr lang="en-US" dirty="0"/>
                        <a:t>&lt;.0001</a:t>
                      </a:r>
                    </a:p>
                  </a:txBody>
                  <a:tcPr anchor="ctr"/>
                </a:tc>
                <a:extLst>
                  <a:ext uri="{0D108BD9-81ED-4DB2-BD59-A6C34878D82A}">
                    <a16:rowId xmlns="" xmlns:a16="http://schemas.microsoft.com/office/drawing/2014/main" val="10001"/>
                  </a:ext>
                </a:extLst>
              </a:tr>
              <a:tr h="363669">
                <a:tc>
                  <a:txBody>
                    <a:bodyPr/>
                    <a:lstStyle/>
                    <a:p>
                      <a:pPr algn="ctr"/>
                      <a:r>
                        <a:rPr lang="en-US" dirty="0"/>
                        <a:t>221</a:t>
                      </a:r>
                    </a:p>
                  </a:txBody>
                  <a:tcPr anchor="ctr"/>
                </a:tc>
                <a:tc>
                  <a:txBody>
                    <a:bodyPr/>
                    <a:lstStyle/>
                    <a:p>
                      <a:pPr algn="ctr"/>
                      <a:r>
                        <a:rPr lang="en-US" dirty="0"/>
                        <a:t>220</a:t>
                      </a:r>
                    </a:p>
                  </a:txBody>
                  <a:tcPr anchor="ctr"/>
                </a:tc>
                <a:tc>
                  <a:txBody>
                    <a:bodyPr/>
                    <a:lstStyle/>
                    <a:p>
                      <a:pPr algn="ctr"/>
                      <a:r>
                        <a:rPr lang="en-US" dirty="0" smtClean="0"/>
                        <a:t>2.4467</a:t>
                      </a:r>
                      <a:endParaRPr lang="en-US" dirty="0"/>
                    </a:p>
                  </a:txBody>
                  <a:tcPr anchor="ctr"/>
                </a:tc>
                <a:tc>
                  <a:txBody>
                    <a:bodyPr/>
                    <a:lstStyle/>
                    <a:p>
                      <a:pPr algn="ctr"/>
                      <a:r>
                        <a:rPr lang="en-US" dirty="0"/>
                        <a:t>&lt;.0001</a:t>
                      </a:r>
                    </a:p>
                  </a:txBody>
                  <a:tcPr anchor="ctr"/>
                </a:tc>
                <a:extLst>
                  <a:ext uri="{0D108BD9-81ED-4DB2-BD59-A6C34878D82A}">
                    <a16:rowId xmlns="" xmlns:a16="http://schemas.microsoft.com/office/drawing/2014/main" val="10002"/>
                  </a:ext>
                </a:extLst>
              </a:tr>
              <a:tr h="363669">
                <a:tc>
                  <a:txBody>
                    <a:bodyPr/>
                    <a:lstStyle/>
                    <a:p>
                      <a:pPr algn="ctr"/>
                      <a:r>
                        <a:rPr lang="en-US" dirty="0"/>
                        <a:t>222</a:t>
                      </a:r>
                    </a:p>
                  </a:txBody>
                  <a:tcPr anchor="ctr"/>
                </a:tc>
                <a:tc>
                  <a:txBody>
                    <a:bodyPr/>
                    <a:lstStyle/>
                    <a:p>
                      <a:pPr algn="ctr"/>
                      <a:r>
                        <a:rPr lang="en-US" dirty="0"/>
                        <a:t>221</a:t>
                      </a:r>
                    </a:p>
                  </a:txBody>
                  <a:tcPr anchor="ctr"/>
                </a:tc>
                <a:tc>
                  <a:txBody>
                    <a:bodyPr/>
                    <a:lstStyle/>
                    <a:p>
                      <a:pPr algn="ctr"/>
                      <a:r>
                        <a:rPr lang="en-US" dirty="0" smtClean="0"/>
                        <a:t>0.8437</a:t>
                      </a:r>
                      <a:endParaRPr lang="en-US" dirty="0"/>
                    </a:p>
                  </a:txBody>
                  <a:tcPr anchor="ctr"/>
                </a:tc>
                <a:tc>
                  <a:txBody>
                    <a:bodyPr/>
                    <a:lstStyle/>
                    <a:p>
                      <a:pPr algn="ctr"/>
                      <a:r>
                        <a:rPr lang="en-US" dirty="0" smtClean="0"/>
                        <a:t>&lt;.0001</a:t>
                      </a:r>
                      <a:endParaRPr lang="en-US" dirty="0"/>
                    </a:p>
                  </a:txBody>
                  <a:tcPr anchor="ctr"/>
                </a:tc>
                <a:extLst>
                  <a:ext uri="{0D108BD9-81ED-4DB2-BD59-A6C34878D82A}">
                    <a16:rowId xmlns="" xmlns:a16="http://schemas.microsoft.com/office/drawing/2014/main" val="10003"/>
                  </a:ext>
                </a:extLst>
              </a:tr>
            </a:tbl>
          </a:graphicData>
        </a:graphic>
      </p:graphicFrame>
      <p:sp>
        <p:nvSpPr>
          <p:cNvPr id="6" name="TextBox 5"/>
          <p:cNvSpPr txBox="1"/>
          <p:nvPr/>
        </p:nvSpPr>
        <p:spPr>
          <a:xfrm>
            <a:off x="603504" y="4309654"/>
            <a:ext cx="1758696" cy="400110"/>
          </a:xfrm>
          <a:prstGeom prst="rect">
            <a:avLst/>
          </a:prstGeom>
          <a:noFill/>
        </p:spPr>
        <p:txBody>
          <a:bodyPr wrap="square" rtlCol="0">
            <a:spAutoFit/>
          </a:bodyPr>
          <a:lstStyle/>
          <a:p>
            <a:r>
              <a:rPr lang="en-US" sz="2000" u="sng" dirty="0" err="1"/>
              <a:t>LSMeans</a:t>
            </a:r>
            <a:r>
              <a:rPr lang="en-US" sz="2000" u="sng" dirty="0"/>
              <a:t> by Oil</a:t>
            </a:r>
          </a:p>
        </p:txBody>
      </p:sp>
      <p:sp>
        <p:nvSpPr>
          <p:cNvPr id="11" name="TextBox 10"/>
          <p:cNvSpPr txBox="1"/>
          <p:nvPr/>
        </p:nvSpPr>
        <p:spPr>
          <a:xfrm>
            <a:off x="4800600" y="4309654"/>
            <a:ext cx="3581400" cy="400110"/>
          </a:xfrm>
          <a:prstGeom prst="rect">
            <a:avLst/>
          </a:prstGeom>
          <a:noFill/>
        </p:spPr>
        <p:txBody>
          <a:bodyPr wrap="square" rtlCol="0">
            <a:spAutoFit/>
          </a:bodyPr>
          <a:lstStyle/>
          <a:p>
            <a:r>
              <a:rPr lang="en-US" sz="2000" u="sng" dirty="0" err="1"/>
              <a:t>LSMeans</a:t>
            </a:r>
            <a:r>
              <a:rPr lang="en-US" sz="2000" u="sng" dirty="0"/>
              <a:t> Differences Between Oils</a:t>
            </a:r>
          </a:p>
        </p:txBody>
      </p:sp>
      <p:pic>
        <p:nvPicPr>
          <p:cNvPr id="9" name="Picture 8"/>
          <p:cNvPicPr>
            <a:picLocks noChangeAspect="1"/>
          </p:cNvPicPr>
          <p:nvPr/>
        </p:nvPicPr>
        <p:blipFill>
          <a:blip r:embed="rId3"/>
          <a:stretch>
            <a:fillRect/>
          </a:stretch>
        </p:blipFill>
        <p:spPr>
          <a:xfrm>
            <a:off x="4985382" y="1073713"/>
            <a:ext cx="3880104" cy="2856188"/>
          </a:xfrm>
          <a:prstGeom prst="rect">
            <a:avLst/>
          </a:prstGeom>
        </p:spPr>
      </p:pic>
    </p:spTree>
    <p:extLst>
      <p:ext uri="{BB962C8B-B14F-4D97-AF65-F5344CB8AC3E}">
        <p14:creationId xmlns:p14="http://schemas.microsoft.com/office/powerpoint/2010/main" val="34481118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186574"/>
            <a:ext cx="8534400" cy="685800"/>
          </a:xfrm>
        </p:spPr>
        <p:txBody>
          <a:bodyPr>
            <a:normAutofit/>
          </a:bodyPr>
          <a:lstStyle/>
          <a:p>
            <a:pPr algn="ctr"/>
            <a:r>
              <a:rPr lang="en-US" sz="3200" dirty="0"/>
              <a:t>Sqrt(AvPIE+0.5) Oil Differences</a:t>
            </a:r>
          </a:p>
        </p:txBody>
      </p:sp>
      <p:sp>
        <p:nvSpPr>
          <p:cNvPr id="4" name="Slide Number Placeholder 3"/>
          <p:cNvSpPr>
            <a:spLocks noGrp="1"/>
          </p:cNvSpPr>
          <p:nvPr>
            <p:ph type="sldNum" sz="quarter" idx="12"/>
          </p:nvPr>
        </p:nvSpPr>
        <p:spPr/>
        <p:txBody>
          <a:bodyPr/>
          <a:lstStyle/>
          <a:p>
            <a:fld id="{C17C1647-21DB-4F21-9B41-C46BD641619B}" type="slidenum">
              <a:rPr lang="en-US" smtClean="0"/>
              <a:pPr/>
              <a:t>55</a:t>
            </a:fld>
            <a:endParaRPr lang="en-US" dirty="0"/>
          </a:p>
        </p:txBody>
      </p:sp>
      <p:sp>
        <p:nvSpPr>
          <p:cNvPr id="7" name="TextBox 6"/>
          <p:cNvSpPr txBox="1"/>
          <p:nvPr/>
        </p:nvSpPr>
        <p:spPr>
          <a:xfrm>
            <a:off x="304800" y="1057088"/>
            <a:ext cx="8017547" cy="2246769"/>
          </a:xfrm>
          <a:prstGeom prst="rect">
            <a:avLst/>
          </a:prstGeom>
          <a:noFill/>
        </p:spPr>
        <p:txBody>
          <a:bodyPr wrap="square" rtlCol="0">
            <a:spAutoFit/>
          </a:bodyPr>
          <a:lstStyle/>
          <a:p>
            <a:pPr marL="342900" indent="-342900">
              <a:buClr>
                <a:schemeClr val="accent1">
                  <a:lumMod val="75000"/>
                </a:schemeClr>
              </a:buClr>
              <a:buFont typeface="Arial" panose="020B0604020202020204" pitchFamily="34" charset="0"/>
              <a:buChar char="•"/>
            </a:pPr>
            <a:r>
              <a:rPr lang="en-US" sz="2000" dirty="0"/>
              <a:t>Model is Sqrt(AvPIE+0.5) ~ </a:t>
            </a:r>
            <a:r>
              <a:rPr lang="en-US" sz="2000" dirty="0" smtClean="0"/>
              <a:t>Oil</a:t>
            </a:r>
            <a:endParaRPr lang="en-US" sz="2000" dirty="0"/>
          </a:p>
          <a:p>
            <a:pPr marL="342900" indent="-342900">
              <a:buClr>
                <a:schemeClr val="accent1">
                  <a:lumMod val="75000"/>
                </a:schemeClr>
              </a:buClr>
              <a:buFont typeface="Arial" panose="020B0604020202020204" pitchFamily="34" charset="0"/>
              <a:buChar char="•"/>
            </a:pPr>
            <a:r>
              <a:rPr lang="en-US" sz="2000" dirty="0"/>
              <a:t>Oil significantly differ</a:t>
            </a:r>
          </a:p>
          <a:p>
            <a:pPr marL="800100" lvl="1" indent="-342900">
              <a:buClr>
                <a:schemeClr val="accent1">
                  <a:lumMod val="75000"/>
                </a:schemeClr>
              </a:buClr>
              <a:buFont typeface="Arial" panose="020B0604020202020204" pitchFamily="34" charset="0"/>
              <a:buChar char="•"/>
            </a:pPr>
            <a:r>
              <a:rPr lang="en-US" sz="2000" dirty="0"/>
              <a:t>All pairwise comparisons </a:t>
            </a:r>
          </a:p>
          <a:p>
            <a:pPr lvl="2">
              <a:buClr>
                <a:schemeClr val="accent1">
                  <a:lumMod val="75000"/>
                </a:schemeClr>
              </a:buClr>
            </a:pPr>
            <a:r>
              <a:rPr lang="en-US" sz="2000" dirty="0"/>
              <a:t>are statistically significant</a:t>
            </a:r>
          </a:p>
          <a:p>
            <a:pPr marL="800100" lvl="1" indent="-342900">
              <a:buClr>
                <a:schemeClr val="accent1">
                  <a:lumMod val="75000"/>
                </a:schemeClr>
              </a:buClr>
              <a:buFont typeface="Arial" panose="020B0604020202020204" pitchFamily="34" charset="0"/>
              <a:buChar char="•"/>
            </a:pPr>
            <a:r>
              <a:rPr lang="en-US" sz="2000" dirty="0"/>
              <a:t>222 &gt; 221 &gt; 220</a:t>
            </a:r>
          </a:p>
          <a:p>
            <a:pPr marL="342900" indent="-342900">
              <a:buClr>
                <a:schemeClr val="accent1">
                  <a:lumMod val="75000"/>
                </a:schemeClr>
              </a:buClr>
              <a:buFont typeface="Arial" panose="020B0604020202020204" pitchFamily="34" charset="0"/>
              <a:buChar char="•"/>
            </a:pPr>
            <a:r>
              <a:rPr lang="en-US" sz="2000" dirty="0"/>
              <a:t>Plot shows Sqrt(AvPIE+0.5) </a:t>
            </a:r>
            <a:r>
              <a:rPr lang="en-US" sz="2000" dirty="0" err="1"/>
              <a:t>LSMeans</a:t>
            </a:r>
            <a:r>
              <a:rPr lang="en-US" sz="2000" dirty="0"/>
              <a:t> by Lab,</a:t>
            </a:r>
          </a:p>
          <a:p>
            <a:pPr>
              <a:buClr>
                <a:schemeClr val="accent1">
                  <a:lumMod val="75000"/>
                </a:schemeClr>
              </a:buClr>
            </a:pPr>
            <a:r>
              <a:rPr lang="en-US" sz="2000" dirty="0"/>
              <a:t> 	with 95% confidence intervals</a:t>
            </a:r>
          </a:p>
        </p:txBody>
      </p:sp>
      <p:graphicFrame>
        <p:nvGraphicFramePr>
          <p:cNvPr id="5" name="Table 4"/>
          <p:cNvGraphicFramePr>
            <a:graphicFrameLocks noGrp="1"/>
          </p:cNvGraphicFramePr>
          <p:nvPr>
            <p:extLst/>
          </p:nvPr>
        </p:nvGraphicFramePr>
        <p:xfrm>
          <a:off x="603504" y="4690654"/>
          <a:ext cx="3621815" cy="1737360"/>
        </p:xfrm>
        <a:graphic>
          <a:graphicData uri="http://schemas.openxmlformats.org/drawingml/2006/table">
            <a:tbl>
              <a:tblPr firstRow="1" bandRow="1">
                <a:tableStyleId>{5C22544A-7EE6-4342-B048-85BDC9FD1C3A}</a:tableStyleId>
              </a:tblPr>
              <a:tblGrid>
                <a:gridCol w="651611">
                  <a:extLst>
                    <a:ext uri="{9D8B030D-6E8A-4147-A177-3AD203B41FA5}">
                      <a16:colId xmlns="" xmlns:a16="http://schemas.microsoft.com/office/drawing/2014/main" val="20000"/>
                    </a:ext>
                  </a:extLst>
                </a:gridCol>
                <a:gridCol w="1607670">
                  <a:extLst>
                    <a:ext uri="{9D8B030D-6E8A-4147-A177-3AD203B41FA5}">
                      <a16:colId xmlns="" xmlns:a16="http://schemas.microsoft.com/office/drawing/2014/main" val="20001"/>
                    </a:ext>
                  </a:extLst>
                </a:gridCol>
                <a:gridCol w="1362534">
                  <a:extLst>
                    <a:ext uri="{9D8B030D-6E8A-4147-A177-3AD203B41FA5}">
                      <a16:colId xmlns="" xmlns:a16="http://schemas.microsoft.com/office/drawing/2014/main" val="20002"/>
                    </a:ext>
                  </a:extLst>
                </a:gridCol>
              </a:tblGrid>
              <a:tr h="563112">
                <a:tc>
                  <a:txBody>
                    <a:bodyPr/>
                    <a:lstStyle/>
                    <a:p>
                      <a:pPr algn="ctr"/>
                      <a:r>
                        <a:rPr lang="en-US" dirty="0"/>
                        <a:t>Oil</a:t>
                      </a:r>
                    </a:p>
                  </a:txBody>
                  <a:tcPr anchor="ctr"/>
                </a:tc>
                <a:tc>
                  <a:txBody>
                    <a:bodyPr/>
                    <a:lstStyle/>
                    <a:p>
                      <a:pPr algn="ctr"/>
                      <a:r>
                        <a:rPr lang="en-US" dirty="0"/>
                        <a:t>Ln(AvPIE+1)</a:t>
                      </a:r>
                      <a:r>
                        <a:rPr lang="en-US" baseline="0" dirty="0"/>
                        <a:t> LSMean</a:t>
                      </a:r>
                      <a:endParaRPr lang="en-US" dirty="0"/>
                    </a:p>
                  </a:txBody>
                  <a:tcPr anchor="ctr"/>
                </a:tc>
                <a:tc>
                  <a:txBody>
                    <a:bodyPr/>
                    <a:lstStyle/>
                    <a:p>
                      <a:pPr algn="ctr"/>
                      <a:r>
                        <a:rPr lang="en-US" dirty="0" err="1"/>
                        <a:t>AvPIE</a:t>
                      </a:r>
                      <a:r>
                        <a:rPr lang="en-US" baseline="0" dirty="0"/>
                        <a:t> LSMean</a:t>
                      </a:r>
                      <a:endParaRPr lang="en-US" dirty="0"/>
                    </a:p>
                  </a:txBody>
                  <a:tcPr anchor="ctr"/>
                </a:tc>
                <a:extLst>
                  <a:ext uri="{0D108BD9-81ED-4DB2-BD59-A6C34878D82A}">
                    <a16:rowId xmlns="" xmlns:a16="http://schemas.microsoft.com/office/drawing/2014/main" val="10000"/>
                  </a:ext>
                </a:extLst>
              </a:tr>
              <a:tr h="363669">
                <a:tc>
                  <a:txBody>
                    <a:bodyPr/>
                    <a:lstStyle/>
                    <a:p>
                      <a:pPr algn="ctr"/>
                      <a:r>
                        <a:rPr lang="en-US" dirty="0"/>
                        <a:t>220</a:t>
                      </a:r>
                    </a:p>
                  </a:txBody>
                  <a:tcPr anchor="ctr"/>
                </a:tc>
                <a:tc>
                  <a:txBody>
                    <a:bodyPr/>
                    <a:lstStyle/>
                    <a:p>
                      <a:pPr algn="ctr"/>
                      <a:r>
                        <a:rPr lang="en-US" dirty="0" smtClean="0"/>
                        <a:t>0.9985</a:t>
                      </a:r>
                      <a:endParaRPr lang="en-US" dirty="0"/>
                    </a:p>
                  </a:txBody>
                  <a:tcPr anchor="ctr"/>
                </a:tc>
                <a:tc>
                  <a:txBody>
                    <a:bodyPr/>
                    <a:lstStyle/>
                    <a:p>
                      <a:pPr algn="ctr"/>
                      <a:r>
                        <a:rPr lang="en-US" dirty="0" smtClean="0"/>
                        <a:t>0.50</a:t>
                      </a:r>
                      <a:endParaRPr lang="en-US" dirty="0"/>
                    </a:p>
                  </a:txBody>
                  <a:tcPr anchor="ctr"/>
                </a:tc>
                <a:extLst>
                  <a:ext uri="{0D108BD9-81ED-4DB2-BD59-A6C34878D82A}">
                    <a16:rowId xmlns="" xmlns:a16="http://schemas.microsoft.com/office/drawing/2014/main" val="10001"/>
                  </a:ext>
                </a:extLst>
              </a:tr>
              <a:tr h="363669">
                <a:tc>
                  <a:txBody>
                    <a:bodyPr/>
                    <a:lstStyle/>
                    <a:p>
                      <a:pPr algn="ctr"/>
                      <a:r>
                        <a:rPr lang="en-US" dirty="0"/>
                        <a:t>221</a:t>
                      </a:r>
                    </a:p>
                  </a:txBody>
                  <a:tcPr anchor="ctr"/>
                </a:tc>
                <a:tc>
                  <a:txBody>
                    <a:bodyPr/>
                    <a:lstStyle/>
                    <a:p>
                      <a:pPr algn="ctr"/>
                      <a:r>
                        <a:rPr lang="en-US" dirty="0" smtClean="0"/>
                        <a:t>3.4476</a:t>
                      </a:r>
                      <a:endParaRPr lang="en-US" dirty="0"/>
                    </a:p>
                  </a:txBody>
                  <a:tcPr anchor="ctr"/>
                </a:tc>
                <a:tc>
                  <a:txBody>
                    <a:bodyPr/>
                    <a:lstStyle/>
                    <a:p>
                      <a:pPr algn="ctr"/>
                      <a:r>
                        <a:rPr lang="en-US" dirty="0" smtClean="0"/>
                        <a:t>11.39</a:t>
                      </a:r>
                      <a:endParaRPr lang="en-US" dirty="0"/>
                    </a:p>
                  </a:txBody>
                  <a:tcPr anchor="ctr"/>
                </a:tc>
                <a:extLst>
                  <a:ext uri="{0D108BD9-81ED-4DB2-BD59-A6C34878D82A}">
                    <a16:rowId xmlns="" xmlns:a16="http://schemas.microsoft.com/office/drawing/2014/main" val="10002"/>
                  </a:ext>
                </a:extLst>
              </a:tr>
              <a:tr h="363669">
                <a:tc>
                  <a:txBody>
                    <a:bodyPr/>
                    <a:lstStyle/>
                    <a:p>
                      <a:pPr algn="ctr"/>
                      <a:r>
                        <a:rPr lang="en-US" dirty="0"/>
                        <a:t>222</a:t>
                      </a:r>
                    </a:p>
                  </a:txBody>
                  <a:tcPr anchor="ctr"/>
                </a:tc>
                <a:tc>
                  <a:txBody>
                    <a:bodyPr/>
                    <a:lstStyle/>
                    <a:p>
                      <a:pPr algn="ctr"/>
                      <a:r>
                        <a:rPr lang="en-US" dirty="0" smtClean="0"/>
                        <a:t>4.3132</a:t>
                      </a:r>
                      <a:endParaRPr lang="en-US" dirty="0"/>
                    </a:p>
                  </a:txBody>
                  <a:tcPr anchor="ctr"/>
                </a:tc>
                <a:tc>
                  <a:txBody>
                    <a:bodyPr/>
                    <a:lstStyle/>
                    <a:p>
                      <a:pPr algn="ctr"/>
                      <a:r>
                        <a:rPr lang="en-US" dirty="0" smtClean="0"/>
                        <a:t>18.10</a:t>
                      </a:r>
                      <a:endParaRPr lang="en-US" dirty="0"/>
                    </a:p>
                  </a:txBody>
                  <a:tcPr anchor="ctr"/>
                </a:tc>
                <a:extLst>
                  <a:ext uri="{0D108BD9-81ED-4DB2-BD59-A6C34878D82A}">
                    <a16:rowId xmlns="" xmlns:a16="http://schemas.microsoft.com/office/drawing/2014/main" val="10003"/>
                  </a:ext>
                </a:extLst>
              </a:tr>
            </a:tbl>
          </a:graphicData>
        </a:graphic>
      </p:graphicFrame>
      <p:graphicFrame>
        <p:nvGraphicFramePr>
          <p:cNvPr id="8" name="Table 7"/>
          <p:cNvGraphicFramePr>
            <a:graphicFrameLocks noGrp="1"/>
          </p:cNvGraphicFramePr>
          <p:nvPr>
            <p:extLst/>
          </p:nvPr>
        </p:nvGraphicFramePr>
        <p:xfrm>
          <a:off x="4876800" y="4673237"/>
          <a:ext cx="4002541" cy="1920240"/>
        </p:xfrm>
        <a:graphic>
          <a:graphicData uri="http://schemas.openxmlformats.org/drawingml/2006/table">
            <a:tbl>
              <a:tblPr firstRow="1" bandRow="1">
                <a:tableStyleId>{5C22544A-7EE6-4342-B048-85BDC9FD1C3A}</a:tableStyleId>
              </a:tblPr>
              <a:tblGrid>
                <a:gridCol w="727682">
                  <a:extLst>
                    <a:ext uri="{9D8B030D-6E8A-4147-A177-3AD203B41FA5}">
                      <a16:colId xmlns="" xmlns:a16="http://schemas.microsoft.com/office/drawing/2014/main" val="20000"/>
                    </a:ext>
                  </a:extLst>
                </a:gridCol>
                <a:gridCol w="685800">
                  <a:extLst>
                    <a:ext uri="{9D8B030D-6E8A-4147-A177-3AD203B41FA5}">
                      <a16:colId xmlns="" xmlns:a16="http://schemas.microsoft.com/office/drawing/2014/main" val="20001"/>
                    </a:ext>
                  </a:extLst>
                </a:gridCol>
                <a:gridCol w="1312894">
                  <a:extLst>
                    <a:ext uri="{9D8B030D-6E8A-4147-A177-3AD203B41FA5}">
                      <a16:colId xmlns="" xmlns:a16="http://schemas.microsoft.com/office/drawing/2014/main" val="20002"/>
                    </a:ext>
                  </a:extLst>
                </a:gridCol>
                <a:gridCol w="1276165">
                  <a:extLst>
                    <a:ext uri="{9D8B030D-6E8A-4147-A177-3AD203B41FA5}">
                      <a16:colId xmlns="" xmlns:a16="http://schemas.microsoft.com/office/drawing/2014/main" val="20003"/>
                    </a:ext>
                  </a:extLst>
                </a:gridCol>
              </a:tblGrid>
              <a:tr h="704305">
                <a:tc>
                  <a:txBody>
                    <a:bodyPr/>
                    <a:lstStyle/>
                    <a:p>
                      <a:pPr algn="ctr"/>
                      <a:r>
                        <a:rPr lang="en-US" sz="1600" dirty="0"/>
                        <a:t>Oil1</a:t>
                      </a:r>
                    </a:p>
                  </a:txBody>
                  <a:tcPr anchor="ctr"/>
                </a:tc>
                <a:tc>
                  <a:txBody>
                    <a:bodyPr/>
                    <a:lstStyle/>
                    <a:p>
                      <a:pPr algn="ctr"/>
                      <a:r>
                        <a:rPr lang="en-US" sz="1600" dirty="0"/>
                        <a:t>Oil2</a:t>
                      </a:r>
                    </a:p>
                  </a:txBody>
                  <a:tcPr anchor="ctr"/>
                </a:tc>
                <a:tc>
                  <a:txBody>
                    <a:bodyPr/>
                    <a:lstStyle/>
                    <a:p>
                      <a:pPr algn="ctr"/>
                      <a:r>
                        <a:rPr lang="en-US" sz="1600" dirty="0"/>
                        <a:t>Ln(AvPIE+1)</a:t>
                      </a:r>
                      <a:r>
                        <a:rPr lang="en-US" sz="1600" baseline="0" dirty="0"/>
                        <a:t> LSMean Difference</a:t>
                      </a:r>
                      <a:endParaRPr lang="en-US" sz="1600" dirty="0"/>
                    </a:p>
                  </a:txBody>
                  <a:tcPr anchor="ctr"/>
                </a:tc>
                <a:tc>
                  <a:txBody>
                    <a:bodyPr/>
                    <a:lstStyle/>
                    <a:p>
                      <a:pPr algn="ctr"/>
                      <a:r>
                        <a:rPr lang="en-US" sz="1600" dirty="0"/>
                        <a:t>p-Value</a:t>
                      </a:r>
                    </a:p>
                  </a:txBody>
                  <a:tcPr anchor="ctr"/>
                </a:tc>
                <a:extLst>
                  <a:ext uri="{0D108BD9-81ED-4DB2-BD59-A6C34878D82A}">
                    <a16:rowId xmlns="" xmlns:a16="http://schemas.microsoft.com/office/drawing/2014/main" val="10000"/>
                  </a:ext>
                </a:extLst>
              </a:tr>
              <a:tr h="363669">
                <a:tc>
                  <a:txBody>
                    <a:bodyPr/>
                    <a:lstStyle/>
                    <a:p>
                      <a:pPr algn="ctr"/>
                      <a:r>
                        <a:rPr lang="en-US" dirty="0"/>
                        <a:t>222</a:t>
                      </a:r>
                    </a:p>
                  </a:txBody>
                  <a:tcPr anchor="ctr"/>
                </a:tc>
                <a:tc>
                  <a:txBody>
                    <a:bodyPr/>
                    <a:lstStyle/>
                    <a:p>
                      <a:pPr algn="ctr"/>
                      <a:r>
                        <a:rPr lang="en-US" dirty="0"/>
                        <a:t>220</a:t>
                      </a:r>
                    </a:p>
                  </a:txBody>
                  <a:tcPr anchor="ctr"/>
                </a:tc>
                <a:tc>
                  <a:txBody>
                    <a:bodyPr/>
                    <a:lstStyle/>
                    <a:p>
                      <a:pPr algn="ctr"/>
                      <a:r>
                        <a:rPr lang="en-US" dirty="0" smtClean="0"/>
                        <a:t>3.3147</a:t>
                      </a:r>
                      <a:endParaRPr lang="en-US" dirty="0"/>
                    </a:p>
                  </a:txBody>
                  <a:tcPr anchor="ctr"/>
                </a:tc>
                <a:tc>
                  <a:txBody>
                    <a:bodyPr/>
                    <a:lstStyle/>
                    <a:p>
                      <a:pPr algn="ctr"/>
                      <a:r>
                        <a:rPr lang="en-US" dirty="0"/>
                        <a:t>&lt;.0001</a:t>
                      </a:r>
                    </a:p>
                  </a:txBody>
                  <a:tcPr anchor="ctr"/>
                </a:tc>
                <a:extLst>
                  <a:ext uri="{0D108BD9-81ED-4DB2-BD59-A6C34878D82A}">
                    <a16:rowId xmlns="" xmlns:a16="http://schemas.microsoft.com/office/drawing/2014/main" val="10001"/>
                  </a:ext>
                </a:extLst>
              </a:tr>
              <a:tr h="363669">
                <a:tc>
                  <a:txBody>
                    <a:bodyPr/>
                    <a:lstStyle/>
                    <a:p>
                      <a:pPr algn="ctr"/>
                      <a:r>
                        <a:rPr lang="en-US" dirty="0"/>
                        <a:t>221</a:t>
                      </a:r>
                    </a:p>
                  </a:txBody>
                  <a:tcPr anchor="ctr"/>
                </a:tc>
                <a:tc>
                  <a:txBody>
                    <a:bodyPr/>
                    <a:lstStyle/>
                    <a:p>
                      <a:pPr algn="ctr"/>
                      <a:r>
                        <a:rPr lang="en-US" dirty="0"/>
                        <a:t>220</a:t>
                      </a:r>
                    </a:p>
                  </a:txBody>
                  <a:tcPr anchor="ctr"/>
                </a:tc>
                <a:tc>
                  <a:txBody>
                    <a:bodyPr/>
                    <a:lstStyle/>
                    <a:p>
                      <a:pPr algn="ctr"/>
                      <a:r>
                        <a:rPr lang="en-US" dirty="0" smtClean="0"/>
                        <a:t>2.4491</a:t>
                      </a:r>
                      <a:endParaRPr lang="en-US" dirty="0"/>
                    </a:p>
                  </a:txBody>
                  <a:tcPr anchor="ctr"/>
                </a:tc>
                <a:tc>
                  <a:txBody>
                    <a:bodyPr/>
                    <a:lstStyle/>
                    <a:p>
                      <a:pPr algn="ctr"/>
                      <a:r>
                        <a:rPr lang="en-US" dirty="0"/>
                        <a:t>&lt;.0001</a:t>
                      </a:r>
                    </a:p>
                  </a:txBody>
                  <a:tcPr anchor="ctr"/>
                </a:tc>
                <a:extLst>
                  <a:ext uri="{0D108BD9-81ED-4DB2-BD59-A6C34878D82A}">
                    <a16:rowId xmlns="" xmlns:a16="http://schemas.microsoft.com/office/drawing/2014/main" val="10002"/>
                  </a:ext>
                </a:extLst>
              </a:tr>
              <a:tr h="363669">
                <a:tc>
                  <a:txBody>
                    <a:bodyPr/>
                    <a:lstStyle/>
                    <a:p>
                      <a:pPr algn="ctr"/>
                      <a:r>
                        <a:rPr lang="en-US" dirty="0"/>
                        <a:t>222</a:t>
                      </a:r>
                    </a:p>
                  </a:txBody>
                  <a:tcPr anchor="ctr"/>
                </a:tc>
                <a:tc>
                  <a:txBody>
                    <a:bodyPr/>
                    <a:lstStyle/>
                    <a:p>
                      <a:pPr algn="ctr"/>
                      <a:r>
                        <a:rPr lang="en-US" dirty="0"/>
                        <a:t>221</a:t>
                      </a:r>
                    </a:p>
                  </a:txBody>
                  <a:tcPr anchor="ctr"/>
                </a:tc>
                <a:tc>
                  <a:txBody>
                    <a:bodyPr/>
                    <a:lstStyle/>
                    <a:p>
                      <a:pPr algn="ctr"/>
                      <a:r>
                        <a:rPr lang="en-US" dirty="0" smtClean="0"/>
                        <a:t>0.8656</a:t>
                      </a:r>
                      <a:endParaRPr lang="en-US" dirty="0"/>
                    </a:p>
                  </a:txBody>
                  <a:tcPr anchor="ctr"/>
                </a:tc>
                <a:tc>
                  <a:txBody>
                    <a:bodyPr/>
                    <a:lstStyle/>
                    <a:p>
                      <a:pPr algn="ctr"/>
                      <a:r>
                        <a:rPr lang="en-US" dirty="0" smtClean="0"/>
                        <a:t>&lt;.0001</a:t>
                      </a:r>
                      <a:endParaRPr lang="en-US" dirty="0"/>
                    </a:p>
                  </a:txBody>
                  <a:tcPr anchor="ctr"/>
                </a:tc>
                <a:extLst>
                  <a:ext uri="{0D108BD9-81ED-4DB2-BD59-A6C34878D82A}">
                    <a16:rowId xmlns="" xmlns:a16="http://schemas.microsoft.com/office/drawing/2014/main" val="10003"/>
                  </a:ext>
                </a:extLst>
              </a:tr>
            </a:tbl>
          </a:graphicData>
        </a:graphic>
      </p:graphicFrame>
      <p:sp>
        <p:nvSpPr>
          <p:cNvPr id="6" name="TextBox 5"/>
          <p:cNvSpPr txBox="1"/>
          <p:nvPr/>
        </p:nvSpPr>
        <p:spPr>
          <a:xfrm>
            <a:off x="603504" y="4309654"/>
            <a:ext cx="1758696" cy="400110"/>
          </a:xfrm>
          <a:prstGeom prst="rect">
            <a:avLst/>
          </a:prstGeom>
          <a:noFill/>
        </p:spPr>
        <p:txBody>
          <a:bodyPr wrap="square" rtlCol="0">
            <a:spAutoFit/>
          </a:bodyPr>
          <a:lstStyle/>
          <a:p>
            <a:r>
              <a:rPr lang="en-US" sz="2000" u="sng" dirty="0" err="1"/>
              <a:t>LSMeans</a:t>
            </a:r>
            <a:r>
              <a:rPr lang="en-US" sz="2000" u="sng" dirty="0"/>
              <a:t> by Oil</a:t>
            </a:r>
          </a:p>
        </p:txBody>
      </p:sp>
      <p:sp>
        <p:nvSpPr>
          <p:cNvPr id="11" name="TextBox 10"/>
          <p:cNvSpPr txBox="1"/>
          <p:nvPr/>
        </p:nvSpPr>
        <p:spPr>
          <a:xfrm>
            <a:off x="4800600" y="4309654"/>
            <a:ext cx="3581400" cy="400110"/>
          </a:xfrm>
          <a:prstGeom prst="rect">
            <a:avLst/>
          </a:prstGeom>
          <a:noFill/>
        </p:spPr>
        <p:txBody>
          <a:bodyPr wrap="square" rtlCol="0">
            <a:spAutoFit/>
          </a:bodyPr>
          <a:lstStyle/>
          <a:p>
            <a:r>
              <a:rPr lang="en-US" sz="2000" u="sng" dirty="0" err="1"/>
              <a:t>LSMeans</a:t>
            </a:r>
            <a:r>
              <a:rPr lang="en-US" sz="2000" u="sng" dirty="0"/>
              <a:t> Differences Between Oils</a:t>
            </a:r>
          </a:p>
        </p:txBody>
      </p:sp>
      <p:pic>
        <p:nvPicPr>
          <p:cNvPr id="3" name="Picture 2"/>
          <p:cNvPicPr>
            <a:picLocks noChangeAspect="1"/>
          </p:cNvPicPr>
          <p:nvPr/>
        </p:nvPicPr>
        <p:blipFill>
          <a:blip r:embed="rId3"/>
          <a:stretch>
            <a:fillRect/>
          </a:stretch>
        </p:blipFill>
        <p:spPr>
          <a:xfrm>
            <a:off x="4876800" y="1132515"/>
            <a:ext cx="3884815" cy="2586851"/>
          </a:xfrm>
          <a:prstGeom prst="rect">
            <a:avLst/>
          </a:prstGeom>
        </p:spPr>
      </p:pic>
    </p:spTree>
    <p:extLst>
      <p:ext uri="{BB962C8B-B14F-4D97-AF65-F5344CB8AC3E}">
        <p14:creationId xmlns:p14="http://schemas.microsoft.com/office/powerpoint/2010/main" val="21863276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186574"/>
            <a:ext cx="8534400" cy="685800"/>
          </a:xfrm>
        </p:spPr>
        <p:txBody>
          <a:bodyPr>
            <a:normAutofit/>
          </a:bodyPr>
          <a:lstStyle/>
          <a:p>
            <a:pPr algn="ctr"/>
            <a:r>
              <a:rPr lang="en-US" sz="3200" dirty="0"/>
              <a:t>Sqrt(AvPIE+0.5) Precision</a:t>
            </a:r>
          </a:p>
        </p:txBody>
      </p:sp>
      <p:sp>
        <p:nvSpPr>
          <p:cNvPr id="4" name="Slide Number Placeholder 3"/>
          <p:cNvSpPr>
            <a:spLocks noGrp="1"/>
          </p:cNvSpPr>
          <p:nvPr>
            <p:ph type="sldNum" sz="quarter" idx="12"/>
          </p:nvPr>
        </p:nvSpPr>
        <p:spPr/>
        <p:txBody>
          <a:bodyPr/>
          <a:lstStyle/>
          <a:p>
            <a:fld id="{C17C1647-21DB-4F21-9B41-C46BD641619B}" type="slidenum">
              <a:rPr lang="en-US" smtClean="0"/>
              <a:pPr/>
              <a:t>56</a:t>
            </a:fld>
            <a:endParaRPr lang="en-US" dirty="0"/>
          </a:p>
        </p:txBody>
      </p:sp>
      <p:sp>
        <p:nvSpPr>
          <p:cNvPr id="3" name="Rounded Rectangle 2"/>
          <p:cNvSpPr/>
          <p:nvPr/>
        </p:nvSpPr>
        <p:spPr>
          <a:xfrm>
            <a:off x="457200" y="1401218"/>
            <a:ext cx="5022451"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Model: Sqrt(AvPIE+0.5) ~ Oil, Lab</a:t>
            </a:r>
          </a:p>
        </p:txBody>
      </p:sp>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nvPr>
            </p:nvGraphicFramePr>
            <p:xfrm>
              <a:off x="623098" y="2310311"/>
              <a:ext cx="2120102" cy="1271089"/>
            </p:xfrm>
            <a:graphic>
              <a:graphicData uri="http://schemas.openxmlformats.org/drawingml/2006/table">
                <a:tbl>
                  <a:tblPr firstRow="1" bandRow="1">
                    <a:tableStyleId>{5C22544A-7EE6-4342-B048-85BDC9FD1C3A}</a:tableStyleId>
                  </a:tblPr>
                  <a:tblGrid>
                    <a:gridCol w="2120102">
                      <a:extLst>
                        <a:ext uri="{9D8B030D-6E8A-4147-A177-3AD203B41FA5}">
                          <a16:colId xmlns="" xmlns:a16="http://schemas.microsoft.com/office/drawing/2014/main" val="20000"/>
                        </a:ext>
                      </a:extLst>
                    </a:gridCol>
                  </a:tblGrid>
                  <a:tr h="396724">
                    <a:tc>
                      <a:txBody>
                        <a:bodyPr/>
                        <a:lstStyle/>
                        <a:p>
                          <a:pPr algn="ctr"/>
                          <a:r>
                            <a:rPr lang="en-US" dirty="0"/>
                            <a:t>Model RMSE</a:t>
                          </a:r>
                        </a:p>
                      </a:txBody>
                      <a:tcPr anchor="ctr"/>
                    </a:tc>
                    <a:extLst>
                      <a:ext uri="{0D108BD9-81ED-4DB2-BD59-A6C34878D82A}">
                        <a16:rowId xmlns="" xmlns:a16="http://schemas.microsoft.com/office/drawing/2014/main" val="10000"/>
                      </a:ext>
                    </a:extLst>
                  </a:tr>
                  <a:tr h="874365">
                    <a:tc>
                      <a:txBody>
                        <a:bodyPr/>
                        <a:lstStyle/>
                        <a:p>
                          <a:pPr marL="285750" indent="-285750" algn="l">
                            <a:buFont typeface="Arial" panose="020B0604020202020204" pitchFamily="34" charset="0"/>
                            <a:buChar char="•"/>
                          </a:pP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𝑟</m:t>
                                  </m:r>
                                </m:sub>
                              </m:sSub>
                            </m:oMath>
                          </a14:m>
                          <a:r>
                            <a:rPr lang="en-US" sz="2000" dirty="0"/>
                            <a:t> = </a:t>
                          </a:r>
                          <a:r>
                            <a:rPr lang="en-US" sz="2000" dirty="0" smtClean="0"/>
                            <a:t>0.2813</a:t>
                          </a:r>
                          <a:endParaRPr lang="en-US" sz="2000" dirty="0"/>
                        </a:p>
                      </a:txBody>
                      <a:tcPr anchor="ctr"/>
                    </a:tc>
                    <a:extLst>
                      <a:ext uri="{0D108BD9-81ED-4DB2-BD59-A6C34878D82A}">
                        <a16:rowId xmlns="" xmlns:a16="http://schemas.microsoft.com/office/drawing/2014/main" val="10001"/>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1767589715"/>
                  </p:ext>
                </p:extLst>
              </p:nvPr>
            </p:nvGraphicFramePr>
            <p:xfrm>
              <a:off x="623098" y="2310311"/>
              <a:ext cx="2120102" cy="1271089"/>
            </p:xfrm>
            <a:graphic>
              <a:graphicData uri="http://schemas.openxmlformats.org/drawingml/2006/table">
                <a:tbl>
                  <a:tblPr firstRow="1" bandRow="1">
                    <a:tableStyleId>{5C22544A-7EE6-4342-B048-85BDC9FD1C3A}</a:tableStyleId>
                  </a:tblPr>
                  <a:tblGrid>
                    <a:gridCol w="2120102">
                      <a:extLst>
                        <a:ext uri="{9D8B030D-6E8A-4147-A177-3AD203B41FA5}">
                          <a16:colId xmlns="" xmlns:a16="http://schemas.microsoft.com/office/drawing/2014/main" xmlns:a14="http://schemas.microsoft.com/office/drawing/2010/main" val="20000"/>
                        </a:ext>
                      </a:extLst>
                    </a:gridCol>
                  </a:tblGrid>
                  <a:tr h="396724">
                    <a:tc>
                      <a:txBody>
                        <a:bodyPr/>
                        <a:lstStyle/>
                        <a:p>
                          <a:pPr algn="ctr"/>
                          <a:r>
                            <a:rPr lang="en-US" dirty="0"/>
                            <a:t>Model RMSE</a:t>
                          </a:r>
                        </a:p>
                      </a:txBody>
                      <a:tcPr anchor="ctr"/>
                    </a:tc>
                    <a:extLst>
                      <a:ext uri="{0D108BD9-81ED-4DB2-BD59-A6C34878D82A}">
                        <a16:rowId xmlns="" xmlns:a16="http://schemas.microsoft.com/office/drawing/2014/main" xmlns:a14="http://schemas.microsoft.com/office/drawing/2010/main" val="10000"/>
                      </a:ext>
                    </a:extLst>
                  </a:tr>
                  <a:tr h="874365">
                    <a:tc>
                      <a:txBody>
                        <a:bodyPr/>
                        <a:lstStyle/>
                        <a:p>
                          <a:endParaRPr lang="en-US"/>
                        </a:p>
                      </a:txBody>
                      <a:tcPr anchor="ctr">
                        <a:blipFill rotWithShape="0">
                          <a:blip r:embed="rId3"/>
                          <a:stretch>
                            <a:fillRect l="-287" t="-47222" r="-1437" b="-1389"/>
                          </a:stretch>
                        </a:blipFill>
                      </a:tcPr>
                    </a:tc>
                    <a:extLst>
                      <a:ext uri="{0D108BD9-81ED-4DB2-BD59-A6C34878D82A}">
                        <a16:rowId xmlns="" xmlns:a16="http://schemas.microsoft.com/office/drawing/2014/main" xmlns:a14="http://schemas.microsoft.com/office/drawing/2010/main" val="1000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2" name="Table 11"/>
              <p:cNvGraphicFramePr>
                <a:graphicFrameLocks noGrp="1"/>
              </p:cNvGraphicFramePr>
              <p:nvPr>
                <p:extLst/>
              </p:nvPr>
            </p:nvGraphicFramePr>
            <p:xfrm>
              <a:off x="3359549" y="2310311"/>
              <a:ext cx="2120102" cy="1271089"/>
            </p:xfrm>
            <a:graphic>
              <a:graphicData uri="http://schemas.openxmlformats.org/drawingml/2006/table">
                <a:tbl>
                  <a:tblPr firstRow="1" bandRow="1">
                    <a:tableStyleId>{5C22544A-7EE6-4342-B048-85BDC9FD1C3A}</a:tableStyleId>
                  </a:tblPr>
                  <a:tblGrid>
                    <a:gridCol w="2120102">
                      <a:extLst>
                        <a:ext uri="{9D8B030D-6E8A-4147-A177-3AD203B41FA5}">
                          <a16:colId xmlns="" xmlns:a16="http://schemas.microsoft.com/office/drawing/2014/main" val="20000"/>
                        </a:ext>
                      </a:extLst>
                    </a:gridCol>
                  </a:tblGrid>
                  <a:tr h="251576">
                    <a:tc>
                      <a:txBody>
                        <a:bodyPr/>
                        <a:lstStyle/>
                        <a:p>
                          <a:pPr algn="ctr"/>
                          <a:r>
                            <a:rPr lang="en-US" dirty="0"/>
                            <a:t>Repeatability</a:t>
                          </a:r>
                        </a:p>
                      </a:txBody>
                      <a:tcPr anchor="ctr"/>
                    </a:tc>
                    <a:extLst>
                      <a:ext uri="{0D108BD9-81ED-4DB2-BD59-A6C34878D82A}">
                        <a16:rowId xmlns="" xmlns:a16="http://schemas.microsoft.com/office/drawing/2014/main" val="10000"/>
                      </a:ext>
                    </a:extLst>
                  </a:tr>
                  <a:tr h="905329">
                    <a:tc>
                      <a:txBody>
                        <a:bodyPr/>
                        <a:lstStyle/>
                        <a:p>
                          <a:pPr marL="285750" indent="-285750" algn="l">
                            <a:buFont typeface="Arial" panose="020B0604020202020204" pitchFamily="34" charset="0"/>
                            <a:buChar char="•"/>
                          </a:pP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𝑟</m:t>
                                  </m:r>
                                </m:sub>
                              </m:sSub>
                            </m:oMath>
                          </a14:m>
                          <a:r>
                            <a:rPr lang="en-US" sz="2000" dirty="0"/>
                            <a:t>= </a:t>
                          </a:r>
                          <a:r>
                            <a:rPr lang="en-US" sz="2000" dirty="0" smtClean="0"/>
                            <a:t>0.2813</a:t>
                          </a:r>
                          <a:endParaRPr lang="en-US" sz="2000" dirty="0"/>
                        </a:p>
                        <a:p>
                          <a:pPr marL="285750" indent="-285750" algn="l">
                            <a:buFont typeface="Arial" panose="020B0604020202020204" pitchFamily="34" charset="0"/>
                            <a:buChar char="•"/>
                          </a:pPr>
                          <a:r>
                            <a:rPr lang="en-US" sz="2000" dirty="0"/>
                            <a:t>r = </a:t>
                          </a:r>
                          <a:r>
                            <a:rPr lang="en-US" sz="2000" dirty="0" smtClean="0"/>
                            <a:t>0.7797</a:t>
                          </a:r>
                          <a:endParaRPr lang="en-US" sz="2000" dirty="0"/>
                        </a:p>
                      </a:txBody>
                      <a:tcPr anchor="ctr"/>
                    </a:tc>
                    <a:extLst>
                      <a:ext uri="{0D108BD9-81ED-4DB2-BD59-A6C34878D82A}">
                        <a16:rowId xmlns="" xmlns:a16="http://schemas.microsoft.com/office/drawing/2014/main" val="10001"/>
                      </a:ext>
                    </a:extLst>
                  </a:tr>
                </a:tbl>
              </a:graphicData>
            </a:graphic>
          </p:graphicFrame>
        </mc:Choice>
        <mc:Fallback xmlns="">
          <p:graphicFrame>
            <p:nvGraphicFramePr>
              <p:cNvPr id="12" name="Table 11"/>
              <p:cNvGraphicFramePr>
                <a:graphicFrameLocks noGrp="1"/>
              </p:cNvGraphicFramePr>
              <p:nvPr>
                <p:extLst>
                  <p:ext uri="{D42A27DB-BD31-4B8C-83A1-F6EECF244321}">
                    <p14:modId xmlns:p14="http://schemas.microsoft.com/office/powerpoint/2010/main" val="3045280479"/>
                  </p:ext>
                </p:extLst>
              </p:nvPr>
            </p:nvGraphicFramePr>
            <p:xfrm>
              <a:off x="3359549" y="2310311"/>
              <a:ext cx="2120102" cy="1271089"/>
            </p:xfrm>
            <a:graphic>
              <a:graphicData uri="http://schemas.openxmlformats.org/drawingml/2006/table">
                <a:tbl>
                  <a:tblPr firstRow="1" bandRow="1">
                    <a:tableStyleId>{5C22544A-7EE6-4342-B048-85BDC9FD1C3A}</a:tableStyleId>
                  </a:tblPr>
                  <a:tblGrid>
                    <a:gridCol w="2120102">
                      <a:extLst>
                        <a:ext uri="{9D8B030D-6E8A-4147-A177-3AD203B41FA5}">
                          <a16:colId xmlns="" xmlns:a16="http://schemas.microsoft.com/office/drawing/2014/main" xmlns:a14="http://schemas.microsoft.com/office/drawing/2010/main" val="20000"/>
                        </a:ext>
                      </a:extLst>
                    </a:gridCol>
                  </a:tblGrid>
                  <a:tr h="365760">
                    <a:tc>
                      <a:txBody>
                        <a:bodyPr/>
                        <a:lstStyle/>
                        <a:p>
                          <a:pPr algn="ctr"/>
                          <a:r>
                            <a:rPr lang="en-US" dirty="0"/>
                            <a:t>Repeatability</a:t>
                          </a:r>
                        </a:p>
                      </a:txBody>
                      <a:tcPr anchor="ctr"/>
                    </a:tc>
                    <a:extLst>
                      <a:ext uri="{0D108BD9-81ED-4DB2-BD59-A6C34878D82A}">
                        <a16:rowId xmlns="" xmlns:a16="http://schemas.microsoft.com/office/drawing/2014/main" xmlns:a14="http://schemas.microsoft.com/office/drawing/2010/main" val="10000"/>
                      </a:ext>
                    </a:extLst>
                  </a:tr>
                  <a:tr h="905329">
                    <a:tc>
                      <a:txBody>
                        <a:bodyPr/>
                        <a:lstStyle/>
                        <a:p>
                          <a:endParaRPr lang="en-US"/>
                        </a:p>
                      </a:txBody>
                      <a:tcPr anchor="ctr">
                        <a:blipFill rotWithShape="0">
                          <a:blip r:embed="rId4"/>
                          <a:stretch>
                            <a:fillRect l="-287" t="-43333" r="-1437" b="-1333"/>
                          </a:stretch>
                        </a:blipFill>
                      </a:tcPr>
                    </a:tc>
                    <a:extLst>
                      <a:ext uri="{0D108BD9-81ED-4DB2-BD59-A6C34878D82A}">
                        <a16:rowId xmlns="" xmlns:a16="http://schemas.microsoft.com/office/drawing/2014/main" xmlns:a14="http://schemas.microsoft.com/office/drawing/2010/main" val="1000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extLst/>
              </p:nvPr>
            </p:nvGraphicFramePr>
            <p:xfrm>
              <a:off x="6096000" y="2310311"/>
              <a:ext cx="2120102" cy="1281702"/>
            </p:xfrm>
            <a:graphic>
              <a:graphicData uri="http://schemas.openxmlformats.org/drawingml/2006/table">
                <a:tbl>
                  <a:tblPr firstRow="1" bandRow="1">
                    <a:tableStyleId>{5C22544A-7EE6-4342-B048-85BDC9FD1C3A}</a:tableStyleId>
                  </a:tblPr>
                  <a:tblGrid>
                    <a:gridCol w="2120102">
                      <a:extLst>
                        <a:ext uri="{9D8B030D-6E8A-4147-A177-3AD203B41FA5}">
                          <a16:colId xmlns="" xmlns:a16="http://schemas.microsoft.com/office/drawing/2014/main" val="20000"/>
                        </a:ext>
                      </a:extLst>
                    </a:gridCol>
                  </a:tblGrid>
                  <a:tr h="355147">
                    <a:tc>
                      <a:txBody>
                        <a:bodyPr/>
                        <a:lstStyle/>
                        <a:p>
                          <a:pPr algn="ctr"/>
                          <a:r>
                            <a:rPr lang="en-US" dirty="0"/>
                            <a:t>Reproducibility</a:t>
                          </a:r>
                        </a:p>
                      </a:txBody>
                      <a:tcPr anchor="ctr"/>
                    </a:tc>
                    <a:extLst>
                      <a:ext uri="{0D108BD9-81ED-4DB2-BD59-A6C34878D82A}">
                        <a16:rowId xmlns="" xmlns:a16="http://schemas.microsoft.com/office/drawing/2014/main" val="10000"/>
                      </a:ext>
                    </a:extLst>
                  </a:tr>
                  <a:tr h="915942">
                    <a:tc>
                      <a:txBody>
                        <a:bodyPr/>
                        <a:lstStyle/>
                        <a:p>
                          <a:pPr marL="285750" indent="-285750" algn="l">
                            <a:buFont typeface="Arial" panose="020B0604020202020204" pitchFamily="34" charset="0"/>
                            <a:buChar char="•"/>
                          </a:pP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𝑅</m:t>
                                  </m:r>
                                </m:sub>
                              </m:sSub>
                            </m:oMath>
                          </a14:m>
                          <a:r>
                            <a:rPr lang="en-US" sz="2000" dirty="0"/>
                            <a:t>= </a:t>
                          </a:r>
                          <a:r>
                            <a:rPr lang="en-US" sz="2000" dirty="0" smtClean="0"/>
                            <a:t>0.2856</a:t>
                          </a:r>
                          <a:endParaRPr lang="en-US" sz="2000" dirty="0"/>
                        </a:p>
                        <a:p>
                          <a:pPr marL="285750" indent="-285750" algn="l">
                            <a:buFont typeface="Arial" panose="020B0604020202020204" pitchFamily="34" charset="0"/>
                            <a:buChar char="•"/>
                          </a:pPr>
                          <a:r>
                            <a:rPr lang="en-US" sz="2000" dirty="0"/>
                            <a:t>R = </a:t>
                          </a:r>
                          <a:r>
                            <a:rPr lang="en-US" sz="2000" dirty="0" smtClean="0"/>
                            <a:t>0.7916</a:t>
                          </a:r>
                          <a:endParaRPr lang="en-US" sz="2000" dirty="0"/>
                        </a:p>
                      </a:txBody>
                      <a:tcPr anchor="ctr"/>
                    </a:tc>
                    <a:extLst>
                      <a:ext uri="{0D108BD9-81ED-4DB2-BD59-A6C34878D82A}">
                        <a16:rowId xmlns="" xmlns:a16="http://schemas.microsoft.com/office/drawing/2014/main" val="10001"/>
                      </a:ext>
                    </a:extLst>
                  </a:tr>
                </a:tbl>
              </a:graphicData>
            </a:graphic>
          </p:graphicFrame>
        </mc:Choice>
        <mc:Fallback xmlns="">
          <p:graphicFrame>
            <p:nvGraphicFramePr>
              <p:cNvPr id="13" name="Table 12"/>
              <p:cNvGraphicFramePr>
                <a:graphicFrameLocks noGrp="1"/>
              </p:cNvGraphicFramePr>
              <p:nvPr>
                <p:extLst>
                  <p:ext uri="{D42A27DB-BD31-4B8C-83A1-F6EECF244321}">
                    <p14:modId xmlns:p14="http://schemas.microsoft.com/office/powerpoint/2010/main" val="910028307"/>
                  </p:ext>
                </p:extLst>
              </p:nvPr>
            </p:nvGraphicFramePr>
            <p:xfrm>
              <a:off x="6096000" y="2310311"/>
              <a:ext cx="2120102" cy="1281702"/>
            </p:xfrm>
            <a:graphic>
              <a:graphicData uri="http://schemas.openxmlformats.org/drawingml/2006/table">
                <a:tbl>
                  <a:tblPr firstRow="1" bandRow="1">
                    <a:tableStyleId>{5C22544A-7EE6-4342-B048-85BDC9FD1C3A}</a:tableStyleId>
                  </a:tblPr>
                  <a:tblGrid>
                    <a:gridCol w="2120102">
                      <a:extLst>
                        <a:ext uri="{9D8B030D-6E8A-4147-A177-3AD203B41FA5}">
                          <a16:colId xmlns="" xmlns:a16="http://schemas.microsoft.com/office/drawing/2014/main" xmlns:a14="http://schemas.microsoft.com/office/drawing/2010/main" val="20000"/>
                        </a:ext>
                      </a:extLst>
                    </a:gridCol>
                  </a:tblGrid>
                  <a:tr h="365760">
                    <a:tc>
                      <a:txBody>
                        <a:bodyPr/>
                        <a:lstStyle/>
                        <a:p>
                          <a:pPr algn="ctr"/>
                          <a:r>
                            <a:rPr lang="en-US" dirty="0"/>
                            <a:t>Reproducibility</a:t>
                          </a:r>
                        </a:p>
                      </a:txBody>
                      <a:tcPr anchor="ctr"/>
                    </a:tc>
                    <a:extLst>
                      <a:ext uri="{0D108BD9-81ED-4DB2-BD59-A6C34878D82A}">
                        <a16:rowId xmlns="" xmlns:a16="http://schemas.microsoft.com/office/drawing/2014/main" xmlns:a14="http://schemas.microsoft.com/office/drawing/2010/main" val="10000"/>
                      </a:ext>
                    </a:extLst>
                  </a:tr>
                  <a:tr h="915942">
                    <a:tc>
                      <a:txBody>
                        <a:bodyPr/>
                        <a:lstStyle/>
                        <a:p>
                          <a:endParaRPr lang="en-US"/>
                        </a:p>
                      </a:txBody>
                      <a:tcPr anchor="ctr">
                        <a:blipFill rotWithShape="0">
                          <a:blip r:embed="rId5"/>
                          <a:stretch>
                            <a:fillRect l="-575" t="-42763" r="-1149" b="-1316"/>
                          </a:stretch>
                        </a:blipFill>
                      </a:tcPr>
                    </a:tc>
                    <a:extLst>
                      <a:ext uri="{0D108BD9-81ED-4DB2-BD59-A6C34878D82A}">
                        <a16:rowId xmlns="" xmlns:a16="http://schemas.microsoft.com/office/drawing/2014/main" xmlns:a14="http://schemas.microsoft.com/office/drawing/2010/main" val="10001"/>
                      </a:ext>
                    </a:extLst>
                  </a:tr>
                </a:tbl>
              </a:graphicData>
            </a:graphic>
          </p:graphicFrame>
        </mc:Fallback>
      </mc:AlternateContent>
      <mc:AlternateContent xmlns:mc="http://schemas.openxmlformats.org/markup-compatibility/2006" xmlns:a14="http://schemas.microsoft.com/office/drawing/2010/main">
        <mc:Choice Requires="a14">
          <p:sp>
            <p:nvSpPr>
              <p:cNvPr id="14" name="Rounded Rectangle 13"/>
              <p:cNvSpPr/>
              <p:nvPr/>
            </p:nvSpPr>
            <p:spPr>
              <a:xfrm>
                <a:off x="685800" y="4038600"/>
                <a:ext cx="7606502" cy="1383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Based upon the LSPI pooled standard deviation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𝑟</m:t>
                        </m:r>
                      </m:sub>
                    </m:sSub>
                  </m:oMath>
                </a14:m>
                <a:r>
                  <a:rPr lang="en-US" sz="2400" dirty="0"/>
                  <a:t>) and ASTM’s repeatability (r), there is no significant difference between an </a:t>
                </a:r>
                <a:r>
                  <a:rPr lang="en-US" sz="2400" dirty="0" err="1"/>
                  <a:t>AvPIE</a:t>
                </a:r>
                <a:r>
                  <a:rPr lang="en-US" sz="2400" dirty="0"/>
                  <a:t> </a:t>
                </a:r>
                <a14:m>
                  <m:oMath xmlns:m="http://schemas.openxmlformats.org/officeDocument/2006/math">
                    <m:sSup>
                      <m:sSupPr>
                        <m:ctrlPr>
                          <a:rPr lang="en-US" sz="2000" i="1" dirty="0" smtClean="0">
                            <a:latin typeface="Cambria Math" panose="02040503050406030204" pitchFamily="18" charset="0"/>
                          </a:rPr>
                        </m:ctrlPr>
                      </m:sSupPr>
                      <m:e>
                        <m:r>
                          <a:rPr lang="en-US" sz="2000" b="0" i="1" dirty="0" smtClean="0">
                            <a:latin typeface="Cambria Math" panose="02040503050406030204" pitchFamily="18" charset="0"/>
                          </a:rPr>
                          <m:t>𝑟𝑒𝑠𝑢𝑙𝑡</m:t>
                        </m:r>
                      </m:e>
                      <m:sup>
                        <m:r>
                          <a:rPr lang="en-US" sz="2000" b="0" i="1" dirty="0" smtClean="0">
                            <a:latin typeface="Cambria Math" panose="02040503050406030204" pitchFamily="18" charset="0"/>
                          </a:rPr>
                          <m:t>1</m:t>
                        </m:r>
                      </m:sup>
                    </m:sSup>
                  </m:oMath>
                </a14:m>
                <a:r>
                  <a:rPr lang="en-US" sz="2400" dirty="0"/>
                  <a:t> of </a:t>
                </a:r>
                <a:r>
                  <a:rPr lang="en-US" sz="2400" dirty="0" smtClean="0">
                    <a:solidFill>
                      <a:schemeClr val="bg1"/>
                    </a:solidFill>
                  </a:rPr>
                  <a:t>5.00 </a:t>
                </a:r>
                <a:r>
                  <a:rPr lang="en-US" sz="2400" dirty="0">
                    <a:solidFill>
                      <a:schemeClr val="bg1"/>
                    </a:solidFill>
                  </a:rPr>
                  <a:t>and </a:t>
                </a:r>
                <a:r>
                  <a:rPr lang="en-US" sz="2400" dirty="0" smtClean="0">
                    <a:solidFill>
                      <a:schemeClr val="bg1"/>
                    </a:solidFill>
                  </a:rPr>
                  <a:t>9.25.</a:t>
                </a:r>
                <a:endParaRPr lang="en-US" sz="2400" dirty="0">
                  <a:solidFill>
                    <a:schemeClr val="bg1"/>
                  </a:solidFill>
                </a:endParaRPr>
              </a:p>
            </p:txBody>
          </p:sp>
        </mc:Choice>
        <mc:Fallback xmlns="">
          <p:sp>
            <p:nvSpPr>
              <p:cNvPr id="14" name="Rounded Rectangle 13"/>
              <p:cNvSpPr>
                <a:spLocks noRot="1" noChangeAspect="1" noMove="1" noResize="1" noEditPoints="1" noAdjustHandles="1" noChangeArrowheads="1" noChangeShapeType="1" noTextEdit="1"/>
              </p:cNvSpPr>
              <p:nvPr/>
            </p:nvSpPr>
            <p:spPr>
              <a:xfrm>
                <a:off x="685800" y="4038600"/>
                <a:ext cx="7606502" cy="1383938"/>
              </a:xfrm>
              <a:prstGeom prst="roundRect">
                <a:avLst/>
              </a:prstGeom>
              <a:blipFill rotWithShape="0">
                <a:blip r:embed="rId6"/>
                <a:stretch>
                  <a:fillRect b="-2620"/>
                </a:stretch>
              </a:blipFill>
            </p:spPr>
            <p:txBody>
              <a:bodyPr/>
              <a:lstStyle/>
              <a:p>
                <a:r>
                  <a:rPr lang="en-US">
                    <a:noFill/>
                  </a:rPr>
                  <a:t> </a:t>
                </a:r>
              </a:p>
            </p:txBody>
          </p:sp>
        </mc:Fallback>
      </mc:AlternateContent>
      <p:sp>
        <p:nvSpPr>
          <p:cNvPr id="15" name="TextBox 14"/>
          <p:cNvSpPr txBox="1"/>
          <p:nvPr/>
        </p:nvSpPr>
        <p:spPr>
          <a:xfrm>
            <a:off x="838200" y="6285011"/>
            <a:ext cx="7454102" cy="307777"/>
          </a:xfrm>
          <a:prstGeom prst="rect">
            <a:avLst/>
          </a:prstGeom>
          <a:noFill/>
        </p:spPr>
        <p:txBody>
          <a:bodyPr wrap="square" rtlCol="0">
            <a:spAutoFit/>
          </a:bodyPr>
          <a:lstStyle/>
          <a:p>
            <a:r>
              <a:rPr lang="en-US" sz="1400" i="1" dirty="0"/>
              <a:t>Note 1: An </a:t>
            </a:r>
            <a:r>
              <a:rPr lang="en-US" sz="1400" i="1" dirty="0" err="1"/>
              <a:t>AvPIE</a:t>
            </a:r>
            <a:r>
              <a:rPr lang="en-US" sz="1400" i="1" dirty="0"/>
              <a:t> result of 5.0 was arbitrarily selected as the pass/fail limit</a:t>
            </a:r>
          </a:p>
        </p:txBody>
      </p:sp>
      <p:sp>
        <p:nvSpPr>
          <p:cNvPr id="11" name="Rounded Rectangle 10"/>
          <p:cNvSpPr/>
          <p:nvPr/>
        </p:nvSpPr>
        <p:spPr>
          <a:xfrm>
            <a:off x="5632050" y="1401218"/>
            <a:ext cx="3359549"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Model: Sqrt(AvPIE+0.5) ~ </a:t>
            </a:r>
            <a:r>
              <a:rPr lang="en-US" sz="2000" dirty="0" smtClean="0"/>
              <a:t>Oil</a:t>
            </a:r>
            <a:endParaRPr lang="en-US" sz="2000" dirty="0"/>
          </a:p>
        </p:txBody>
      </p:sp>
    </p:spTree>
    <p:extLst>
      <p:ext uri="{BB962C8B-B14F-4D97-AF65-F5344CB8AC3E}">
        <p14:creationId xmlns:p14="http://schemas.microsoft.com/office/powerpoint/2010/main" val="22447767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186574"/>
            <a:ext cx="8534400" cy="685800"/>
          </a:xfrm>
        </p:spPr>
        <p:txBody>
          <a:bodyPr>
            <a:normAutofit/>
          </a:bodyPr>
          <a:lstStyle/>
          <a:p>
            <a:pPr algn="ctr"/>
            <a:r>
              <a:rPr lang="en-US" sz="3200" dirty="0"/>
              <a:t>Sqrt(AvPIE+0.5) Precision</a:t>
            </a:r>
          </a:p>
        </p:txBody>
      </p:sp>
      <p:sp>
        <p:nvSpPr>
          <p:cNvPr id="4" name="Slide Number Placeholder 3"/>
          <p:cNvSpPr>
            <a:spLocks noGrp="1"/>
          </p:cNvSpPr>
          <p:nvPr>
            <p:ph type="sldNum" sz="quarter" idx="12"/>
          </p:nvPr>
        </p:nvSpPr>
        <p:spPr/>
        <p:txBody>
          <a:bodyPr/>
          <a:lstStyle/>
          <a:p>
            <a:fld id="{C17C1647-21DB-4F21-9B41-C46BD641619B}" type="slidenum">
              <a:rPr lang="en-US" smtClean="0"/>
              <a:pPr/>
              <a:t>57</a:t>
            </a:fld>
            <a:endParaRPr lang="en-US" dirty="0"/>
          </a:p>
        </p:txBody>
      </p:sp>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nvPr>
            </p:nvGraphicFramePr>
            <p:xfrm>
              <a:off x="623098" y="2310311"/>
              <a:ext cx="2120102" cy="1271089"/>
            </p:xfrm>
            <a:graphic>
              <a:graphicData uri="http://schemas.openxmlformats.org/drawingml/2006/table">
                <a:tbl>
                  <a:tblPr firstRow="1" bandRow="1">
                    <a:tableStyleId>{5C22544A-7EE6-4342-B048-85BDC9FD1C3A}</a:tableStyleId>
                  </a:tblPr>
                  <a:tblGrid>
                    <a:gridCol w="2120102">
                      <a:extLst>
                        <a:ext uri="{9D8B030D-6E8A-4147-A177-3AD203B41FA5}">
                          <a16:colId xmlns="" xmlns:a16="http://schemas.microsoft.com/office/drawing/2014/main" val="20000"/>
                        </a:ext>
                      </a:extLst>
                    </a:gridCol>
                  </a:tblGrid>
                  <a:tr h="396724">
                    <a:tc>
                      <a:txBody>
                        <a:bodyPr/>
                        <a:lstStyle/>
                        <a:p>
                          <a:pPr algn="ctr"/>
                          <a:r>
                            <a:rPr lang="en-US" dirty="0"/>
                            <a:t>Model RMSE</a:t>
                          </a:r>
                        </a:p>
                      </a:txBody>
                      <a:tcPr anchor="ctr"/>
                    </a:tc>
                    <a:extLst>
                      <a:ext uri="{0D108BD9-81ED-4DB2-BD59-A6C34878D82A}">
                        <a16:rowId xmlns="" xmlns:a16="http://schemas.microsoft.com/office/drawing/2014/main" val="10000"/>
                      </a:ext>
                    </a:extLst>
                  </a:tr>
                  <a:tr h="874365">
                    <a:tc>
                      <a:txBody>
                        <a:bodyPr/>
                        <a:lstStyle/>
                        <a:p>
                          <a:pPr marL="285750" indent="-285750" algn="l">
                            <a:buFont typeface="Arial" panose="020B0604020202020204" pitchFamily="34" charset="0"/>
                            <a:buChar char="•"/>
                          </a:pP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𝑟</m:t>
                                  </m:r>
                                </m:sub>
                              </m:sSub>
                            </m:oMath>
                          </a14:m>
                          <a:r>
                            <a:rPr lang="en-US" sz="2000" dirty="0"/>
                            <a:t> = </a:t>
                          </a:r>
                          <a:r>
                            <a:rPr lang="en-US" sz="2000" dirty="0" smtClean="0"/>
                            <a:t>0.2856</a:t>
                          </a:r>
                          <a:endParaRPr lang="en-US" sz="2000" dirty="0"/>
                        </a:p>
                      </a:txBody>
                      <a:tcPr anchor="ctr"/>
                    </a:tc>
                    <a:extLst>
                      <a:ext uri="{0D108BD9-81ED-4DB2-BD59-A6C34878D82A}">
                        <a16:rowId xmlns="" xmlns:a16="http://schemas.microsoft.com/office/drawing/2014/main" val="10001"/>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662235890"/>
                  </p:ext>
                </p:extLst>
              </p:nvPr>
            </p:nvGraphicFramePr>
            <p:xfrm>
              <a:off x="623098" y="2310311"/>
              <a:ext cx="2120102" cy="1271089"/>
            </p:xfrm>
            <a:graphic>
              <a:graphicData uri="http://schemas.openxmlformats.org/drawingml/2006/table">
                <a:tbl>
                  <a:tblPr firstRow="1" bandRow="1">
                    <a:tableStyleId>{5C22544A-7EE6-4342-B048-85BDC9FD1C3A}</a:tableStyleId>
                  </a:tblPr>
                  <a:tblGrid>
                    <a:gridCol w="2120102">
                      <a:extLst>
                        <a:ext uri="{9D8B030D-6E8A-4147-A177-3AD203B41FA5}">
                          <a16:colId xmlns="" xmlns:a16="http://schemas.microsoft.com/office/drawing/2014/main" xmlns:a14="http://schemas.microsoft.com/office/drawing/2010/main" val="20000"/>
                        </a:ext>
                      </a:extLst>
                    </a:gridCol>
                  </a:tblGrid>
                  <a:tr h="396724">
                    <a:tc>
                      <a:txBody>
                        <a:bodyPr/>
                        <a:lstStyle/>
                        <a:p>
                          <a:pPr algn="ctr"/>
                          <a:r>
                            <a:rPr lang="en-US" dirty="0"/>
                            <a:t>Model RMSE</a:t>
                          </a:r>
                        </a:p>
                      </a:txBody>
                      <a:tcPr anchor="ctr"/>
                    </a:tc>
                    <a:extLst>
                      <a:ext uri="{0D108BD9-81ED-4DB2-BD59-A6C34878D82A}">
                        <a16:rowId xmlns="" xmlns:a16="http://schemas.microsoft.com/office/drawing/2014/main" xmlns:a14="http://schemas.microsoft.com/office/drawing/2010/main" val="10000"/>
                      </a:ext>
                    </a:extLst>
                  </a:tr>
                  <a:tr h="874365">
                    <a:tc>
                      <a:txBody>
                        <a:bodyPr/>
                        <a:lstStyle/>
                        <a:p>
                          <a:endParaRPr lang="en-US"/>
                        </a:p>
                      </a:txBody>
                      <a:tcPr anchor="ctr">
                        <a:blipFill rotWithShape="0">
                          <a:blip r:embed="rId3"/>
                          <a:stretch>
                            <a:fillRect l="-287" t="-47222" r="-1437" b="-1389"/>
                          </a:stretch>
                        </a:blipFill>
                      </a:tcPr>
                    </a:tc>
                    <a:extLst>
                      <a:ext uri="{0D108BD9-81ED-4DB2-BD59-A6C34878D82A}">
                        <a16:rowId xmlns="" xmlns:a16="http://schemas.microsoft.com/office/drawing/2014/main" xmlns:a14="http://schemas.microsoft.com/office/drawing/2010/main" val="1000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2" name="Table 11"/>
              <p:cNvGraphicFramePr>
                <a:graphicFrameLocks noGrp="1"/>
              </p:cNvGraphicFramePr>
              <p:nvPr>
                <p:extLst/>
              </p:nvPr>
            </p:nvGraphicFramePr>
            <p:xfrm>
              <a:off x="3359549" y="2310311"/>
              <a:ext cx="2120102" cy="1271089"/>
            </p:xfrm>
            <a:graphic>
              <a:graphicData uri="http://schemas.openxmlformats.org/drawingml/2006/table">
                <a:tbl>
                  <a:tblPr firstRow="1" bandRow="1">
                    <a:tableStyleId>{5C22544A-7EE6-4342-B048-85BDC9FD1C3A}</a:tableStyleId>
                  </a:tblPr>
                  <a:tblGrid>
                    <a:gridCol w="2120102">
                      <a:extLst>
                        <a:ext uri="{9D8B030D-6E8A-4147-A177-3AD203B41FA5}">
                          <a16:colId xmlns="" xmlns:a16="http://schemas.microsoft.com/office/drawing/2014/main" val="20000"/>
                        </a:ext>
                      </a:extLst>
                    </a:gridCol>
                  </a:tblGrid>
                  <a:tr h="251576">
                    <a:tc>
                      <a:txBody>
                        <a:bodyPr/>
                        <a:lstStyle/>
                        <a:p>
                          <a:pPr algn="ctr"/>
                          <a:r>
                            <a:rPr lang="en-US" dirty="0"/>
                            <a:t>Repeatability</a:t>
                          </a:r>
                        </a:p>
                      </a:txBody>
                      <a:tcPr anchor="ctr"/>
                    </a:tc>
                    <a:extLst>
                      <a:ext uri="{0D108BD9-81ED-4DB2-BD59-A6C34878D82A}">
                        <a16:rowId xmlns="" xmlns:a16="http://schemas.microsoft.com/office/drawing/2014/main" val="10000"/>
                      </a:ext>
                    </a:extLst>
                  </a:tr>
                  <a:tr h="905329">
                    <a:tc>
                      <a:txBody>
                        <a:bodyPr/>
                        <a:lstStyle/>
                        <a:p>
                          <a:pPr marL="285750" indent="-285750" algn="l">
                            <a:buFont typeface="Arial" panose="020B0604020202020204" pitchFamily="34" charset="0"/>
                            <a:buChar char="•"/>
                          </a:pP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𝑟</m:t>
                                  </m:r>
                                </m:sub>
                              </m:sSub>
                            </m:oMath>
                          </a14:m>
                          <a:r>
                            <a:rPr lang="en-US" sz="2000" dirty="0"/>
                            <a:t>= </a:t>
                          </a:r>
                          <a:r>
                            <a:rPr lang="en-US" sz="2000" dirty="0" smtClean="0"/>
                            <a:t>0.2856</a:t>
                          </a:r>
                          <a:endParaRPr lang="en-US" sz="2000" dirty="0"/>
                        </a:p>
                        <a:p>
                          <a:pPr marL="285750" indent="-285750" algn="l">
                            <a:buFont typeface="Arial" panose="020B0604020202020204" pitchFamily="34" charset="0"/>
                            <a:buChar char="•"/>
                          </a:pPr>
                          <a:r>
                            <a:rPr lang="en-US" sz="2000" dirty="0"/>
                            <a:t>r = </a:t>
                          </a:r>
                          <a:r>
                            <a:rPr lang="en-US" sz="2000" dirty="0" smtClean="0"/>
                            <a:t>0.7916</a:t>
                          </a:r>
                          <a:endParaRPr lang="en-US" sz="2000" dirty="0"/>
                        </a:p>
                      </a:txBody>
                      <a:tcPr anchor="ctr"/>
                    </a:tc>
                    <a:extLst>
                      <a:ext uri="{0D108BD9-81ED-4DB2-BD59-A6C34878D82A}">
                        <a16:rowId xmlns="" xmlns:a16="http://schemas.microsoft.com/office/drawing/2014/main" val="10001"/>
                      </a:ext>
                    </a:extLst>
                  </a:tr>
                </a:tbl>
              </a:graphicData>
            </a:graphic>
          </p:graphicFrame>
        </mc:Choice>
        <mc:Fallback xmlns="">
          <p:graphicFrame>
            <p:nvGraphicFramePr>
              <p:cNvPr id="12" name="Table 11"/>
              <p:cNvGraphicFramePr>
                <a:graphicFrameLocks noGrp="1"/>
              </p:cNvGraphicFramePr>
              <p:nvPr>
                <p:extLst>
                  <p:ext uri="{D42A27DB-BD31-4B8C-83A1-F6EECF244321}">
                    <p14:modId xmlns:p14="http://schemas.microsoft.com/office/powerpoint/2010/main" val="1073653294"/>
                  </p:ext>
                </p:extLst>
              </p:nvPr>
            </p:nvGraphicFramePr>
            <p:xfrm>
              <a:off x="3359549" y="2310311"/>
              <a:ext cx="2120102" cy="1271089"/>
            </p:xfrm>
            <a:graphic>
              <a:graphicData uri="http://schemas.openxmlformats.org/drawingml/2006/table">
                <a:tbl>
                  <a:tblPr firstRow="1" bandRow="1">
                    <a:tableStyleId>{5C22544A-7EE6-4342-B048-85BDC9FD1C3A}</a:tableStyleId>
                  </a:tblPr>
                  <a:tblGrid>
                    <a:gridCol w="2120102">
                      <a:extLst>
                        <a:ext uri="{9D8B030D-6E8A-4147-A177-3AD203B41FA5}">
                          <a16:colId xmlns="" xmlns:a16="http://schemas.microsoft.com/office/drawing/2014/main" xmlns:a14="http://schemas.microsoft.com/office/drawing/2010/main" val="20000"/>
                        </a:ext>
                      </a:extLst>
                    </a:gridCol>
                  </a:tblGrid>
                  <a:tr h="365760">
                    <a:tc>
                      <a:txBody>
                        <a:bodyPr/>
                        <a:lstStyle/>
                        <a:p>
                          <a:pPr algn="ctr"/>
                          <a:r>
                            <a:rPr lang="en-US" dirty="0"/>
                            <a:t>Repeatability</a:t>
                          </a:r>
                        </a:p>
                      </a:txBody>
                      <a:tcPr anchor="ctr"/>
                    </a:tc>
                    <a:extLst>
                      <a:ext uri="{0D108BD9-81ED-4DB2-BD59-A6C34878D82A}">
                        <a16:rowId xmlns="" xmlns:a16="http://schemas.microsoft.com/office/drawing/2014/main" xmlns:a14="http://schemas.microsoft.com/office/drawing/2010/main" val="10000"/>
                      </a:ext>
                    </a:extLst>
                  </a:tr>
                  <a:tr h="905329">
                    <a:tc>
                      <a:txBody>
                        <a:bodyPr/>
                        <a:lstStyle/>
                        <a:p>
                          <a:endParaRPr lang="en-US"/>
                        </a:p>
                      </a:txBody>
                      <a:tcPr anchor="ctr">
                        <a:blipFill rotWithShape="0">
                          <a:blip r:embed="rId4"/>
                          <a:stretch>
                            <a:fillRect l="-287" t="-43333" r="-1437" b="-1333"/>
                          </a:stretch>
                        </a:blipFill>
                      </a:tcPr>
                    </a:tc>
                    <a:extLst>
                      <a:ext uri="{0D108BD9-81ED-4DB2-BD59-A6C34878D82A}">
                        <a16:rowId xmlns="" xmlns:a16="http://schemas.microsoft.com/office/drawing/2014/main" xmlns:a14="http://schemas.microsoft.com/office/drawing/2010/main" val="1000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extLst/>
              </p:nvPr>
            </p:nvGraphicFramePr>
            <p:xfrm>
              <a:off x="6096000" y="2310311"/>
              <a:ext cx="2120102" cy="1281702"/>
            </p:xfrm>
            <a:graphic>
              <a:graphicData uri="http://schemas.openxmlformats.org/drawingml/2006/table">
                <a:tbl>
                  <a:tblPr firstRow="1" bandRow="1">
                    <a:tableStyleId>{5C22544A-7EE6-4342-B048-85BDC9FD1C3A}</a:tableStyleId>
                  </a:tblPr>
                  <a:tblGrid>
                    <a:gridCol w="2120102">
                      <a:extLst>
                        <a:ext uri="{9D8B030D-6E8A-4147-A177-3AD203B41FA5}">
                          <a16:colId xmlns="" xmlns:a16="http://schemas.microsoft.com/office/drawing/2014/main" val="20000"/>
                        </a:ext>
                      </a:extLst>
                    </a:gridCol>
                  </a:tblGrid>
                  <a:tr h="355147">
                    <a:tc>
                      <a:txBody>
                        <a:bodyPr/>
                        <a:lstStyle/>
                        <a:p>
                          <a:pPr algn="ctr"/>
                          <a:r>
                            <a:rPr lang="en-US" dirty="0"/>
                            <a:t>Reproducibility</a:t>
                          </a:r>
                        </a:p>
                      </a:txBody>
                      <a:tcPr anchor="ctr"/>
                    </a:tc>
                    <a:extLst>
                      <a:ext uri="{0D108BD9-81ED-4DB2-BD59-A6C34878D82A}">
                        <a16:rowId xmlns="" xmlns:a16="http://schemas.microsoft.com/office/drawing/2014/main" val="10000"/>
                      </a:ext>
                    </a:extLst>
                  </a:tr>
                  <a:tr h="915942">
                    <a:tc>
                      <a:txBody>
                        <a:bodyPr/>
                        <a:lstStyle/>
                        <a:p>
                          <a:pPr marL="285750" indent="-285750" algn="l">
                            <a:buFont typeface="Arial" panose="020B0604020202020204" pitchFamily="34" charset="0"/>
                            <a:buChar char="•"/>
                          </a:pP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𝑅</m:t>
                                  </m:r>
                                </m:sub>
                              </m:sSub>
                            </m:oMath>
                          </a14:m>
                          <a:r>
                            <a:rPr lang="en-US" sz="2000" dirty="0"/>
                            <a:t>= </a:t>
                          </a:r>
                          <a:r>
                            <a:rPr lang="en-US" sz="2000" dirty="0" smtClean="0"/>
                            <a:t>0.2856</a:t>
                          </a:r>
                          <a:endParaRPr lang="en-US" sz="2000" dirty="0"/>
                        </a:p>
                        <a:p>
                          <a:pPr marL="285750" indent="-285750" algn="l">
                            <a:buFont typeface="Arial" panose="020B0604020202020204" pitchFamily="34" charset="0"/>
                            <a:buChar char="•"/>
                          </a:pPr>
                          <a:r>
                            <a:rPr lang="en-US" sz="2000" dirty="0"/>
                            <a:t>R = </a:t>
                          </a:r>
                          <a:r>
                            <a:rPr lang="en-US" sz="2000" dirty="0" smtClean="0"/>
                            <a:t>0.7916</a:t>
                          </a:r>
                          <a:endParaRPr lang="en-US" sz="2000" dirty="0"/>
                        </a:p>
                      </a:txBody>
                      <a:tcPr anchor="ctr"/>
                    </a:tc>
                    <a:extLst>
                      <a:ext uri="{0D108BD9-81ED-4DB2-BD59-A6C34878D82A}">
                        <a16:rowId xmlns="" xmlns:a16="http://schemas.microsoft.com/office/drawing/2014/main" val="10001"/>
                      </a:ext>
                    </a:extLst>
                  </a:tr>
                </a:tbl>
              </a:graphicData>
            </a:graphic>
          </p:graphicFrame>
        </mc:Choice>
        <mc:Fallback xmlns="">
          <p:graphicFrame>
            <p:nvGraphicFramePr>
              <p:cNvPr id="13" name="Table 12"/>
              <p:cNvGraphicFramePr>
                <a:graphicFrameLocks noGrp="1"/>
              </p:cNvGraphicFramePr>
              <p:nvPr>
                <p:extLst>
                  <p:ext uri="{D42A27DB-BD31-4B8C-83A1-F6EECF244321}">
                    <p14:modId xmlns:p14="http://schemas.microsoft.com/office/powerpoint/2010/main" val="3301464380"/>
                  </p:ext>
                </p:extLst>
              </p:nvPr>
            </p:nvGraphicFramePr>
            <p:xfrm>
              <a:off x="6096000" y="2310311"/>
              <a:ext cx="2120102" cy="1281702"/>
            </p:xfrm>
            <a:graphic>
              <a:graphicData uri="http://schemas.openxmlformats.org/drawingml/2006/table">
                <a:tbl>
                  <a:tblPr firstRow="1" bandRow="1">
                    <a:tableStyleId>{5C22544A-7EE6-4342-B048-85BDC9FD1C3A}</a:tableStyleId>
                  </a:tblPr>
                  <a:tblGrid>
                    <a:gridCol w="2120102">
                      <a:extLst>
                        <a:ext uri="{9D8B030D-6E8A-4147-A177-3AD203B41FA5}">
                          <a16:colId xmlns="" xmlns:a16="http://schemas.microsoft.com/office/drawing/2014/main" xmlns:a14="http://schemas.microsoft.com/office/drawing/2010/main" val="20000"/>
                        </a:ext>
                      </a:extLst>
                    </a:gridCol>
                  </a:tblGrid>
                  <a:tr h="365760">
                    <a:tc>
                      <a:txBody>
                        <a:bodyPr/>
                        <a:lstStyle/>
                        <a:p>
                          <a:pPr algn="ctr"/>
                          <a:r>
                            <a:rPr lang="en-US" dirty="0"/>
                            <a:t>Reproducibility</a:t>
                          </a:r>
                        </a:p>
                      </a:txBody>
                      <a:tcPr anchor="ctr"/>
                    </a:tc>
                    <a:extLst>
                      <a:ext uri="{0D108BD9-81ED-4DB2-BD59-A6C34878D82A}">
                        <a16:rowId xmlns="" xmlns:a16="http://schemas.microsoft.com/office/drawing/2014/main" xmlns:a14="http://schemas.microsoft.com/office/drawing/2010/main" val="10000"/>
                      </a:ext>
                    </a:extLst>
                  </a:tr>
                  <a:tr h="915942">
                    <a:tc>
                      <a:txBody>
                        <a:bodyPr/>
                        <a:lstStyle/>
                        <a:p>
                          <a:endParaRPr lang="en-US"/>
                        </a:p>
                      </a:txBody>
                      <a:tcPr anchor="ctr">
                        <a:blipFill rotWithShape="0">
                          <a:blip r:embed="rId5"/>
                          <a:stretch>
                            <a:fillRect l="-575" t="-42763" r="-1149" b="-1316"/>
                          </a:stretch>
                        </a:blipFill>
                      </a:tcPr>
                    </a:tc>
                    <a:extLst>
                      <a:ext uri="{0D108BD9-81ED-4DB2-BD59-A6C34878D82A}">
                        <a16:rowId xmlns="" xmlns:a16="http://schemas.microsoft.com/office/drawing/2014/main" xmlns:a14="http://schemas.microsoft.com/office/drawing/2010/main" val="10001"/>
                      </a:ext>
                    </a:extLst>
                  </a:tr>
                </a:tbl>
              </a:graphicData>
            </a:graphic>
          </p:graphicFrame>
        </mc:Fallback>
      </mc:AlternateContent>
      <mc:AlternateContent xmlns:mc="http://schemas.openxmlformats.org/markup-compatibility/2006" xmlns:a14="http://schemas.microsoft.com/office/drawing/2010/main">
        <mc:Choice Requires="a14">
          <p:sp>
            <p:nvSpPr>
              <p:cNvPr id="14" name="Rounded Rectangle 13"/>
              <p:cNvSpPr/>
              <p:nvPr/>
            </p:nvSpPr>
            <p:spPr>
              <a:xfrm>
                <a:off x="685800" y="4038600"/>
                <a:ext cx="7606502" cy="1383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Based upon the LSPI pooled standard deviation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𝑟</m:t>
                        </m:r>
                      </m:sub>
                    </m:sSub>
                  </m:oMath>
                </a14:m>
                <a:r>
                  <a:rPr lang="en-US" sz="2400" dirty="0"/>
                  <a:t>) and ASTM’s repeatability (r), there is no significant difference between an </a:t>
                </a:r>
                <a:r>
                  <a:rPr lang="en-US" sz="2400" dirty="0" err="1"/>
                  <a:t>AvPIE</a:t>
                </a:r>
                <a:r>
                  <a:rPr lang="en-US" sz="2400" dirty="0"/>
                  <a:t> </a:t>
                </a:r>
                <a14:m>
                  <m:oMath xmlns:m="http://schemas.openxmlformats.org/officeDocument/2006/math">
                    <m:sSup>
                      <m:sSupPr>
                        <m:ctrlPr>
                          <a:rPr lang="en-US" sz="2000" i="1" dirty="0" smtClean="0">
                            <a:latin typeface="Cambria Math" panose="02040503050406030204" pitchFamily="18" charset="0"/>
                          </a:rPr>
                        </m:ctrlPr>
                      </m:sSupPr>
                      <m:e>
                        <m:r>
                          <a:rPr lang="en-US" sz="2000" b="0" i="1" dirty="0" smtClean="0">
                            <a:latin typeface="Cambria Math" panose="02040503050406030204" pitchFamily="18" charset="0"/>
                          </a:rPr>
                          <m:t>𝑟𝑒𝑠𝑢𝑙𝑡</m:t>
                        </m:r>
                      </m:e>
                      <m:sup>
                        <m:r>
                          <a:rPr lang="en-US" sz="2000" b="0" i="1" dirty="0" smtClean="0">
                            <a:latin typeface="Cambria Math" panose="02040503050406030204" pitchFamily="18" charset="0"/>
                          </a:rPr>
                          <m:t>1</m:t>
                        </m:r>
                      </m:sup>
                    </m:sSup>
                  </m:oMath>
                </a14:m>
                <a:r>
                  <a:rPr lang="en-US" sz="2400" dirty="0"/>
                  <a:t> of </a:t>
                </a:r>
                <a:r>
                  <a:rPr lang="en-US" sz="2400" dirty="0" smtClean="0">
                    <a:solidFill>
                      <a:schemeClr val="bg1"/>
                    </a:solidFill>
                  </a:rPr>
                  <a:t>5.00 </a:t>
                </a:r>
                <a:r>
                  <a:rPr lang="en-US" sz="2400" dirty="0">
                    <a:solidFill>
                      <a:schemeClr val="bg1"/>
                    </a:solidFill>
                  </a:rPr>
                  <a:t>and </a:t>
                </a:r>
                <a:r>
                  <a:rPr lang="en-US" sz="2400" dirty="0" smtClean="0">
                    <a:solidFill>
                      <a:schemeClr val="bg1"/>
                    </a:solidFill>
                  </a:rPr>
                  <a:t>9.25.</a:t>
                </a:r>
                <a:endParaRPr lang="en-US" sz="2400" dirty="0">
                  <a:solidFill>
                    <a:schemeClr val="bg1"/>
                  </a:solidFill>
                </a:endParaRPr>
              </a:p>
            </p:txBody>
          </p:sp>
        </mc:Choice>
        <mc:Fallback xmlns="">
          <p:sp>
            <p:nvSpPr>
              <p:cNvPr id="14" name="Rounded Rectangle 13"/>
              <p:cNvSpPr>
                <a:spLocks noRot="1" noChangeAspect="1" noMove="1" noResize="1" noEditPoints="1" noAdjustHandles="1" noChangeArrowheads="1" noChangeShapeType="1" noTextEdit="1"/>
              </p:cNvSpPr>
              <p:nvPr/>
            </p:nvSpPr>
            <p:spPr>
              <a:xfrm>
                <a:off x="685800" y="4038600"/>
                <a:ext cx="7606502" cy="1383938"/>
              </a:xfrm>
              <a:prstGeom prst="roundRect">
                <a:avLst/>
              </a:prstGeom>
              <a:blipFill rotWithShape="0">
                <a:blip r:embed="rId6"/>
                <a:stretch>
                  <a:fillRect b="-2620"/>
                </a:stretch>
              </a:blipFill>
            </p:spPr>
            <p:txBody>
              <a:bodyPr/>
              <a:lstStyle/>
              <a:p>
                <a:r>
                  <a:rPr lang="en-US">
                    <a:noFill/>
                  </a:rPr>
                  <a:t> </a:t>
                </a:r>
              </a:p>
            </p:txBody>
          </p:sp>
        </mc:Fallback>
      </mc:AlternateContent>
      <p:sp>
        <p:nvSpPr>
          <p:cNvPr id="15" name="TextBox 14"/>
          <p:cNvSpPr txBox="1"/>
          <p:nvPr/>
        </p:nvSpPr>
        <p:spPr>
          <a:xfrm>
            <a:off x="838200" y="6285011"/>
            <a:ext cx="7454102" cy="307777"/>
          </a:xfrm>
          <a:prstGeom prst="rect">
            <a:avLst/>
          </a:prstGeom>
          <a:noFill/>
        </p:spPr>
        <p:txBody>
          <a:bodyPr wrap="square" rtlCol="0">
            <a:spAutoFit/>
          </a:bodyPr>
          <a:lstStyle/>
          <a:p>
            <a:r>
              <a:rPr lang="en-US" sz="1400" i="1" dirty="0"/>
              <a:t>Note 1: An </a:t>
            </a:r>
            <a:r>
              <a:rPr lang="en-US" sz="1400" i="1" dirty="0" err="1"/>
              <a:t>AvPIE</a:t>
            </a:r>
            <a:r>
              <a:rPr lang="en-US" sz="1400" i="1" dirty="0"/>
              <a:t> result of 5.0 was arbitrarily selected as the pass/fail limit</a:t>
            </a:r>
          </a:p>
        </p:txBody>
      </p:sp>
      <p:sp>
        <p:nvSpPr>
          <p:cNvPr id="11" name="Rounded Rectangle 10"/>
          <p:cNvSpPr/>
          <p:nvPr/>
        </p:nvSpPr>
        <p:spPr>
          <a:xfrm>
            <a:off x="603504" y="1401218"/>
            <a:ext cx="8388095"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Model: Sqrt(AvPIE+0.5) ~ </a:t>
            </a:r>
            <a:r>
              <a:rPr lang="en-US" sz="2400" dirty="0" smtClean="0"/>
              <a:t>Oil</a:t>
            </a:r>
            <a:endParaRPr lang="en-US" sz="2400" dirty="0"/>
          </a:p>
        </p:txBody>
      </p:sp>
    </p:spTree>
    <p:extLst>
      <p:ext uri="{BB962C8B-B14F-4D97-AF65-F5344CB8AC3E}">
        <p14:creationId xmlns:p14="http://schemas.microsoft.com/office/powerpoint/2010/main" val="29327756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6862"/>
            <a:ext cx="7772400" cy="609600"/>
          </a:xfrm>
        </p:spPr>
        <p:txBody>
          <a:bodyPr>
            <a:normAutofit fontScale="90000"/>
          </a:bodyPr>
          <a:lstStyle/>
          <a:p>
            <a:r>
              <a:rPr lang="en-US" dirty="0" smtClean="0"/>
              <a:t>Reference Oil Targets</a:t>
            </a:r>
            <a:endParaRPr lang="en-US" dirty="0"/>
          </a:p>
        </p:txBody>
      </p:sp>
      <p:graphicFrame>
        <p:nvGraphicFramePr>
          <p:cNvPr id="5" name="Content Placeholder 4"/>
          <p:cNvGraphicFramePr>
            <a:graphicFrameLocks noGrp="1"/>
          </p:cNvGraphicFramePr>
          <p:nvPr>
            <p:ph sz="quarter" idx="1"/>
            <p:extLst/>
          </p:nvPr>
        </p:nvGraphicFramePr>
        <p:xfrm>
          <a:off x="2133600" y="3657600"/>
          <a:ext cx="4953000" cy="2061288"/>
        </p:xfrm>
        <a:graphic>
          <a:graphicData uri="http://schemas.openxmlformats.org/drawingml/2006/table">
            <a:tbl>
              <a:tblPr firstRow="1" firstCol="1" bandRow="1">
                <a:tableStyleId>{5C22544A-7EE6-4342-B048-85BDC9FD1C3A}</a:tableStyleId>
              </a:tblPr>
              <a:tblGrid>
                <a:gridCol w="1238250"/>
                <a:gridCol w="1238250"/>
                <a:gridCol w="1238250"/>
                <a:gridCol w="1238250"/>
              </a:tblGrid>
              <a:tr h="515322">
                <a:tc>
                  <a:txBody>
                    <a:bodyPr/>
                    <a:lstStyle/>
                    <a:p>
                      <a:pPr marL="0" marR="0" algn="ctr">
                        <a:spcBef>
                          <a:spcPts val="0"/>
                        </a:spcBef>
                        <a:spcAft>
                          <a:spcPts val="0"/>
                        </a:spcAft>
                      </a:pPr>
                      <a:r>
                        <a:rPr lang="en-US" sz="2000" dirty="0" smtClean="0">
                          <a:effectLst/>
                        </a:rPr>
                        <a:t>Ref. Oil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Target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smtClean="0">
                          <a:effectLst/>
                        </a:rPr>
                        <a:t>St. Dev</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rPr>
                        <a:t>RMSE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15322">
                <a:tc>
                  <a:txBody>
                    <a:bodyPr/>
                    <a:lstStyle/>
                    <a:p>
                      <a:pPr marL="0" marR="0" algn="ctr">
                        <a:spcBef>
                          <a:spcPts val="0"/>
                        </a:spcBef>
                        <a:spcAft>
                          <a:spcPts val="0"/>
                        </a:spcAft>
                      </a:pPr>
                      <a:r>
                        <a:rPr lang="en-US" sz="2000">
                          <a:effectLst/>
                        </a:rPr>
                        <a:t>220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smtClean="0">
                          <a:effectLst/>
                        </a:rPr>
                        <a:t>0.9678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kumimoji="0" lang="en-US" sz="2000" kern="1200" dirty="0" smtClean="0">
                          <a:solidFill>
                            <a:schemeClr val="dk1"/>
                          </a:solidFill>
                          <a:effectLst/>
                          <a:latin typeface="+mn-lt"/>
                          <a:ea typeface="+mn-ea"/>
                          <a:cs typeface="+mn-cs"/>
                        </a:rPr>
                        <a:t>0.2453</a:t>
                      </a:r>
                      <a:endParaRPr kumimoji="0" lang="en-US" sz="20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2000" dirty="0" smtClean="0">
                          <a:effectLst/>
                        </a:rPr>
                        <a:t>0.2813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15322">
                <a:tc>
                  <a:txBody>
                    <a:bodyPr/>
                    <a:lstStyle/>
                    <a:p>
                      <a:pPr marL="0" marR="0" algn="ctr">
                        <a:spcBef>
                          <a:spcPts val="0"/>
                        </a:spcBef>
                        <a:spcAft>
                          <a:spcPts val="0"/>
                        </a:spcAft>
                      </a:pPr>
                      <a:r>
                        <a:rPr lang="en-US" sz="2000">
                          <a:effectLst/>
                        </a:rPr>
                        <a:t>221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smtClean="0">
                          <a:effectLst/>
                          <a:latin typeface="+mn-lt"/>
                          <a:ea typeface="+mn-ea"/>
                          <a:cs typeface="+mn-cs"/>
                        </a:rPr>
                        <a:t>3.4145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kumimoji="0" lang="en-US" sz="2000" kern="1200" dirty="0" smtClean="0">
                          <a:solidFill>
                            <a:schemeClr val="dk1"/>
                          </a:solidFill>
                          <a:effectLst/>
                          <a:latin typeface="+mn-lt"/>
                          <a:ea typeface="+mn-ea"/>
                          <a:cs typeface="+mn-cs"/>
                        </a:rPr>
                        <a:t>0.3569</a:t>
                      </a:r>
                      <a:endParaRPr kumimoji="0" lang="en-US" sz="20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2000" dirty="0" smtClean="0">
                          <a:effectLst/>
                        </a:rPr>
                        <a:t>0.2813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15322">
                <a:tc>
                  <a:txBody>
                    <a:bodyPr/>
                    <a:lstStyle/>
                    <a:p>
                      <a:pPr marL="0" marR="0" algn="ctr">
                        <a:spcBef>
                          <a:spcPts val="0"/>
                        </a:spcBef>
                        <a:spcAft>
                          <a:spcPts val="0"/>
                        </a:spcAft>
                      </a:pPr>
                      <a:r>
                        <a:rPr lang="en-US" sz="2000">
                          <a:effectLst/>
                        </a:rPr>
                        <a:t>222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smtClean="0">
                          <a:effectLst/>
                          <a:latin typeface="+mn-lt"/>
                          <a:ea typeface="+mn-ea"/>
                          <a:cs typeface="+mn-cs"/>
                        </a:rPr>
                        <a:t>4.2583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kumimoji="0" lang="en-US" sz="2000" kern="1200" dirty="0" smtClean="0">
                          <a:solidFill>
                            <a:schemeClr val="dk1"/>
                          </a:solidFill>
                          <a:effectLst/>
                          <a:latin typeface="+mn-lt"/>
                          <a:ea typeface="+mn-ea"/>
                          <a:cs typeface="+mn-cs"/>
                        </a:rPr>
                        <a:t>0.2397</a:t>
                      </a:r>
                      <a:endParaRPr kumimoji="0" lang="en-US" sz="20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2000" dirty="0" smtClean="0">
                          <a:effectLst/>
                        </a:rPr>
                        <a:t>0.2813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4" name="Slide Number Placeholder 3"/>
          <p:cNvSpPr>
            <a:spLocks noGrp="1"/>
          </p:cNvSpPr>
          <p:nvPr>
            <p:ph type="sldNum" sz="quarter" idx="12"/>
          </p:nvPr>
        </p:nvSpPr>
        <p:spPr/>
        <p:txBody>
          <a:bodyPr/>
          <a:lstStyle/>
          <a:p>
            <a:fld id="{6BD46921-C75C-4323-A4F1-EF7824FC3CBC}" type="slidenum">
              <a:rPr lang="en-US" smtClean="0"/>
              <a:pPr/>
              <a:t>58</a:t>
            </a:fld>
            <a:endParaRPr lang="en-US" dirty="0"/>
          </a:p>
        </p:txBody>
      </p:sp>
      <p:sp>
        <p:nvSpPr>
          <p:cNvPr id="7" name="Content Placeholder 2"/>
          <p:cNvSpPr txBox="1">
            <a:spLocks/>
          </p:cNvSpPr>
          <p:nvPr/>
        </p:nvSpPr>
        <p:spPr>
          <a:xfrm>
            <a:off x="0" y="2477044"/>
            <a:ext cx="8853339" cy="1066800"/>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320040" lvl="1" indent="0" algn="ctr">
              <a:buFont typeface="Wingdings 2"/>
              <a:buNone/>
            </a:pPr>
            <a:r>
              <a:rPr lang="en-US" dirty="0" smtClean="0"/>
              <a:t>Average Number of </a:t>
            </a:r>
            <a:r>
              <a:rPr lang="en-US" dirty="0" err="1" smtClean="0"/>
              <a:t>Preignition</a:t>
            </a:r>
            <a:r>
              <a:rPr lang="en-US" dirty="0" smtClean="0"/>
              <a:t> Events (</a:t>
            </a:r>
            <a:r>
              <a:rPr lang="en-US" dirty="0" err="1" smtClean="0"/>
              <a:t>AvPIE</a:t>
            </a:r>
            <a:r>
              <a:rPr lang="en-US" dirty="0" smtClean="0"/>
              <a:t>)</a:t>
            </a:r>
          </a:p>
          <a:p>
            <a:pPr marL="320040" lvl="1" indent="0" algn="ctr">
              <a:buNone/>
            </a:pPr>
            <a:r>
              <a:rPr lang="en-US" dirty="0" smtClean="0"/>
              <a:t>Unit of Measure: </a:t>
            </a:r>
            <a:r>
              <a:rPr lang="en-US" dirty="0"/>
              <a:t>Sqrt(AvPIE+0.5) </a:t>
            </a:r>
            <a:endParaRPr lang="en-US" sz="1800" dirty="0"/>
          </a:p>
        </p:txBody>
      </p:sp>
      <p:sp>
        <p:nvSpPr>
          <p:cNvPr id="6" name="Rounded Rectangle 5"/>
          <p:cNvSpPr/>
          <p:nvPr/>
        </p:nvSpPr>
        <p:spPr>
          <a:xfrm>
            <a:off x="2064149" y="1398863"/>
            <a:ext cx="5022451"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Model: Sqrt(AvPIE+0.5) ~ Oil, Lab</a:t>
            </a:r>
          </a:p>
        </p:txBody>
      </p:sp>
    </p:spTree>
    <p:extLst>
      <p:ext uri="{BB962C8B-B14F-4D97-AF65-F5344CB8AC3E}">
        <p14:creationId xmlns:p14="http://schemas.microsoft.com/office/powerpoint/2010/main" val="16302069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6862"/>
            <a:ext cx="7772400" cy="609600"/>
          </a:xfrm>
        </p:spPr>
        <p:txBody>
          <a:bodyPr>
            <a:normAutofit fontScale="90000"/>
          </a:bodyPr>
          <a:lstStyle/>
          <a:p>
            <a:r>
              <a:rPr lang="en-US" dirty="0" smtClean="0"/>
              <a:t>Reference Oil Targets</a:t>
            </a:r>
            <a:endParaRPr lang="en-US" dirty="0"/>
          </a:p>
        </p:txBody>
      </p:sp>
      <p:graphicFrame>
        <p:nvGraphicFramePr>
          <p:cNvPr id="5" name="Content Placeholder 4"/>
          <p:cNvGraphicFramePr>
            <a:graphicFrameLocks noGrp="1"/>
          </p:cNvGraphicFramePr>
          <p:nvPr>
            <p:ph sz="quarter" idx="1"/>
            <p:extLst/>
          </p:nvPr>
        </p:nvGraphicFramePr>
        <p:xfrm>
          <a:off x="2133600" y="3657600"/>
          <a:ext cx="4953000" cy="2061288"/>
        </p:xfrm>
        <a:graphic>
          <a:graphicData uri="http://schemas.openxmlformats.org/drawingml/2006/table">
            <a:tbl>
              <a:tblPr firstRow="1" firstCol="1" bandRow="1">
                <a:tableStyleId>{5C22544A-7EE6-4342-B048-85BDC9FD1C3A}</a:tableStyleId>
              </a:tblPr>
              <a:tblGrid>
                <a:gridCol w="1238250"/>
                <a:gridCol w="1238250"/>
                <a:gridCol w="1238250"/>
                <a:gridCol w="1238250"/>
              </a:tblGrid>
              <a:tr h="515322">
                <a:tc>
                  <a:txBody>
                    <a:bodyPr/>
                    <a:lstStyle/>
                    <a:p>
                      <a:pPr marL="0" marR="0" algn="ctr">
                        <a:spcBef>
                          <a:spcPts val="0"/>
                        </a:spcBef>
                        <a:spcAft>
                          <a:spcPts val="0"/>
                        </a:spcAft>
                      </a:pPr>
                      <a:r>
                        <a:rPr lang="en-US" sz="2000" dirty="0" smtClean="0">
                          <a:effectLst/>
                        </a:rPr>
                        <a:t>Ref. Oil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Target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smtClean="0">
                          <a:effectLst/>
                        </a:rPr>
                        <a:t>St. Dev</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a:effectLst/>
                        </a:rPr>
                        <a:t>RMSE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15322">
                <a:tc>
                  <a:txBody>
                    <a:bodyPr/>
                    <a:lstStyle/>
                    <a:p>
                      <a:pPr marL="0" marR="0" algn="ctr">
                        <a:spcBef>
                          <a:spcPts val="0"/>
                        </a:spcBef>
                        <a:spcAft>
                          <a:spcPts val="0"/>
                        </a:spcAft>
                      </a:pPr>
                      <a:r>
                        <a:rPr lang="en-US" sz="2000">
                          <a:effectLst/>
                        </a:rPr>
                        <a:t>220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kumimoji="0" lang="en-US" sz="2000" kern="1200" dirty="0" smtClean="0">
                          <a:solidFill>
                            <a:schemeClr val="dk1"/>
                          </a:solidFill>
                          <a:effectLst/>
                          <a:latin typeface="+mn-lt"/>
                          <a:ea typeface="+mn-ea"/>
                          <a:cs typeface="+mn-cs"/>
                        </a:rPr>
                        <a:t>0.9985</a:t>
                      </a:r>
                      <a:endParaRPr kumimoji="0" lang="en-US" sz="20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2000" dirty="0" smtClean="0">
                          <a:effectLst/>
                        </a:rPr>
                        <a:t>0.2425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kumimoji="0" lang="en-US" sz="2000" kern="1200" dirty="0" smtClean="0">
                          <a:solidFill>
                            <a:schemeClr val="dk1"/>
                          </a:solidFill>
                          <a:effectLst/>
                          <a:latin typeface="+mn-lt"/>
                          <a:ea typeface="+mn-ea"/>
                          <a:cs typeface="+mn-cs"/>
                        </a:rPr>
                        <a:t>0.2856</a:t>
                      </a:r>
                      <a:endParaRPr kumimoji="0" lang="en-US" sz="2000" kern="1200" dirty="0">
                        <a:solidFill>
                          <a:schemeClr val="dk1"/>
                        </a:solidFill>
                        <a:effectLst/>
                        <a:latin typeface="+mn-lt"/>
                        <a:ea typeface="+mn-ea"/>
                        <a:cs typeface="+mn-cs"/>
                      </a:endParaRPr>
                    </a:p>
                  </a:txBody>
                  <a:tcPr marL="68580" marR="68580" marT="0" marB="0" anchor="ctr"/>
                </a:tc>
              </a:tr>
              <a:tr h="515322">
                <a:tc>
                  <a:txBody>
                    <a:bodyPr/>
                    <a:lstStyle/>
                    <a:p>
                      <a:pPr marL="0" marR="0" algn="ctr">
                        <a:spcBef>
                          <a:spcPts val="0"/>
                        </a:spcBef>
                        <a:spcAft>
                          <a:spcPts val="0"/>
                        </a:spcAft>
                      </a:pPr>
                      <a:r>
                        <a:rPr lang="en-US" sz="2000">
                          <a:effectLst/>
                        </a:rPr>
                        <a:t>221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kumimoji="0" lang="en-US" sz="2000" kern="1200" dirty="0" smtClean="0">
                          <a:solidFill>
                            <a:schemeClr val="dk1"/>
                          </a:solidFill>
                          <a:effectLst/>
                          <a:latin typeface="+mn-lt"/>
                          <a:ea typeface="+mn-ea"/>
                          <a:cs typeface="+mn-cs"/>
                        </a:rPr>
                        <a:t>3.4476</a:t>
                      </a:r>
                      <a:endParaRPr kumimoji="0" lang="en-US" sz="20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2000" dirty="0" smtClean="0">
                          <a:effectLst/>
                        </a:rPr>
                        <a:t>0.3609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kumimoji="0" lang="en-US" sz="2000" kern="1200" dirty="0" smtClean="0">
                          <a:solidFill>
                            <a:schemeClr val="dk1"/>
                          </a:solidFill>
                          <a:effectLst/>
                          <a:latin typeface="+mn-lt"/>
                          <a:ea typeface="+mn-ea"/>
                          <a:cs typeface="+mn-cs"/>
                        </a:rPr>
                        <a:t>0.2856</a:t>
                      </a:r>
                      <a:endParaRPr kumimoji="0" lang="en-US" sz="2000" kern="1200" dirty="0">
                        <a:solidFill>
                          <a:schemeClr val="dk1"/>
                        </a:solidFill>
                        <a:effectLst/>
                        <a:latin typeface="+mn-lt"/>
                        <a:ea typeface="+mn-ea"/>
                        <a:cs typeface="+mn-cs"/>
                      </a:endParaRPr>
                    </a:p>
                  </a:txBody>
                  <a:tcPr marL="68580" marR="68580" marT="0" marB="0" anchor="ctr"/>
                </a:tc>
              </a:tr>
              <a:tr h="515322">
                <a:tc>
                  <a:txBody>
                    <a:bodyPr/>
                    <a:lstStyle/>
                    <a:p>
                      <a:pPr marL="0" marR="0" algn="ctr">
                        <a:spcBef>
                          <a:spcPts val="0"/>
                        </a:spcBef>
                        <a:spcAft>
                          <a:spcPts val="0"/>
                        </a:spcAft>
                      </a:pPr>
                      <a:r>
                        <a:rPr lang="en-US" sz="2000">
                          <a:effectLst/>
                        </a:rPr>
                        <a:t>222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kumimoji="0" lang="en-US" sz="2000" kern="1200" dirty="0" smtClean="0">
                          <a:solidFill>
                            <a:schemeClr val="dk1"/>
                          </a:solidFill>
                          <a:effectLst/>
                          <a:latin typeface="+mn-lt"/>
                          <a:ea typeface="+mn-ea"/>
                          <a:cs typeface="+mn-cs"/>
                        </a:rPr>
                        <a:t>4.3132</a:t>
                      </a:r>
                      <a:endParaRPr kumimoji="0" lang="en-US" sz="20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2000" dirty="0" smtClean="0">
                          <a:effectLst/>
                        </a:rPr>
                        <a:t>0.2694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kumimoji="0" lang="en-US" sz="2000" kern="1200" dirty="0" smtClean="0">
                          <a:solidFill>
                            <a:schemeClr val="dk1"/>
                          </a:solidFill>
                          <a:effectLst/>
                          <a:latin typeface="+mn-lt"/>
                          <a:ea typeface="+mn-ea"/>
                          <a:cs typeface="+mn-cs"/>
                        </a:rPr>
                        <a:t>0.2856</a:t>
                      </a:r>
                      <a:endParaRPr kumimoji="0" lang="en-US" sz="2000" kern="1200" dirty="0">
                        <a:solidFill>
                          <a:schemeClr val="dk1"/>
                        </a:solidFill>
                        <a:effectLst/>
                        <a:latin typeface="+mn-lt"/>
                        <a:ea typeface="+mn-ea"/>
                        <a:cs typeface="+mn-cs"/>
                      </a:endParaRPr>
                    </a:p>
                  </a:txBody>
                  <a:tcPr marL="68580" marR="68580" marT="0" marB="0" anchor="ctr"/>
                </a:tc>
              </a:tr>
            </a:tbl>
          </a:graphicData>
        </a:graphic>
      </p:graphicFrame>
      <p:sp>
        <p:nvSpPr>
          <p:cNvPr id="4" name="Slide Number Placeholder 3"/>
          <p:cNvSpPr>
            <a:spLocks noGrp="1"/>
          </p:cNvSpPr>
          <p:nvPr>
            <p:ph type="sldNum" sz="quarter" idx="12"/>
          </p:nvPr>
        </p:nvSpPr>
        <p:spPr/>
        <p:txBody>
          <a:bodyPr/>
          <a:lstStyle/>
          <a:p>
            <a:fld id="{6BD46921-C75C-4323-A4F1-EF7824FC3CBC}" type="slidenum">
              <a:rPr lang="en-US" smtClean="0"/>
              <a:pPr/>
              <a:t>59</a:t>
            </a:fld>
            <a:endParaRPr lang="en-US" dirty="0"/>
          </a:p>
        </p:txBody>
      </p:sp>
      <p:sp>
        <p:nvSpPr>
          <p:cNvPr id="7" name="Content Placeholder 2"/>
          <p:cNvSpPr txBox="1">
            <a:spLocks/>
          </p:cNvSpPr>
          <p:nvPr/>
        </p:nvSpPr>
        <p:spPr>
          <a:xfrm>
            <a:off x="0" y="2477044"/>
            <a:ext cx="8853339" cy="1066800"/>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320040" lvl="1" indent="0" algn="ctr">
              <a:buFont typeface="Wingdings 2"/>
              <a:buNone/>
            </a:pPr>
            <a:r>
              <a:rPr lang="en-US" dirty="0" smtClean="0"/>
              <a:t>Average Number of </a:t>
            </a:r>
            <a:r>
              <a:rPr lang="en-US" dirty="0" err="1" smtClean="0"/>
              <a:t>Preignition</a:t>
            </a:r>
            <a:r>
              <a:rPr lang="en-US" dirty="0" smtClean="0"/>
              <a:t> Events (</a:t>
            </a:r>
            <a:r>
              <a:rPr lang="en-US" dirty="0" err="1" smtClean="0"/>
              <a:t>AvPIE</a:t>
            </a:r>
            <a:r>
              <a:rPr lang="en-US" dirty="0" smtClean="0"/>
              <a:t>)</a:t>
            </a:r>
          </a:p>
          <a:p>
            <a:pPr marL="320040" lvl="1" indent="0" algn="ctr">
              <a:buNone/>
            </a:pPr>
            <a:r>
              <a:rPr lang="en-US" dirty="0" smtClean="0"/>
              <a:t>Unit of Measure: </a:t>
            </a:r>
            <a:r>
              <a:rPr lang="en-US" dirty="0"/>
              <a:t>Sqrt(AvPIE+0.5) </a:t>
            </a:r>
            <a:endParaRPr lang="en-US" sz="1800" dirty="0"/>
          </a:p>
        </p:txBody>
      </p:sp>
      <p:sp>
        <p:nvSpPr>
          <p:cNvPr id="6" name="Rounded Rectangle 5"/>
          <p:cNvSpPr/>
          <p:nvPr/>
        </p:nvSpPr>
        <p:spPr>
          <a:xfrm>
            <a:off x="2064149" y="1398863"/>
            <a:ext cx="5022451"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Model: Sqrt(AvPIE+0.5) ~ </a:t>
            </a:r>
            <a:r>
              <a:rPr lang="en-US" sz="2400" dirty="0" smtClean="0"/>
              <a:t>Oil</a:t>
            </a:r>
            <a:endParaRPr lang="en-US" sz="2400" dirty="0"/>
          </a:p>
        </p:txBody>
      </p:sp>
    </p:spTree>
    <p:extLst>
      <p:ext uri="{BB962C8B-B14F-4D97-AF65-F5344CB8AC3E}">
        <p14:creationId xmlns:p14="http://schemas.microsoft.com/office/powerpoint/2010/main" val="4196672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74638"/>
            <a:ext cx="7772400" cy="874374"/>
          </a:xfrm>
        </p:spPr>
        <p:txBody>
          <a:bodyPr/>
          <a:lstStyle/>
          <a:p>
            <a:r>
              <a:rPr lang="en-US" dirty="0"/>
              <a:t>Average LSPI Versus Engine Hours</a:t>
            </a:r>
          </a:p>
        </p:txBody>
      </p:sp>
      <p:sp>
        <p:nvSpPr>
          <p:cNvPr id="4" name="Content Placeholder 3"/>
          <p:cNvSpPr>
            <a:spLocks noGrp="1"/>
          </p:cNvSpPr>
          <p:nvPr>
            <p:ph idx="1"/>
          </p:nvPr>
        </p:nvSpPr>
        <p:spPr>
          <a:xfrm>
            <a:off x="457200" y="5497975"/>
            <a:ext cx="8506800" cy="845224"/>
          </a:xfrm>
        </p:spPr>
        <p:txBody>
          <a:bodyPr/>
          <a:lstStyle/>
          <a:p>
            <a:pPr marL="0" indent="0">
              <a:buNone/>
            </a:pPr>
            <a:r>
              <a:rPr lang="en-US" dirty="0"/>
              <a:t>The slopes for both 221 and 222 have slight negative slopes.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308" y="1274084"/>
            <a:ext cx="7963383" cy="4098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88755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6400" y="2971800"/>
            <a:ext cx="6172200" cy="685800"/>
          </a:xfrm>
          <a:solidFill>
            <a:schemeClr val="accent1">
              <a:lumMod val="75000"/>
            </a:schemeClr>
          </a:solidFill>
        </p:spPr>
        <p:txBody>
          <a:bodyPr>
            <a:normAutofit fontScale="70000" lnSpcReduction="20000"/>
          </a:bodyPr>
          <a:lstStyle/>
          <a:p>
            <a:r>
              <a:rPr lang="en-US" sz="3600" dirty="0">
                <a:solidFill>
                  <a:schemeClr val="bg1"/>
                </a:solidFill>
              </a:rPr>
              <a:t>Appendix </a:t>
            </a:r>
            <a:r>
              <a:rPr lang="en-US" sz="3600" dirty="0" smtClean="0">
                <a:solidFill>
                  <a:schemeClr val="bg1"/>
                </a:solidFill>
              </a:rPr>
              <a:t>1: Evaluating the Engine Hours Effect</a:t>
            </a:r>
            <a:endParaRPr lang="en-US" sz="3600" dirty="0">
              <a:solidFill>
                <a:schemeClr val="bg1"/>
              </a:solidFill>
            </a:endParaRPr>
          </a:p>
        </p:txBody>
      </p:sp>
      <p:sp>
        <p:nvSpPr>
          <p:cNvPr id="4" name="Slide Number Placeholder 3"/>
          <p:cNvSpPr>
            <a:spLocks noGrp="1"/>
          </p:cNvSpPr>
          <p:nvPr>
            <p:ph type="sldNum" sz="quarter" idx="12"/>
          </p:nvPr>
        </p:nvSpPr>
        <p:spPr/>
        <p:txBody>
          <a:bodyPr/>
          <a:lstStyle/>
          <a:p>
            <a:fld id="{E7D8D2EA-84BD-494E-A61A-822CA488E5DD}" type="slidenum">
              <a:rPr lang="en-US" smtClean="0"/>
              <a:t>60</a:t>
            </a:fld>
            <a:endParaRPr lang="en-US" dirty="0"/>
          </a:p>
        </p:txBody>
      </p:sp>
    </p:spTree>
    <p:extLst>
      <p:ext uri="{BB962C8B-B14F-4D97-AF65-F5344CB8AC3E}">
        <p14:creationId xmlns:p14="http://schemas.microsoft.com/office/powerpoint/2010/main" val="13477126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58" y="228600"/>
            <a:ext cx="8534400" cy="685800"/>
          </a:xfrm>
        </p:spPr>
        <p:txBody>
          <a:bodyPr>
            <a:normAutofit/>
          </a:bodyPr>
          <a:lstStyle/>
          <a:p>
            <a:pPr algn="ctr"/>
            <a:r>
              <a:rPr lang="en-US" sz="3200" dirty="0"/>
              <a:t>Ln(</a:t>
            </a:r>
            <a:r>
              <a:rPr lang="en-US" sz="3200" dirty="0" err="1"/>
              <a:t>AvPIE</a:t>
            </a:r>
            <a:r>
              <a:rPr lang="en-US" sz="3200" dirty="0"/>
              <a:t> +1) </a:t>
            </a:r>
            <a:r>
              <a:rPr lang="en-US" sz="3200" dirty="0" smtClean="0"/>
              <a:t>Engine Hours Effect</a:t>
            </a:r>
            <a:endParaRPr lang="en-US" sz="3200" dirty="0"/>
          </a:p>
        </p:txBody>
      </p:sp>
      <p:sp>
        <p:nvSpPr>
          <p:cNvPr id="4" name="Slide Number Placeholder 3"/>
          <p:cNvSpPr>
            <a:spLocks noGrp="1"/>
          </p:cNvSpPr>
          <p:nvPr>
            <p:ph type="sldNum" sz="quarter" idx="12"/>
          </p:nvPr>
        </p:nvSpPr>
        <p:spPr/>
        <p:txBody>
          <a:bodyPr/>
          <a:lstStyle/>
          <a:p>
            <a:fld id="{C17C1647-21DB-4F21-9B41-C46BD641619B}" type="slidenum">
              <a:rPr lang="en-US" smtClean="0"/>
              <a:pPr/>
              <a:t>61</a:t>
            </a:fld>
            <a:endParaRPr lang="en-US" dirty="0"/>
          </a:p>
        </p:txBody>
      </p:sp>
      <p:sp>
        <p:nvSpPr>
          <p:cNvPr id="6" name="TextBox 5"/>
          <p:cNvSpPr txBox="1"/>
          <p:nvPr/>
        </p:nvSpPr>
        <p:spPr>
          <a:xfrm>
            <a:off x="762000" y="1371600"/>
            <a:ext cx="3048000" cy="1015663"/>
          </a:xfrm>
          <a:prstGeom prst="rect">
            <a:avLst/>
          </a:prstGeom>
          <a:noFill/>
        </p:spPr>
        <p:txBody>
          <a:bodyPr wrap="square" rtlCol="0">
            <a:spAutoFit/>
          </a:bodyPr>
          <a:lstStyle/>
          <a:p>
            <a:r>
              <a:rPr lang="en-US" sz="2000" dirty="0" smtClean="0"/>
              <a:t>The significance of the engine hours term is dependent on the model used.</a:t>
            </a:r>
            <a:endParaRPr lang="en-US" sz="2000" dirty="0"/>
          </a:p>
        </p:txBody>
      </p:sp>
      <p:pic>
        <p:nvPicPr>
          <p:cNvPr id="3" name="Picture 2"/>
          <p:cNvPicPr>
            <a:picLocks noChangeAspect="1"/>
          </p:cNvPicPr>
          <p:nvPr/>
        </p:nvPicPr>
        <p:blipFill>
          <a:blip r:embed="rId3"/>
          <a:stretch>
            <a:fillRect/>
          </a:stretch>
        </p:blipFill>
        <p:spPr>
          <a:xfrm>
            <a:off x="4839488" y="1736353"/>
            <a:ext cx="3309938" cy="1607138"/>
          </a:xfrm>
          <a:prstGeom prst="rect">
            <a:avLst/>
          </a:prstGeom>
        </p:spPr>
      </p:pic>
      <p:pic>
        <p:nvPicPr>
          <p:cNvPr id="7" name="Picture 6"/>
          <p:cNvPicPr>
            <a:picLocks noChangeAspect="1"/>
          </p:cNvPicPr>
          <p:nvPr/>
        </p:nvPicPr>
        <p:blipFill>
          <a:blip r:embed="rId4"/>
          <a:stretch>
            <a:fillRect/>
          </a:stretch>
        </p:blipFill>
        <p:spPr>
          <a:xfrm>
            <a:off x="762000" y="3924300"/>
            <a:ext cx="3447247" cy="2171700"/>
          </a:xfrm>
          <a:prstGeom prst="rect">
            <a:avLst/>
          </a:prstGeom>
        </p:spPr>
      </p:pic>
      <p:pic>
        <p:nvPicPr>
          <p:cNvPr id="8" name="Picture 7"/>
          <p:cNvPicPr>
            <a:picLocks noChangeAspect="1"/>
          </p:cNvPicPr>
          <p:nvPr/>
        </p:nvPicPr>
        <p:blipFill>
          <a:blip r:embed="rId5"/>
          <a:stretch>
            <a:fillRect/>
          </a:stretch>
        </p:blipFill>
        <p:spPr>
          <a:xfrm>
            <a:off x="4836804" y="3902133"/>
            <a:ext cx="3848254" cy="2743200"/>
          </a:xfrm>
          <a:prstGeom prst="rect">
            <a:avLst/>
          </a:prstGeom>
        </p:spPr>
      </p:pic>
      <p:sp>
        <p:nvSpPr>
          <p:cNvPr id="9" name="Rectangle 8"/>
          <p:cNvSpPr/>
          <p:nvPr/>
        </p:nvSpPr>
        <p:spPr>
          <a:xfrm>
            <a:off x="759229" y="3602263"/>
            <a:ext cx="3581401" cy="338554"/>
          </a:xfrm>
          <a:prstGeom prst="rect">
            <a:avLst/>
          </a:prstGeom>
        </p:spPr>
        <p:txBody>
          <a:bodyPr wrap="square">
            <a:spAutoFit/>
          </a:bodyPr>
          <a:lstStyle/>
          <a:p>
            <a:pPr>
              <a:buClr>
                <a:schemeClr val="accent1">
                  <a:lumMod val="75000"/>
                </a:schemeClr>
              </a:buClr>
            </a:pPr>
            <a:r>
              <a:rPr lang="en-US" sz="1600" dirty="0"/>
              <a:t>Ln(</a:t>
            </a:r>
            <a:r>
              <a:rPr lang="en-US" sz="1600" dirty="0" err="1"/>
              <a:t>AvPIE</a:t>
            </a:r>
            <a:r>
              <a:rPr lang="en-US" sz="1600" dirty="0"/>
              <a:t> +1) ~ Oil, </a:t>
            </a:r>
            <a:r>
              <a:rPr lang="en-US" sz="1600" dirty="0" smtClean="0"/>
              <a:t>Lab, </a:t>
            </a:r>
            <a:r>
              <a:rPr lang="en-US" sz="1600" dirty="0" err="1" smtClean="0"/>
              <a:t>EngineHours</a:t>
            </a:r>
            <a:endParaRPr lang="en-US" sz="1600" dirty="0"/>
          </a:p>
        </p:txBody>
      </p:sp>
      <p:sp>
        <p:nvSpPr>
          <p:cNvPr id="10" name="Rectangle 9"/>
          <p:cNvSpPr/>
          <p:nvPr/>
        </p:nvSpPr>
        <p:spPr>
          <a:xfrm>
            <a:off x="4828491" y="1397799"/>
            <a:ext cx="3581401" cy="338554"/>
          </a:xfrm>
          <a:prstGeom prst="rect">
            <a:avLst/>
          </a:prstGeom>
        </p:spPr>
        <p:txBody>
          <a:bodyPr wrap="square">
            <a:spAutoFit/>
          </a:bodyPr>
          <a:lstStyle/>
          <a:p>
            <a:pPr>
              <a:buClr>
                <a:schemeClr val="accent1">
                  <a:lumMod val="75000"/>
                </a:schemeClr>
              </a:buClr>
            </a:pPr>
            <a:r>
              <a:rPr lang="en-US" sz="1600" dirty="0"/>
              <a:t>Ln(</a:t>
            </a:r>
            <a:r>
              <a:rPr lang="en-US" sz="1600" dirty="0" err="1"/>
              <a:t>AvPIE</a:t>
            </a:r>
            <a:r>
              <a:rPr lang="en-US" sz="1600" dirty="0"/>
              <a:t> +1) ~ Oil, </a:t>
            </a:r>
            <a:r>
              <a:rPr lang="en-US" sz="1600" dirty="0" err="1" smtClean="0"/>
              <a:t>EngineHours</a:t>
            </a:r>
            <a:endParaRPr lang="en-US" sz="1600" dirty="0"/>
          </a:p>
        </p:txBody>
      </p:sp>
      <p:sp>
        <p:nvSpPr>
          <p:cNvPr id="11" name="Rectangle 10"/>
          <p:cNvSpPr/>
          <p:nvPr/>
        </p:nvSpPr>
        <p:spPr>
          <a:xfrm>
            <a:off x="4716225" y="3566052"/>
            <a:ext cx="4199175" cy="338554"/>
          </a:xfrm>
          <a:prstGeom prst="rect">
            <a:avLst/>
          </a:prstGeom>
        </p:spPr>
        <p:txBody>
          <a:bodyPr wrap="square">
            <a:spAutoFit/>
          </a:bodyPr>
          <a:lstStyle/>
          <a:p>
            <a:pPr>
              <a:buClr>
                <a:schemeClr val="accent1">
                  <a:lumMod val="75000"/>
                </a:schemeClr>
              </a:buClr>
            </a:pPr>
            <a:r>
              <a:rPr lang="en-US" sz="1600" dirty="0"/>
              <a:t>Ln(</a:t>
            </a:r>
            <a:r>
              <a:rPr lang="en-US" sz="1600" dirty="0" err="1"/>
              <a:t>AvPIE</a:t>
            </a:r>
            <a:r>
              <a:rPr lang="en-US" sz="1600" dirty="0"/>
              <a:t> +1) ~ Oil, </a:t>
            </a:r>
            <a:r>
              <a:rPr lang="en-US" sz="1600" dirty="0" smtClean="0"/>
              <a:t>Lab, Engine[Lab], </a:t>
            </a:r>
            <a:r>
              <a:rPr lang="en-US" sz="1600" dirty="0" err="1" smtClean="0"/>
              <a:t>EngineHours</a:t>
            </a:r>
            <a:endParaRPr lang="en-US" sz="1600" dirty="0"/>
          </a:p>
        </p:txBody>
      </p:sp>
    </p:spTree>
    <p:extLst>
      <p:ext uri="{BB962C8B-B14F-4D97-AF65-F5344CB8AC3E}">
        <p14:creationId xmlns:p14="http://schemas.microsoft.com/office/powerpoint/2010/main" val="41453005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58" y="228600"/>
            <a:ext cx="8534400" cy="685800"/>
          </a:xfrm>
        </p:spPr>
        <p:txBody>
          <a:bodyPr>
            <a:normAutofit/>
          </a:bodyPr>
          <a:lstStyle/>
          <a:p>
            <a:pPr algn="ctr"/>
            <a:r>
              <a:rPr lang="en-US" sz="3200" dirty="0"/>
              <a:t>Ln(</a:t>
            </a:r>
            <a:r>
              <a:rPr lang="en-US" sz="3200" dirty="0" err="1"/>
              <a:t>AvPIE</a:t>
            </a:r>
            <a:r>
              <a:rPr lang="en-US" sz="3200" dirty="0"/>
              <a:t> +1) Residuals by Engine Hours</a:t>
            </a:r>
          </a:p>
        </p:txBody>
      </p:sp>
      <p:sp>
        <p:nvSpPr>
          <p:cNvPr id="4" name="Slide Number Placeholder 3"/>
          <p:cNvSpPr>
            <a:spLocks noGrp="1"/>
          </p:cNvSpPr>
          <p:nvPr>
            <p:ph type="sldNum" sz="quarter" idx="12"/>
          </p:nvPr>
        </p:nvSpPr>
        <p:spPr/>
        <p:txBody>
          <a:bodyPr/>
          <a:lstStyle/>
          <a:p>
            <a:fld id="{C17C1647-21DB-4F21-9B41-C46BD641619B}" type="slidenum">
              <a:rPr lang="en-US" smtClean="0"/>
              <a:pPr/>
              <a:t>62</a:t>
            </a:fld>
            <a:endParaRPr lang="en-US" dirty="0"/>
          </a:p>
        </p:txBody>
      </p:sp>
      <p:sp>
        <p:nvSpPr>
          <p:cNvPr id="6" name="TextBox 5"/>
          <p:cNvSpPr txBox="1"/>
          <p:nvPr/>
        </p:nvSpPr>
        <p:spPr>
          <a:xfrm>
            <a:off x="874558" y="1124652"/>
            <a:ext cx="70866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Model is Ln(</a:t>
            </a:r>
            <a:r>
              <a:rPr lang="en-US" dirty="0" err="1" smtClean="0"/>
              <a:t>AvPIE</a:t>
            </a:r>
            <a:r>
              <a:rPr lang="en-US" dirty="0" smtClean="0"/>
              <a:t> </a:t>
            </a:r>
            <a:r>
              <a:rPr lang="en-US" dirty="0"/>
              <a:t>+1) ~ Oil, Lab, Engine[Lab], </a:t>
            </a:r>
            <a:r>
              <a:rPr lang="en-US" dirty="0" err="1" smtClean="0"/>
              <a:t>EngineHours</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There is no observable trend in the residuals in the first 500 hours, with potential concern arising above 600 hours, where all 4 residuals are negative.</a:t>
            </a:r>
            <a:endParaRPr lang="en-US" dirty="0"/>
          </a:p>
        </p:txBody>
      </p:sp>
      <p:pic>
        <p:nvPicPr>
          <p:cNvPr id="3" name="Picture 2"/>
          <p:cNvPicPr>
            <a:picLocks noChangeAspect="1"/>
          </p:cNvPicPr>
          <p:nvPr/>
        </p:nvPicPr>
        <p:blipFill rotWithShape="1">
          <a:blip r:embed="rId3"/>
          <a:srcRect r="21374"/>
          <a:stretch/>
        </p:blipFill>
        <p:spPr>
          <a:xfrm>
            <a:off x="685800" y="2456324"/>
            <a:ext cx="7583641" cy="4161754"/>
          </a:xfrm>
          <a:prstGeom prst="rect">
            <a:avLst/>
          </a:prstGeom>
        </p:spPr>
      </p:pic>
    </p:spTree>
    <p:extLst>
      <p:ext uri="{BB962C8B-B14F-4D97-AF65-F5344CB8AC3E}">
        <p14:creationId xmlns:p14="http://schemas.microsoft.com/office/powerpoint/2010/main" val="26231333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58" y="228600"/>
            <a:ext cx="8534400" cy="685800"/>
          </a:xfrm>
        </p:spPr>
        <p:txBody>
          <a:bodyPr>
            <a:normAutofit/>
          </a:bodyPr>
          <a:lstStyle/>
          <a:p>
            <a:pPr algn="ctr"/>
            <a:r>
              <a:rPr lang="en-US" sz="3200" dirty="0"/>
              <a:t>Sqrt(</a:t>
            </a:r>
            <a:r>
              <a:rPr lang="en-US" sz="3200" dirty="0" err="1"/>
              <a:t>AvPIE</a:t>
            </a:r>
            <a:r>
              <a:rPr lang="en-US" sz="3200" dirty="0"/>
              <a:t> + 0.5) </a:t>
            </a:r>
            <a:r>
              <a:rPr lang="en-US" sz="3200" dirty="0" smtClean="0"/>
              <a:t>Engine Hours Effect</a:t>
            </a:r>
            <a:endParaRPr lang="en-US" sz="3200" dirty="0"/>
          </a:p>
        </p:txBody>
      </p:sp>
      <p:sp>
        <p:nvSpPr>
          <p:cNvPr id="4" name="Slide Number Placeholder 3"/>
          <p:cNvSpPr>
            <a:spLocks noGrp="1"/>
          </p:cNvSpPr>
          <p:nvPr>
            <p:ph type="sldNum" sz="quarter" idx="12"/>
          </p:nvPr>
        </p:nvSpPr>
        <p:spPr/>
        <p:txBody>
          <a:bodyPr/>
          <a:lstStyle/>
          <a:p>
            <a:fld id="{C17C1647-21DB-4F21-9B41-C46BD641619B}" type="slidenum">
              <a:rPr lang="en-US" smtClean="0"/>
              <a:pPr/>
              <a:t>63</a:t>
            </a:fld>
            <a:endParaRPr lang="en-US" dirty="0"/>
          </a:p>
        </p:txBody>
      </p:sp>
      <p:pic>
        <p:nvPicPr>
          <p:cNvPr id="5" name="Picture 4"/>
          <p:cNvPicPr>
            <a:picLocks noChangeAspect="1"/>
          </p:cNvPicPr>
          <p:nvPr/>
        </p:nvPicPr>
        <p:blipFill>
          <a:blip r:embed="rId3"/>
          <a:stretch>
            <a:fillRect/>
          </a:stretch>
        </p:blipFill>
        <p:spPr>
          <a:xfrm>
            <a:off x="4728694" y="3835908"/>
            <a:ext cx="3972253" cy="2831592"/>
          </a:xfrm>
          <a:prstGeom prst="rect">
            <a:avLst/>
          </a:prstGeom>
        </p:spPr>
      </p:pic>
      <p:pic>
        <p:nvPicPr>
          <p:cNvPr id="6" name="Picture 5"/>
          <p:cNvPicPr>
            <a:picLocks noChangeAspect="1"/>
          </p:cNvPicPr>
          <p:nvPr/>
        </p:nvPicPr>
        <p:blipFill>
          <a:blip r:embed="rId4"/>
          <a:stretch>
            <a:fillRect/>
          </a:stretch>
        </p:blipFill>
        <p:spPr>
          <a:xfrm>
            <a:off x="432339" y="3581400"/>
            <a:ext cx="3948112" cy="2489191"/>
          </a:xfrm>
          <a:prstGeom prst="rect">
            <a:avLst/>
          </a:prstGeom>
        </p:spPr>
      </p:pic>
      <p:pic>
        <p:nvPicPr>
          <p:cNvPr id="7" name="Picture 6"/>
          <p:cNvPicPr>
            <a:picLocks noChangeAspect="1"/>
          </p:cNvPicPr>
          <p:nvPr/>
        </p:nvPicPr>
        <p:blipFill>
          <a:blip r:embed="rId5"/>
          <a:stretch>
            <a:fillRect/>
          </a:stretch>
        </p:blipFill>
        <p:spPr>
          <a:xfrm>
            <a:off x="4703756" y="1383486"/>
            <a:ext cx="3664464" cy="1772217"/>
          </a:xfrm>
          <a:prstGeom prst="rect">
            <a:avLst/>
          </a:prstGeom>
        </p:spPr>
      </p:pic>
      <p:sp>
        <p:nvSpPr>
          <p:cNvPr id="8" name="TextBox 7"/>
          <p:cNvSpPr txBox="1"/>
          <p:nvPr/>
        </p:nvSpPr>
        <p:spPr>
          <a:xfrm>
            <a:off x="762000" y="1371600"/>
            <a:ext cx="3048000" cy="1015663"/>
          </a:xfrm>
          <a:prstGeom prst="rect">
            <a:avLst/>
          </a:prstGeom>
          <a:noFill/>
        </p:spPr>
        <p:txBody>
          <a:bodyPr wrap="square" rtlCol="0">
            <a:spAutoFit/>
          </a:bodyPr>
          <a:lstStyle/>
          <a:p>
            <a:r>
              <a:rPr lang="en-US" sz="2000" dirty="0" smtClean="0"/>
              <a:t>The significance of the engine hours term is dependent on the model used.</a:t>
            </a:r>
            <a:endParaRPr lang="en-US" sz="2000" dirty="0"/>
          </a:p>
        </p:txBody>
      </p:sp>
      <p:sp>
        <p:nvSpPr>
          <p:cNvPr id="9" name="Rectangle 8"/>
          <p:cNvSpPr/>
          <p:nvPr/>
        </p:nvSpPr>
        <p:spPr>
          <a:xfrm>
            <a:off x="4716225" y="3566052"/>
            <a:ext cx="4427775" cy="338554"/>
          </a:xfrm>
          <a:prstGeom prst="rect">
            <a:avLst/>
          </a:prstGeom>
        </p:spPr>
        <p:txBody>
          <a:bodyPr wrap="square">
            <a:spAutoFit/>
          </a:bodyPr>
          <a:lstStyle/>
          <a:p>
            <a:pPr>
              <a:buClr>
                <a:schemeClr val="accent1">
                  <a:lumMod val="75000"/>
                </a:schemeClr>
              </a:buClr>
            </a:pPr>
            <a:r>
              <a:rPr lang="en-US" sz="1600" dirty="0" smtClean="0"/>
              <a:t>Sqrt(AvPIE+0.5) ~ </a:t>
            </a:r>
            <a:r>
              <a:rPr lang="en-US" sz="1600" dirty="0"/>
              <a:t>Oil, </a:t>
            </a:r>
            <a:r>
              <a:rPr lang="en-US" sz="1600" dirty="0" smtClean="0"/>
              <a:t>Lab, Engine[Lab], </a:t>
            </a:r>
            <a:r>
              <a:rPr lang="en-US" sz="1600" dirty="0" err="1" smtClean="0"/>
              <a:t>EngineHours</a:t>
            </a:r>
            <a:endParaRPr lang="en-US" sz="1600" dirty="0"/>
          </a:p>
        </p:txBody>
      </p:sp>
      <p:sp>
        <p:nvSpPr>
          <p:cNvPr id="10" name="Rectangle 9"/>
          <p:cNvSpPr/>
          <p:nvPr/>
        </p:nvSpPr>
        <p:spPr>
          <a:xfrm>
            <a:off x="4617921" y="1074322"/>
            <a:ext cx="4427775" cy="338554"/>
          </a:xfrm>
          <a:prstGeom prst="rect">
            <a:avLst/>
          </a:prstGeom>
        </p:spPr>
        <p:txBody>
          <a:bodyPr wrap="square">
            <a:spAutoFit/>
          </a:bodyPr>
          <a:lstStyle/>
          <a:p>
            <a:pPr>
              <a:buClr>
                <a:schemeClr val="accent1">
                  <a:lumMod val="75000"/>
                </a:schemeClr>
              </a:buClr>
            </a:pPr>
            <a:r>
              <a:rPr lang="en-US" sz="1600" dirty="0" smtClean="0"/>
              <a:t>Sqrt(AvPIE+0.5) ~ </a:t>
            </a:r>
            <a:r>
              <a:rPr lang="en-US" sz="1600" dirty="0"/>
              <a:t>Oil, </a:t>
            </a:r>
            <a:r>
              <a:rPr lang="en-US" sz="1600" dirty="0" err="1" smtClean="0"/>
              <a:t>EngineHours</a:t>
            </a:r>
            <a:endParaRPr lang="en-US" sz="1600" dirty="0"/>
          </a:p>
        </p:txBody>
      </p:sp>
      <p:sp>
        <p:nvSpPr>
          <p:cNvPr id="11" name="Rectangle 10"/>
          <p:cNvSpPr/>
          <p:nvPr/>
        </p:nvSpPr>
        <p:spPr>
          <a:xfrm>
            <a:off x="374904" y="3295412"/>
            <a:ext cx="4427775" cy="338554"/>
          </a:xfrm>
          <a:prstGeom prst="rect">
            <a:avLst/>
          </a:prstGeom>
        </p:spPr>
        <p:txBody>
          <a:bodyPr wrap="square">
            <a:spAutoFit/>
          </a:bodyPr>
          <a:lstStyle/>
          <a:p>
            <a:pPr>
              <a:buClr>
                <a:schemeClr val="accent1">
                  <a:lumMod val="75000"/>
                </a:schemeClr>
              </a:buClr>
            </a:pPr>
            <a:r>
              <a:rPr lang="en-US" sz="1600" dirty="0" smtClean="0"/>
              <a:t>Sqrt(AvPIE+0.5) ~ </a:t>
            </a:r>
            <a:r>
              <a:rPr lang="en-US" sz="1600" dirty="0"/>
              <a:t>Oil, </a:t>
            </a:r>
            <a:r>
              <a:rPr lang="en-US" sz="1600" dirty="0" smtClean="0"/>
              <a:t>Lab, </a:t>
            </a:r>
            <a:r>
              <a:rPr lang="en-US" sz="1600" dirty="0" err="1" smtClean="0"/>
              <a:t>EngineHours</a:t>
            </a:r>
            <a:endParaRPr lang="en-US" sz="1600" dirty="0"/>
          </a:p>
        </p:txBody>
      </p:sp>
    </p:spTree>
    <p:extLst>
      <p:ext uri="{BB962C8B-B14F-4D97-AF65-F5344CB8AC3E}">
        <p14:creationId xmlns:p14="http://schemas.microsoft.com/office/powerpoint/2010/main" val="39069063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58" y="228600"/>
            <a:ext cx="8534400" cy="685800"/>
          </a:xfrm>
        </p:spPr>
        <p:txBody>
          <a:bodyPr>
            <a:normAutofit/>
          </a:bodyPr>
          <a:lstStyle/>
          <a:p>
            <a:pPr algn="ctr"/>
            <a:r>
              <a:rPr lang="en-US" sz="3200" dirty="0"/>
              <a:t>Sqrt(</a:t>
            </a:r>
            <a:r>
              <a:rPr lang="en-US" sz="3200" dirty="0" err="1"/>
              <a:t>AvPIE</a:t>
            </a:r>
            <a:r>
              <a:rPr lang="en-US" sz="3200" dirty="0"/>
              <a:t> + 0.5) Residuals by Engine Hours</a:t>
            </a:r>
          </a:p>
        </p:txBody>
      </p:sp>
      <p:sp>
        <p:nvSpPr>
          <p:cNvPr id="4" name="Slide Number Placeholder 3"/>
          <p:cNvSpPr>
            <a:spLocks noGrp="1"/>
          </p:cNvSpPr>
          <p:nvPr>
            <p:ph type="sldNum" sz="quarter" idx="12"/>
          </p:nvPr>
        </p:nvSpPr>
        <p:spPr/>
        <p:txBody>
          <a:bodyPr/>
          <a:lstStyle/>
          <a:p>
            <a:fld id="{C17C1647-21DB-4F21-9B41-C46BD641619B}" type="slidenum">
              <a:rPr lang="en-US" smtClean="0"/>
              <a:pPr/>
              <a:t>64</a:t>
            </a:fld>
            <a:endParaRPr lang="en-US" dirty="0"/>
          </a:p>
        </p:txBody>
      </p:sp>
      <p:pic>
        <p:nvPicPr>
          <p:cNvPr id="5" name="Picture 4"/>
          <p:cNvPicPr>
            <a:picLocks noChangeAspect="1"/>
          </p:cNvPicPr>
          <p:nvPr/>
        </p:nvPicPr>
        <p:blipFill rotWithShape="1">
          <a:blip r:embed="rId3"/>
          <a:srcRect t="1" r="23650" b="-946"/>
          <a:stretch/>
        </p:blipFill>
        <p:spPr>
          <a:xfrm>
            <a:off x="1447800" y="2640963"/>
            <a:ext cx="6629399" cy="4055632"/>
          </a:xfrm>
          <a:prstGeom prst="rect">
            <a:avLst/>
          </a:prstGeom>
        </p:spPr>
      </p:pic>
      <p:sp>
        <p:nvSpPr>
          <p:cNvPr id="6" name="TextBox 5"/>
          <p:cNvSpPr txBox="1"/>
          <p:nvPr/>
        </p:nvSpPr>
        <p:spPr>
          <a:xfrm>
            <a:off x="874558" y="1124652"/>
            <a:ext cx="708660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Model is Ln(</a:t>
            </a:r>
            <a:r>
              <a:rPr lang="en-US" dirty="0" err="1" smtClean="0"/>
              <a:t>AvPIE</a:t>
            </a:r>
            <a:r>
              <a:rPr lang="en-US" dirty="0" smtClean="0"/>
              <a:t> </a:t>
            </a:r>
            <a:r>
              <a:rPr lang="en-US" dirty="0"/>
              <a:t>+1) ~ Oil, Lab, Engine[Lab], </a:t>
            </a:r>
            <a:r>
              <a:rPr lang="en-US" dirty="0" err="1" smtClean="0"/>
              <a:t>EngineHours</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Though there is no clear trend, the two high residuals early in the engine life, along with the two low residuals late in the engine life, are potential areas of concern.</a:t>
            </a:r>
            <a:endParaRPr lang="en-US" dirty="0"/>
          </a:p>
        </p:txBody>
      </p:sp>
    </p:spTree>
    <p:extLst>
      <p:ext uri="{BB962C8B-B14F-4D97-AF65-F5344CB8AC3E}">
        <p14:creationId xmlns:p14="http://schemas.microsoft.com/office/powerpoint/2010/main" val="24894125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6400" y="2971800"/>
            <a:ext cx="6172200" cy="685800"/>
          </a:xfrm>
          <a:solidFill>
            <a:schemeClr val="accent1">
              <a:lumMod val="75000"/>
            </a:schemeClr>
          </a:solidFill>
        </p:spPr>
        <p:txBody>
          <a:bodyPr>
            <a:normAutofit/>
          </a:bodyPr>
          <a:lstStyle/>
          <a:p>
            <a:r>
              <a:rPr lang="en-US" sz="3600" dirty="0">
                <a:solidFill>
                  <a:schemeClr val="bg1"/>
                </a:solidFill>
              </a:rPr>
              <a:t>Appendix </a:t>
            </a:r>
            <a:r>
              <a:rPr lang="en-US" sz="3600" dirty="0" smtClean="0">
                <a:solidFill>
                  <a:schemeClr val="bg1"/>
                </a:solidFill>
              </a:rPr>
              <a:t>2: Additional Plots</a:t>
            </a:r>
            <a:endParaRPr lang="en-US" sz="3600" dirty="0">
              <a:solidFill>
                <a:schemeClr val="bg1"/>
              </a:solidFill>
            </a:endParaRPr>
          </a:p>
        </p:txBody>
      </p:sp>
      <p:sp>
        <p:nvSpPr>
          <p:cNvPr id="4" name="Slide Number Placeholder 3"/>
          <p:cNvSpPr>
            <a:spLocks noGrp="1"/>
          </p:cNvSpPr>
          <p:nvPr>
            <p:ph type="sldNum" sz="quarter" idx="12"/>
          </p:nvPr>
        </p:nvSpPr>
        <p:spPr/>
        <p:txBody>
          <a:bodyPr/>
          <a:lstStyle/>
          <a:p>
            <a:fld id="{E7D8D2EA-84BD-494E-A61A-822CA488E5DD}" type="slidenum">
              <a:rPr lang="en-US" smtClean="0"/>
              <a:t>65</a:t>
            </a:fld>
            <a:endParaRPr lang="en-US" dirty="0"/>
          </a:p>
        </p:txBody>
      </p:sp>
    </p:spTree>
    <p:extLst>
      <p:ext uri="{BB962C8B-B14F-4D97-AF65-F5344CB8AC3E}">
        <p14:creationId xmlns:p14="http://schemas.microsoft.com/office/powerpoint/2010/main" val="19976712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58" y="390555"/>
            <a:ext cx="8534400" cy="685800"/>
          </a:xfrm>
        </p:spPr>
        <p:txBody>
          <a:bodyPr>
            <a:normAutofit fontScale="90000"/>
          </a:bodyPr>
          <a:lstStyle/>
          <a:p>
            <a:pPr algn="ctr"/>
            <a:r>
              <a:rPr lang="en-US" sz="3200" dirty="0"/>
              <a:t>Ln(</a:t>
            </a:r>
            <a:r>
              <a:rPr lang="en-US" sz="3200" dirty="0" err="1"/>
              <a:t>AvPIE</a:t>
            </a:r>
            <a:r>
              <a:rPr lang="en-US" sz="3200" dirty="0"/>
              <a:t> +1</a:t>
            </a:r>
            <a:r>
              <a:rPr lang="en-US" sz="3200" dirty="0" smtClean="0"/>
              <a:t>) ~ Oil </a:t>
            </a:r>
            <a:br>
              <a:rPr lang="en-US" sz="3200" dirty="0" smtClean="0"/>
            </a:br>
            <a:r>
              <a:rPr lang="en-US" sz="3200" dirty="0" smtClean="0"/>
              <a:t>Residual Plot by Stand</a:t>
            </a:r>
            <a:endParaRPr lang="en-US" sz="3200" dirty="0"/>
          </a:p>
        </p:txBody>
      </p:sp>
      <p:sp>
        <p:nvSpPr>
          <p:cNvPr id="4" name="Slide Number Placeholder 3"/>
          <p:cNvSpPr>
            <a:spLocks noGrp="1"/>
          </p:cNvSpPr>
          <p:nvPr>
            <p:ph type="sldNum" sz="quarter" idx="12"/>
          </p:nvPr>
        </p:nvSpPr>
        <p:spPr/>
        <p:txBody>
          <a:bodyPr/>
          <a:lstStyle/>
          <a:p>
            <a:fld id="{C17C1647-21DB-4F21-9B41-C46BD641619B}" type="slidenum">
              <a:rPr lang="en-US" smtClean="0"/>
              <a:pPr/>
              <a:t>66</a:t>
            </a:fld>
            <a:endParaRPr lang="en-US" dirty="0"/>
          </a:p>
        </p:txBody>
      </p:sp>
      <p:sp>
        <p:nvSpPr>
          <p:cNvPr id="7" name="TextBox 6"/>
          <p:cNvSpPr txBox="1"/>
          <p:nvPr/>
        </p:nvSpPr>
        <p:spPr>
          <a:xfrm>
            <a:off x="762000" y="1143000"/>
            <a:ext cx="7772400" cy="1015663"/>
          </a:xfrm>
          <a:prstGeom prst="rect">
            <a:avLst/>
          </a:prstGeom>
          <a:noFill/>
        </p:spPr>
        <p:txBody>
          <a:bodyPr wrap="square" rtlCol="0">
            <a:spAutoFit/>
          </a:bodyPr>
          <a:lstStyle/>
          <a:p>
            <a:pPr marL="342900" indent="-342900">
              <a:buClr>
                <a:schemeClr val="accent1">
                  <a:lumMod val="75000"/>
                </a:schemeClr>
              </a:buClr>
              <a:buFont typeface="Arial" panose="020B0604020202020204" pitchFamily="34" charset="0"/>
              <a:buChar char="•"/>
            </a:pPr>
            <a:r>
              <a:rPr lang="en-US" sz="2000" dirty="0"/>
              <a:t>There </a:t>
            </a:r>
            <a:r>
              <a:rPr lang="en-US" sz="2000" dirty="0" smtClean="0"/>
              <a:t>are two results </a:t>
            </a:r>
            <a:r>
              <a:rPr lang="en-US" sz="2000" dirty="0"/>
              <a:t>that falls just outside the range of +/- </a:t>
            </a:r>
            <a:r>
              <a:rPr lang="en-US" sz="2000" dirty="0" smtClean="0"/>
              <a:t>2, both on oil 220.  The variability of 220 appears to be greater than the other oils, further supporting an alternative transformation.</a:t>
            </a:r>
            <a:endParaRPr lang="en-US" sz="2000" dirty="0"/>
          </a:p>
        </p:txBody>
      </p:sp>
      <p:pic>
        <p:nvPicPr>
          <p:cNvPr id="5" name="Picture 4"/>
          <p:cNvPicPr>
            <a:picLocks noChangeAspect="1"/>
          </p:cNvPicPr>
          <p:nvPr/>
        </p:nvPicPr>
        <p:blipFill>
          <a:blip r:embed="rId3"/>
          <a:stretch>
            <a:fillRect/>
          </a:stretch>
        </p:blipFill>
        <p:spPr>
          <a:xfrm>
            <a:off x="843237" y="2362200"/>
            <a:ext cx="7841821" cy="4038600"/>
          </a:xfrm>
          <a:prstGeom prst="rect">
            <a:avLst/>
          </a:prstGeom>
        </p:spPr>
      </p:pic>
    </p:spTree>
    <p:extLst>
      <p:ext uri="{BB962C8B-B14F-4D97-AF65-F5344CB8AC3E}">
        <p14:creationId xmlns:p14="http://schemas.microsoft.com/office/powerpoint/2010/main" val="30220965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426720"/>
            <a:ext cx="8534400" cy="685800"/>
          </a:xfrm>
        </p:spPr>
        <p:txBody>
          <a:bodyPr>
            <a:normAutofit fontScale="90000"/>
          </a:bodyPr>
          <a:lstStyle/>
          <a:p>
            <a:pPr algn="ctr"/>
            <a:r>
              <a:rPr lang="en-US" sz="3200" dirty="0"/>
              <a:t>Sqrt(</a:t>
            </a:r>
            <a:r>
              <a:rPr lang="en-US" sz="3200" dirty="0" err="1"/>
              <a:t>AvPIE</a:t>
            </a:r>
            <a:r>
              <a:rPr lang="en-US" sz="3200" dirty="0"/>
              <a:t> + 0.5</a:t>
            </a:r>
            <a:r>
              <a:rPr lang="en-US" sz="3200" dirty="0" smtClean="0"/>
              <a:t>) ~ Oil </a:t>
            </a:r>
            <a:br>
              <a:rPr lang="en-US" sz="3200" dirty="0" smtClean="0"/>
            </a:br>
            <a:r>
              <a:rPr lang="en-US" sz="3200" dirty="0" smtClean="0"/>
              <a:t>Residual Plot by Stand</a:t>
            </a:r>
            <a:endParaRPr lang="en-US" sz="3200" dirty="0"/>
          </a:p>
        </p:txBody>
      </p:sp>
      <p:sp>
        <p:nvSpPr>
          <p:cNvPr id="4" name="Slide Number Placeholder 3"/>
          <p:cNvSpPr>
            <a:spLocks noGrp="1"/>
          </p:cNvSpPr>
          <p:nvPr>
            <p:ph type="sldNum" sz="quarter" idx="12"/>
          </p:nvPr>
        </p:nvSpPr>
        <p:spPr/>
        <p:txBody>
          <a:bodyPr/>
          <a:lstStyle/>
          <a:p>
            <a:fld id="{C17C1647-21DB-4F21-9B41-C46BD641619B}" type="slidenum">
              <a:rPr lang="en-US" smtClean="0"/>
              <a:pPr/>
              <a:t>67</a:t>
            </a:fld>
            <a:endParaRPr lang="en-US" dirty="0"/>
          </a:p>
        </p:txBody>
      </p:sp>
      <p:sp>
        <p:nvSpPr>
          <p:cNvPr id="7" name="TextBox 6"/>
          <p:cNvSpPr txBox="1"/>
          <p:nvPr/>
        </p:nvSpPr>
        <p:spPr>
          <a:xfrm>
            <a:off x="762000" y="1112520"/>
            <a:ext cx="7772400" cy="400110"/>
          </a:xfrm>
          <a:prstGeom prst="rect">
            <a:avLst/>
          </a:prstGeom>
          <a:noFill/>
        </p:spPr>
        <p:txBody>
          <a:bodyPr wrap="square" rtlCol="0">
            <a:spAutoFit/>
          </a:bodyPr>
          <a:lstStyle/>
          <a:p>
            <a:pPr marL="342900" indent="-342900">
              <a:buClr>
                <a:schemeClr val="accent1">
                  <a:lumMod val="75000"/>
                </a:schemeClr>
              </a:buClr>
              <a:buFont typeface="Arial" panose="020B0604020202020204" pitchFamily="34" charset="0"/>
              <a:buChar char="•"/>
            </a:pPr>
            <a:r>
              <a:rPr lang="en-US" sz="2000" dirty="0"/>
              <a:t>There is one result that falls just outside the range of +/- 2 </a:t>
            </a:r>
          </a:p>
        </p:txBody>
      </p:sp>
      <p:pic>
        <p:nvPicPr>
          <p:cNvPr id="3" name="Picture 2"/>
          <p:cNvPicPr>
            <a:picLocks noChangeAspect="1"/>
          </p:cNvPicPr>
          <p:nvPr/>
        </p:nvPicPr>
        <p:blipFill>
          <a:blip r:embed="rId3"/>
          <a:stretch>
            <a:fillRect/>
          </a:stretch>
        </p:blipFill>
        <p:spPr>
          <a:xfrm>
            <a:off x="664253" y="1710750"/>
            <a:ext cx="7967894" cy="4471148"/>
          </a:xfrm>
          <a:prstGeom prst="rect">
            <a:avLst/>
          </a:prstGeom>
        </p:spPr>
      </p:pic>
    </p:spTree>
    <p:extLst>
      <p:ext uri="{BB962C8B-B14F-4D97-AF65-F5344CB8AC3E}">
        <p14:creationId xmlns:p14="http://schemas.microsoft.com/office/powerpoint/2010/main" val="3762842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715962"/>
          </a:xfrm>
        </p:spPr>
        <p:txBody>
          <a:bodyPr>
            <a:normAutofit/>
          </a:bodyPr>
          <a:lstStyle/>
          <a:p>
            <a:r>
              <a:rPr lang="en-US" sz="3200" dirty="0"/>
              <a:t>Average LPSI Versus Engine Hours by Engine</a:t>
            </a:r>
          </a:p>
        </p:txBody>
      </p:sp>
      <p:sp>
        <p:nvSpPr>
          <p:cNvPr id="3" name="Content Placeholder 2"/>
          <p:cNvSpPr>
            <a:spLocks noGrp="1"/>
          </p:cNvSpPr>
          <p:nvPr>
            <p:ph idx="1"/>
          </p:nvPr>
        </p:nvSpPr>
        <p:spPr>
          <a:xfrm>
            <a:off x="304800" y="5867400"/>
            <a:ext cx="8506800" cy="671604"/>
          </a:xfrm>
        </p:spPr>
        <p:txBody>
          <a:bodyPr>
            <a:normAutofit fontScale="92500"/>
          </a:bodyPr>
          <a:lstStyle/>
          <a:p>
            <a:pPr marL="0" indent="0">
              <a:buNone/>
            </a:pPr>
            <a:r>
              <a:rPr lang="en-US" dirty="0"/>
              <a:t>Of the 4 engines with substantial engine hours, 3 showed a negative slope.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6508722"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9206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rmAutofit fontScale="90000"/>
          </a:bodyPr>
          <a:lstStyle/>
          <a:p>
            <a:r>
              <a:rPr lang="en-US" sz="2800" dirty="0"/>
              <a:t>Average LSPI – LS Mean Versus Engine Hours</a:t>
            </a:r>
          </a:p>
        </p:txBody>
      </p:sp>
      <p:sp>
        <p:nvSpPr>
          <p:cNvPr id="3" name="Content Placeholder 2"/>
          <p:cNvSpPr>
            <a:spLocks noGrp="1"/>
          </p:cNvSpPr>
          <p:nvPr>
            <p:ph idx="1"/>
          </p:nvPr>
        </p:nvSpPr>
        <p:spPr>
          <a:xfrm>
            <a:off x="394800" y="5648232"/>
            <a:ext cx="8506800" cy="840019"/>
          </a:xfrm>
        </p:spPr>
        <p:txBody>
          <a:bodyPr>
            <a:normAutofit fontScale="92500" lnSpcReduction="10000"/>
          </a:bodyPr>
          <a:lstStyle/>
          <a:p>
            <a:r>
              <a:rPr lang="en-US" dirty="0"/>
              <a:t>Only 221 and 222 results are plotted.</a:t>
            </a:r>
          </a:p>
          <a:p>
            <a:r>
              <a:rPr lang="en-US" dirty="0"/>
              <a:t>Each of the 4 engines with substantial run time have negative slopes.</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06340"/>
            <a:ext cx="6400800" cy="4641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5329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772400" cy="715962"/>
          </a:xfrm>
        </p:spPr>
        <p:txBody>
          <a:bodyPr>
            <a:normAutofit fontScale="90000"/>
          </a:bodyPr>
          <a:lstStyle/>
          <a:p>
            <a:r>
              <a:rPr lang="en-US" dirty="0"/>
              <a:t>Average Fuel Flow Versus Engine Hours</a:t>
            </a:r>
          </a:p>
        </p:txBody>
      </p:sp>
      <p:sp>
        <p:nvSpPr>
          <p:cNvPr id="3" name="Content Placeholder 2"/>
          <p:cNvSpPr>
            <a:spLocks noGrp="1"/>
          </p:cNvSpPr>
          <p:nvPr>
            <p:ph idx="1"/>
          </p:nvPr>
        </p:nvSpPr>
        <p:spPr>
          <a:xfrm>
            <a:off x="533400" y="5334000"/>
            <a:ext cx="8506800" cy="741052"/>
          </a:xfrm>
        </p:spPr>
        <p:txBody>
          <a:bodyPr>
            <a:noAutofit/>
          </a:bodyPr>
          <a:lstStyle/>
          <a:p>
            <a:r>
              <a:rPr lang="en-US" sz="1600" dirty="0"/>
              <a:t>Average Fuel Flow was used a factor as a replacement for Engine Hours in a regression model but did not explain nearly as much variation.</a:t>
            </a:r>
          </a:p>
          <a:p>
            <a:r>
              <a:rPr lang="en-US" sz="1600" dirty="0"/>
              <a:t>Fuel Flow was added as a factor to the model with Engine Hours (and the other terms) with both being statistically significant but had VIFs between 3 and 4.</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399" y="838200"/>
            <a:ext cx="6002337"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87908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27408</TotalTime>
  <Words>2859</Words>
  <Application>Microsoft Office PowerPoint</Application>
  <PresentationFormat>On-screen Show (4:3)</PresentationFormat>
  <Paragraphs>740</Paragraphs>
  <Slides>67</Slides>
  <Notes>53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Arial</vt:lpstr>
      <vt:lpstr>Calibri</vt:lpstr>
      <vt:lpstr>Cambria Math</vt:lpstr>
      <vt:lpstr>Franklin Gothic Book</vt:lpstr>
      <vt:lpstr>Perpetua</vt:lpstr>
      <vt:lpstr>Times New Roman</vt:lpstr>
      <vt:lpstr>Wingdings 2</vt:lpstr>
      <vt:lpstr>Equity</vt:lpstr>
      <vt:lpstr>LSPI Precision Matrix + Non-PM Data Analysis</vt:lpstr>
      <vt:lpstr>Statistics Group</vt:lpstr>
      <vt:lpstr>Thoughts from Stats Group</vt:lpstr>
      <vt:lpstr>With Engine Hour Effect</vt:lpstr>
      <vt:lpstr>Summary</vt:lpstr>
      <vt:lpstr>Average LSPI Versus Engine Hours</vt:lpstr>
      <vt:lpstr>Average LPSI Versus Engine Hours by Engine</vt:lpstr>
      <vt:lpstr>Average LSPI – LS Mean Versus Engine Hours</vt:lpstr>
      <vt:lpstr>Average Fuel Flow Versus Engine Hours</vt:lpstr>
      <vt:lpstr>Regression Details</vt:lpstr>
      <vt:lpstr>Without Engine Hour Effect</vt:lpstr>
      <vt:lpstr>ENHRS and FUEL FLOW Correlation</vt:lpstr>
      <vt:lpstr>No indication of FUEL FLOW effect</vt:lpstr>
      <vt:lpstr>Model: Oil Lab Engine(Lab)</vt:lpstr>
      <vt:lpstr>Model: Oil Lab</vt:lpstr>
      <vt:lpstr>ENHRS Effect</vt:lpstr>
      <vt:lpstr>LSPI Precision Matrix Statistical Analysis</vt:lpstr>
      <vt:lpstr>Executive Summary</vt:lpstr>
      <vt:lpstr>LSPI Precision Matrix Original Data Set</vt:lpstr>
      <vt:lpstr>LSPI Precision Matrix Original Data Set</vt:lpstr>
      <vt:lpstr>LSPI Precision Matrix – Additional Tests</vt:lpstr>
      <vt:lpstr>LSPI Precision Matrix - Additional Tests</vt:lpstr>
      <vt:lpstr>Raw AvPIE by Engine</vt:lpstr>
      <vt:lpstr>Raw AvPIE by Oil</vt:lpstr>
      <vt:lpstr>PowerPoint Presentation</vt:lpstr>
      <vt:lpstr>Transformation of AvPIE</vt:lpstr>
      <vt:lpstr>Summary of Transformation Evaluation</vt:lpstr>
      <vt:lpstr>Transformation of AvPIE</vt:lpstr>
      <vt:lpstr>Transformation of AvPIE</vt:lpstr>
      <vt:lpstr>Ln(AvPIE +1) ~ Oil, Lab  Residual Plot by Oil</vt:lpstr>
      <vt:lpstr>Ln(AvPIE +1) ~ Oil  Residual Plot by Oil</vt:lpstr>
      <vt:lpstr>Sqrt(AvPIE+0.5) ~ Oil, Lab  Residual Plot by Oil</vt:lpstr>
      <vt:lpstr>Sqrt(AvPIE+0.5) ~ Oil  Residual Plot by Oil</vt:lpstr>
      <vt:lpstr>Repeatability Limits</vt:lpstr>
      <vt:lpstr>Comparing raw standard deviations</vt:lpstr>
      <vt:lpstr>PowerPoint Presentation</vt:lpstr>
      <vt:lpstr>Ln(AvPIE +1) Plot by Oil/Engine</vt:lpstr>
      <vt:lpstr>Ln(AvPIE +1) ANOVA Full Model</vt:lpstr>
      <vt:lpstr>Ln(AvPIE +1) ANOVA Reduced Model</vt:lpstr>
      <vt:lpstr>Ln(AvPIE +1) Plot by Oil</vt:lpstr>
      <vt:lpstr>Ln(AvPIE +1) Lab Differences</vt:lpstr>
      <vt:lpstr>Ln(AvPIE +1) Oil Differences</vt:lpstr>
      <vt:lpstr>Ln(AvPIE +1) Oil Differences</vt:lpstr>
      <vt:lpstr>Ln(AvPIE +1) Precision</vt:lpstr>
      <vt:lpstr>Ln(AvPIE +1) Precision</vt:lpstr>
      <vt:lpstr>Reference Oil Targets</vt:lpstr>
      <vt:lpstr>Reference Oil Targets</vt:lpstr>
      <vt:lpstr>PowerPoint Presentation</vt:lpstr>
      <vt:lpstr>Sqrt(AvPIE+0.5) Plot by Oil/Engine</vt:lpstr>
      <vt:lpstr>Sqrt(AvPIE+0.5) ANOVA Full Model</vt:lpstr>
      <vt:lpstr>Sqrt(AvPIE+0.5) ANOVA Reduced Model</vt:lpstr>
      <vt:lpstr>Sqrt(AvPIE+0.5) Plot by Oil, Lab</vt:lpstr>
      <vt:lpstr>Sqrt(AvPIE+0.5) Lab Differences</vt:lpstr>
      <vt:lpstr>Sqrt(AvPIE+0.5) Oil Differences</vt:lpstr>
      <vt:lpstr>Sqrt(AvPIE+0.5) Oil Differences</vt:lpstr>
      <vt:lpstr>Sqrt(AvPIE+0.5) Precision</vt:lpstr>
      <vt:lpstr>Sqrt(AvPIE+0.5) Precision</vt:lpstr>
      <vt:lpstr>Reference Oil Targets</vt:lpstr>
      <vt:lpstr>Reference Oil Targets</vt:lpstr>
      <vt:lpstr>PowerPoint Presentation</vt:lpstr>
      <vt:lpstr>Ln(AvPIE +1) Engine Hours Effect</vt:lpstr>
      <vt:lpstr>Ln(AvPIE +1) Residuals by Engine Hours</vt:lpstr>
      <vt:lpstr>Sqrt(AvPIE + 0.5) Engine Hours Effect</vt:lpstr>
      <vt:lpstr>Sqrt(AvPIE + 0.5) Residuals by Engine Hours</vt:lpstr>
      <vt:lpstr>PowerPoint Presentation</vt:lpstr>
      <vt:lpstr>Ln(AvPIE +1) ~ Oil  Residual Plot by Stand</vt:lpstr>
      <vt:lpstr>Sqrt(AvPIE + 0.5) ~ Oil  Residual Plot by Stand</vt:lpstr>
    </vt:vector>
  </TitlesOfParts>
  <Company>New Market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VIF Stage 1 Data Review</dc:title>
  <dc:creator>Dvorak, Todd</dc:creator>
  <cp:lastModifiedBy>Travis Kostan</cp:lastModifiedBy>
  <cp:revision>646</cp:revision>
  <cp:lastPrinted>2016-11-08T18:54:34Z</cp:lastPrinted>
  <dcterms:created xsi:type="dcterms:W3CDTF">2016-02-22T19:30:53Z</dcterms:created>
  <dcterms:modified xsi:type="dcterms:W3CDTF">2017-03-23T20:32:26Z</dcterms:modified>
</cp:coreProperties>
</file>