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95" r:id="rId8"/>
    <p:sldId id="296" r:id="rId9"/>
    <p:sldId id="297" r:id="rId10"/>
    <p:sldId id="298" r:id="rId11"/>
    <p:sldId id="299" r:id="rId12"/>
    <p:sldId id="3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4" d="100"/>
          <a:sy n="24" d="100"/>
        </p:scale>
        <p:origin x="8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1E61-0580-4019-AF39-9256503C90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8A7DA-3770-4778-9B6C-0000E513A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7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E76EE-D8C8-4A4A-BC24-F81B49376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41B10-BBFD-460C-B548-5593DB81D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D9588-F562-4FB2-A139-A53759D3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D56E-5885-405B-9644-FF3FBDADC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D018C-6EEE-4907-86F1-411AA7757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2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DB14-BFAE-40E6-9101-D29A0DF29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74079-7CF8-437C-B7C2-F59B1F8D7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DE154-1699-43F6-88C3-25B5375C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3E74C-8A07-493B-B514-DEFC0B8E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8BBE8-E05B-4042-8498-D06A510E3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7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FDACFB-4CC8-47C6-8EF6-59BC1D287D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BE26D-DD2A-4399-9C89-5D07243ED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A6081-2A5B-478F-AE49-11F1C1115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2E99-D9FC-4BE5-9AF9-8578E37A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EB2FA-A521-4DE1-B5EC-B1120D74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32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40614-90B9-46CA-AD78-D59672BA1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4280A-FB7B-4910-B961-747B08F32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12E-8B2C-4788-A479-1B44FE53E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1EBC3-5747-4030-A4A2-BDC0DAA9D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5A622-94B2-415A-BBA1-271DB4D03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3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3847-9CE4-45F1-845B-7A25EADF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F1D41-E125-48F7-B24F-9144E68F7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E2600-DF41-4BE7-B273-BE0EEFFC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06668-8FE0-492C-831F-1E5BA8332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93BF4-522C-4A6B-A1F6-92130AEF1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01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3C741-4F72-4976-8D03-7B654B440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72B3B-C32F-430E-AB39-BDD732F65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1F1B3-62D5-4E39-80C1-ACBCF8461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71EDB-24D4-413E-8302-D65DB4B3A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A325E-269E-4955-9533-5115FB3D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97649C-20CE-42FC-8F15-84C3F4CBC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3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08C11-2AC6-4B08-A2D8-20CFFA957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CCCEF-5BEB-46E4-B054-D582A7113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81C0E-6AA7-4A79-A426-6BBCC627C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D692B-B10D-4D5C-95D4-68BB3B088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C9387-3E8B-41CC-B603-967A8E4A8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6F66F8-28DE-4594-8819-EF8B5EE6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F8754A-3205-4D4C-84D5-93DCD474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76A75F-9DAF-4E26-8E74-18609033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2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B66DD-63D0-452A-9A03-0055C1402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1DBDA6-3BF9-4412-8BF1-F0C29C1B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07BCB-D62F-412A-AC50-AD14EB438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07324D-3F83-44E8-8516-38705F8E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92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490FCB-B684-4B5D-9D2D-E42B6CF3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2DEE7E-1010-45DD-8DBD-C8118E760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8470D-529E-4BFA-BE52-CD9E6CBF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95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822A4-5550-41A9-A07D-440100F25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57432-E7E3-4109-A0BE-24D1E2326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3DE1EA-BFC8-414F-AFDD-EBDEC01DE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C5A98-7C0D-4BB1-B511-C23452949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827AB-6B0D-423A-BB1F-5C3A1FA6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E6AC2-194B-4B17-BD72-355C7ACBE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9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D4BD9-F7E9-4E68-8D69-8AD0CF6C6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675E57-2658-4009-AC79-C20F6BF18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A20C42-BD85-4148-846B-FC0081759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D7824-5D38-420E-AABB-DF0D7514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D9A6A-2E53-46B1-B143-5AC14D24C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495F1-C3DA-4A62-9AC0-42F8DB016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56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F02BE0-D809-4394-B5D7-46D44DF4E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A1461-7F27-434F-A4B7-147314B6B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7B693-EC7C-44C8-8C3E-FBFC4B504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2E780-AD02-4A35-BB3B-128BD530DFA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15A51-3D64-4C16-B1A0-FA4FCA506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A8996-37E0-402C-BBC0-59639A584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9CCEF-A6DF-49E4-9A32-977D5EAF42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2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E1A72-BE7C-4386-A885-671FFDFD1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17498"/>
          </a:xfrm>
        </p:spPr>
        <p:txBody>
          <a:bodyPr>
            <a:normAutofit/>
          </a:bodyPr>
          <a:lstStyle/>
          <a:p>
            <a:r>
              <a:rPr lang="en-US" sz="4000" dirty="0"/>
              <a:t>Sequence X Severity Task Force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CD516-4212-4634-8F98-9F9974FB6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50253"/>
            <a:ext cx="9144000" cy="2558460"/>
          </a:xfrm>
        </p:spPr>
        <p:txBody>
          <a:bodyPr>
            <a:noAutofit/>
          </a:bodyPr>
          <a:lstStyle/>
          <a:p>
            <a:r>
              <a:rPr lang="en-US" sz="2800" dirty="0"/>
              <a:t>Meeting Minutes</a:t>
            </a:r>
          </a:p>
          <a:p>
            <a:r>
              <a:rPr lang="en-US" sz="2800" dirty="0"/>
              <a:t>April 13, 2021</a:t>
            </a:r>
          </a:p>
          <a:p>
            <a:r>
              <a:rPr lang="en-US" sz="2800" dirty="0"/>
              <a:t>April 20, 2021</a:t>
            </a:r>
          </a:p>
          <a:p>
            <a:endParaRPr lang="en-US" sz="2800" dirty="0"/>
          </a:p>
          <a:p>
            <a:r>
              <a:rPr lang="en-US" sz="2800" dirty="0"/>
              <a:t>Alfonso Lopez</a:t>
            </a:r>
          </a:p>
        </p:txBody>
      </p:sp>
    </p:spTree>
    <p:extLst>
      <p:ext uri="{BB962C8B-B14F-4D97-AF65-F5344CB8AC3E}">
        <p14:creationId xmlns:p14="http://schemas.microsoft.com/office/powerpoint/2010/main" val="417303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797DE-9FFB-417F-AF03-E021EC4BE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C1B55-7805-4D0E-A15D-FD4AB6A6F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Michael Deegan</a:t>
            </a:r>
          </a:p>
          <a:p>
            <a:r>
              <a:rPr lang="en-US" dirty="0"/>
              <a:t>Rich Grundza</a:t>
            </a:r>
          </a:p>
          <a:p>
            <a:r>
              <a:rPr lang="en-US" dirty="0"/>
              <a:t>Christian Porter</a:t>
            </a:r>
          </a:p>
          <a:p>
            <a:r>
              <a:rPr lang="en-US" dirty="0"/>
              <a:t>Christine Eickstead</a:t>
            </a:r>
          </a:p>
          <a:p>
            <a:r>
              <a:rPr lang="en-US" dirty="0"/>
              <a:t>Amol Savant</a:t>
            </a:r>
          </a:p>
          <a:p>
            <a:r>
              <a:rPr lang="en-US" dirty="0"/>
              <a:t>Joe Gleason</a:t>
            </a:r>
          </a:p>
          <a:p>
            <a:r>
              <a:rPr lang="en-US" dirty="0"/>
              <a:t>George Szappanos</a:t>
            </a:r>
          </a:p>
          <a:p>
            <a:r>
              <a:rPr lang="en-US" dirty="0"/>
              <a:t>Jason Soto</a:t>
            </a:r>
          </a:p>
          <a:p>
            <a:r>
              <a:rPr lang="en-US" dirty="0"/>
              <a:t>Alfonso Lopez</a:t>
            </a:r>
          </a:p>
          <a:p>
            <a:r>
              <a:rPr lang="en-US" dirty="0"/>
              <a:t>Travis Kostan</a:t>
            </a:r>
          </a:p>
        </p:txBody>
      </p:sp>
    </p:spTree>
    <p:extLst>
      <p:ext uri="{BB962C8B-B14F-4D97-AF65-F5344CB8AC3E}">
        <p14:creationId xmlns:p14="http://schemas.microsoft.com/office/powerpoint/2010/main" val="394258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7828-FA18-49BE-8B27-54C7692B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/>
          <a:lstStyle/>
          <a:p>
            <a:r>
              <a:rPr lang="en-US" dirty="0"/>
              <a:t>Minutes / Action Items/(04/13/21)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2FFBE-5036-4AA5-98D2-452FF91C2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r>
              <a:rPr lang="en-US" dirty="0"/>
              <a:t>Revisited Ln log transform</a:t>
            </a:r>
          </a:p>
          <a:p>
            <a:pPr lvl="1"/>
            <a:r>
              <a:rPr lang="en-US" dirty="0"/>
              <a:t>Stats group still formulating a plan to remove the effects of the drop to infinity as engineering units approach zero. </a:t>
            </a:r>
          </a:p>
          <a:p>
            <a:r>
              <a:rPr lang="en-US" dirty="0"/>
              <a:t>George presented three build concerns.  See  Slides 4-6 for concern and recommended action.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11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16253A-DF58-43A9-9373-D9861EF4C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300"/>
            <a:ext cx="10515600" cy="64389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/>
              <a:t>Concern 1:</a:t>
            </a:r>
          </a:p>
          <a:p>
            <a:pPr marL="0" indent="0">
              <a:buNone/>
            </a:pPr>
            <a:r>
              <a:rPr lang="en-US" dirty="0"/>
              <a:t>LZ’s NEW blocks come in at 9-13 Ra surface finish (procedure spec) using a SJ-410 profilometer.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 for us, re-honing a used block with a 320 grit hone results in 6-9 Ra. That’s quite a large range/change and precludes reusing blocks.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The options seem to be: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highlight>
                  <a:srgbClr val="FFFF00"/>
                </a:highlight>
              </a:rPr>
              <a:t>Maintain the original 9-13 range, add detail about profilometer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Both 240 and 320 grit hones are found to be acceptable…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New blocks also prepped with a fresh hone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Revise max number of hone 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Widen the range to accept smoother re-honed/used blocks </a:t>
            </a:r>
          </a:p>
          <a:p>
            <a:pPr lvl="1"/>
            <a:r>
              <a:rPr lang="en-US" dirty="0"/>
              <a:t>Jason had suggested 7-11 Ra</a:t>
            </a:r>
          </a:p>
          <a:p>
            <a:pPr lvl="1"/>
            <a:r>
              <a:rPr lang="en-US" dirty="0"/>
              <a:t>but to accommodate rougher new blocks this should be 7-</a:t>
            </a:r>
            <a:r>
              <a:rPr lang="en-US" u="sng" dirty="0"/>
              <a:t>13 </a:t>
            </a:r>
            <a:r>
              <a:rPr lang="en-US" dirty="0"/>
              <a:t>Ra</a:t>
            </a:r>
          </a:p>
          <a:p>
            <a:pPr lvl="1"/>
            <a:r>
              <a:rPr lang="en-US" dirty="0"/>
              <a:t>potentially adds variability to test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Re-hone NEW blocks and revise spec to 7-11 Ra</a:t>
            </a:r>
          </a:p>
          <a:p>
            <a:pPr lvl="1"/>
            <a:r>
              <a:rPr lang="en-US" dirty="0"/>
              <a:t>might shift severity</a:t>
            </a:r>
          </a:p>
          <a:p>
            <a:pPr lvl="1"/>
            <a:r>
              <a:rPr lang="en-US" dirty="0"/>
              <a:t>adds some complexity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951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F413C-93BC-44C0-91B7-3075F7703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1500"/>
            <a:ext cx="10515600" cy="56054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Concern 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8.19.3.3 Install the pistons and connecting rods with the notches facing the rear.</a:t>
            </a:r>
          </a:p>
          <a:p>
            <a:r>
              <a:rPr lang="en-US" dirty="0"/>
              <a:t>When new engines are disassembled the notch does face to the front of the engine.</a:t>
            </a:r>
          </a:p>
          <a:p>
            <a:r>
              <a:rPr lang="en-US" u="sng" dirty="0"/>
              <a:t>LZ Recommends rewording:  </a:t>
            </a:r>
            <a:r>
              <a:rPr lang="en-US" u="sng" dirty="0">
                <a:highlight>
                  <a:srgbClr val="FFFF00"/>
                </a:highlight>
              </a:rPr>
              <a:t>Install the pistons with arrows facing forward and connecting rods with the notches facing the front.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6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D4980-2AAE-4CE5-B9C6-9AF50DDC4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6900"/>
            <a:ext cx="10515600" cy="5580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Concern 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6.2.2.1 Crankshaft and </a:t>
            </a:r>
            <a:r>
              <a:rPr lang="en-US" dirty="0">
                <a:solidFill>
                  <a:srgbClr val="FF0000"/>
                </a:solidFill>
              </a:rPr>
              <a:t>bearings</a:t>
            </a:r>
            <a:r>
              <a:rPr lang="en-US" dirty="0"/>
              <a:t>, connecting rods and </a:t>
            </a:r>
            <a:r>
              <a:rPr lang="en-US" dirty="0">
                <a:solidFill>
                  <a:srgbClr val="FF0000"/>
                </a:solidFill>
              </a:rPr>
              <a:t>bearings</a:t>
            </a:r>
            <a:r>
              <a:rPr lang="en-US" dirty="0"/>
              <a:t>, pistons, camshafts, </a:t>
            </a:r>
            <a:r>
              <a:rPr lang="en-US" dirty="0">
                <a:solidFill>
                  <a:srgbClr val="FF0000"/>
                </a:solidFill>
              </a:rPr>
              <a:t>timing-chain covers</a:t>
            </a:r>
            <a:r>
              <a:rPr lang="en-US" dirty="0"/>
              <a:t>, cylinder blocks, cylinder-head assemblies, </a:t>
            </a:r>
            <a:r>
              <a:rPr lang="en-US" dirty="0">
                <a:solidFill>
                  <a:srgbClr val="FF0000"/>
                </a:solidFill>
              </a:rPr>
              <a:t>turbocharger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fuel injectors </a:t>
            </a:r>
            <a:r>
              <a:rPr lang="en-US" dirty="0"/>
              <a:t>can also be used for a maximum of six tests provided they remain serviceable. However, keep these parts together as a set for all six tests.</a:t>
            </a:r>
          </a:p>
          <a:p>
            <a:r>
              <a:rPr lang="en-US" dirty="0"/>
              <a:t>This implies that if a turbocharger or fuel injector needs replacement sometime during the allowable 6 runs, the test engine can no longer be used.</a:t>
            </a:r>
          </a:p>
          <a:p>
            <a:r>
              <a:rPr lang="en-US" u="sng" dirty="0"/>
              <a:t>LZ Recommends: Clarification and Revisiting the idea of what parts can be replaced without affecting the allowable runs per engine</a:t>
            </a:r>
          </a:p>
          <a:p>
            <a:r>
              <a:rPr lang="en-US" u="sng" dirty="0">
                <a:highlight>
                  <a:srgbClr val="FFFF00"/>
                </a:highlight>
              </a:rPr>
              <a:t>Suggested wording: * remove </a:t>
            </a:r>
            <a:r>
              <a:rPr lang="en-US" u="sng" dirty="0">
                <a:solidFill>
                  <a:srgbClr val="FF0000"/>
                </a:solidFill>
                <a:highlight>
                  <a:srgbClr val="FFFF00"/>
                </a:highlight>
              </a:rPr>
              <a:t>red</a:t>
            </a:r>
            <a:r>
              <a:rPr lang="en-US" u="sng" dirty="0">
                <a:highlight>
                  <a:srgbClr val="FFFF00"/>
                </a:highlight>
              </a:rPr>
              <a:t> items?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1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E698-EE7C-4144-ABDD-E193D78BC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Minutes / Action Items/(04/13/21)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D3360-A0B7-4A44-BBE9-3417E137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Ball Hone Discussion</a:t>
            </a:r>
          </a:p>
          <a:p>
            <a:pPr lvl="1"/>
            <a:r>
              <a:rPr lang="en-US" dirty="0"/>
              <a:t>LZ not honing new blocks, all other labs honing both new and used to reach surface finish.</a:t>
            </a:r>
          </a:p>
          <a:p>
            <a:pPr lvl="1"/>
            <a:r>
              <a:rPr lang="en-US" dirty="0"/>
              <a:t>Amol pointed out that we are looking at Ra only and there may be other surface finish parameters that are being affected</a:t>
            </a:r>
          </a:p>
          <a:p>
            <a:pPr lvl="1"/>
            <a:r>
              <a:rPr lang="en-US" dirty="0"/>
              <a:t>Christine recommended ball honing both new and used blocks for ensure all surface finish parameters remain the same – not just Ra.</a:t>
            </a:r>
          </a:p>
          <a:p>
            <a:pPr lvl="1"/>
            <a:r>
              <a:rPr lang="en-US" dirty="0"/>
              <a:t>The procedure allows up to 24 hones from one ball hone.  </a:t>
            </a:r>
          </a:p>
          <a:p>
            <a:pPr lvl="1"/>
            <a:r>
              <a:rPr lang="en-US" dirty="0"/>
              <a:t>Jason to experiment with 240 grit to see if the 9-13 Ra can be met.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3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5185C-F539-4BE2-8E22-90A388785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Minutes / Action Items/(04/20/21)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DA175-41C1-47B5-A6FE-E3E986DA1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Transform Discussion</a:t>
            </a:r>
          </a:p>
          <a:p>
            <a:pPr lvl="1"/>
            <a:r>
              <a:rPr lang="en-US" dirty="0"/>
              <a:t>Travis and Martin gave the group an update from the stats group.  There are concerns with changing the transform or adding a correction factor.  The stats group will report out on different options at the next SP meeting.  </a:t>
            </a:r>
          </a:p>
          <a:p>
            <a:r>
              <a:rPr lang="en-US" dirty="0"/>
              <a:t>Travis presented a slides on TAN, TBN and water content levels by lab and there is no distinct correlation to severity.</a:t>
            </a:r>
          </a:p>
          <a:p>
            <a:r>
              <a:rPr lang="en-US" dirty="0"/>
              <a:t>Amol informed the group that his experimental test with a BB stack orifice plate was on target with oil 1011.  CHST = .1258</a:t>
            </a:r>
          </a:p>
          <a:p>
            <a:pPr lvl="1"/>
            <a:r>
              <a:rPr lang="en-US" dirty="0"/>
              <a:t>Amol reported CC pressure in both 1</a:t>
            </a:r>
            <a:r>
              <a:rPr lang="en-US" baseline="30000" dirty="0"/>
              <a:t>st</a:t>
            </a:r>
            <a:r>
              <a:rPr lang="en-US" dirty="0"/>
              <a:t> and second stage of more than one kpa.</a:t>
            </a:r>
          </a:p>
          <a:p>
            <a:pPr lvl="1"/>
            <a:r>
              <a:rPr lang="en-US" dirty="0"/>
              <a:t>Jason has also seen an increase in severity using the orifice plate.</a:t>
            </a:r>
          </a:p>
          <a:p>
            <a:pPr lvl="1"/>
            <a:r>
              <a:rPr lang="en-US" dirty="0"/>
              <a:t>Amol will run another test using oil 270.</a:t>
            </a:r>
          </a:p>
          <a:p>
            <a:pPr lvl="1"/>
            <a:r>
              <a:rPr lang="en-US" dirty="0"/>
              <a:t>The orifice plate may be allowing more condensation and drain back into the crankcase.  He reported seeing more sludge and emulsion in the engine at EOT.</a:t>
            </a:r>
          </a:p>
          <a:p>
            <a:pPr lvl="1"/>
            <a:r>
              <a:rPr lang="en-US" dirty="0"/>
              <a:t>Amol to send a chemistry report on his test when he receives the data</a:t>
            </a:r>
          </a:p>
        </p:txBody>
      </p:sp>
    </p:spTree>
    <p:extLst>
      <p:ext uri="{BB962C8B-B14F-4D97-AF65-F5344CB8AC3E}">
        <p14:creationId xmlns:p14="http://schemas.microsoft.com/office/powerpoint/2010/main" val="726716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4885B-1186-4CBC-A26F-7ACCAA23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Minutes / Action Items/(04/20/21)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7AFB-A852-4602-81E4-24E83D0D7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Torsional vibration discussion</a:t>
            </a:r>
          </a:p>
          <a:p>
            <a:pPr lvl="1"/>
            <a:r>
              <a:rPr lang="en-US" dirty="0"/>
              <a:t>A review of the stand components is needed.  The harmonic balancer has changes with newer engine batches.  Labs to report what balancer is being used</a:t>
            </a:r>
          </a:p>
          <a:p>
            <a:pPr lvl="1"/>
            <a:r>
              <a:rPr lang="en-US" dirty="0"/>
              <a:t>Clutch pack is designed to absorb torsionals.  OHT will be asked is there has been a change and how the stiffness is measured in the pressure plate.</a:t>
            </a:r>
          </a:p>
          <a:p>
            <a:pPr lvl="1"/>
            <a:r>
              <a:rPr lang="en-US" dirty="0"/>
              <a:t>The driveshaft has a specified stiffness.  Has it changed?  Group to investigate and consult vendor.</a:t>
            </a:r>
          </a:p>
          <a:p>
            <a:r>
              <a:rPr lang="en-US" dirty="0"/>
              <a:t>Fuel batch discussion</a:t>
            </a:r>
          </a:p>
          <a:p>
            <a:pPr lvl="1"/>
            <a:r>
              <a:rPr lang="en-US" dirty="0"/>
              <a:t>Christine to ask her fuel group if there are other properties we can look at that are not on the CoA.</a:t>
            </a:r>
          </a:p>
        </p:txBody>
      </p:sp>
    </p:spTree>
    <p:extLst>
      <p:ext uri="{BB962C8B-B14F-4D97-AF65-F5344CB8AC3E}">
        <p14:creationId xmlns:p14="http://schemas.microsoft.com/office/powerpoint/2010/main" val="953733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4BF6B23351F4897FE1EFA0587D9A9" ma:contentTypeVersion="0" ma:contentTypeDescription="Create a new document." ma:contentTypeScope="" ma:versionID="48010bf49826030ece1ecd22a69c172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1eafbd2719edf0d3ad21f4ca575a1b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55E9AC-6500-4CF1-AC21-E7BB79D785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74AA608-1B0D-4F3E-9668-A3E78A6F263C}">
  <ds:schemaRefs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B18717B-5873-4D6D-8614-769F64DA4E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782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Sequence X Severity Task Force</vt:lpstr>
      <vt:lpstr>Attendance</vt:lpstr>
      <vt:lpstr>Minutes / Action Items/(04/13/21)</vt:lpstr>
      <vt:lpstr>PowerPoint Presentation</vt:lpstr>
      <vt:lpstr>PowerPoint Presentation</vt:lpstr>
      <vt:lpstr>PowerPoint Presentation</vt:lpstr>
      <vt:lpstr>Minutes / Action Items/(04/13/21)</vt:lpstr>
      <vt:lpstr>Minutes / Action Items/(04/20/21)</vt:lpstr>
      <vt:lpstr>Minutes / Action Items/(04/20/21)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X Hardware Task Force</dc:title>
  <dc:creator>Alfonso Lopez  Intertek</dc:creator>
  <cp:lastModifiedBy>Rich Grundza</cp:lastModifiedBy>
  <cp:revision>12</cp:revision>
  <dcterms:created xsi:type="dcterms:W3CDTF">2020-08-13T18:22:44Z</dcterms:created>
  <dcterms:modified xsi:type="dcterms:W3CDTF">2021-04-20T23:44:30Z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0x0101007AD4BF6B23351F4897FE1EFA0587D9A9</vt:lpwstr>
  </property>
</Properties>
</file>