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302" r:id="rId5"/>
    <p:sldId id="299" r:id="rId6"/>
    <p:sldId id="301" r:id="rId7"/>
    <p:sldId id="300" r:id="rId8"/>
    <p:sldId id="256" r:id="rId9"/>
    <p:sldId id="260" r:id="rId10"/>
    <p:sldId id="268" r:id="rId11"/>
    <p:sldId id="264" r:id="rId12"/>
    <p:sldId id="273" r:id="rId13"/>
    <p:sldId id="274" r:id="rId14"/>
    <p:sldId id="272" r:id="rId15"/>
    <p:sldId id="266" r:id="rId16"/>
    <p:sldId id="270" r:id="rId17"/>
    <p:sldId id="27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zappanos, George" initials="SG" lastIdx="1" clrIdx="0">
    <p:extLst>
      <p:ext uri="{19B8F6BF-5375-455C-9EA6-DF929625EA0E}">
        <p15:presenceInfo xmlns:p15="http://schemas.microsoft.com/office/powerpoint/2012/main" userId="S::George.Szappanos@lubrizol.com::b0b1180d-a8a0-4957-bb5d-235bacff0a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8" autoAdjust="0"/>
    <p:restoredTop sz="93351" autoAdjust="0"/>
  </p:normalViewPr>
  <p:slideViewPr>
    <p:cSldViewPr snapToGrid="0">
      <p:cViewPr varScale="1">
        <p:scale>
          <a:sx n="115" d="100"/>
          <a:sy n="115" d="100"/>
        </p:scale>
        <p:origin x="31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F2BC8B-5CB2-44C2-9256-41CD858FF92C}" type="datetimeFigureOut">
              <a:rPr lang="en-US" smtClean="0"/>
              <a:t>1/31/2020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EA2C1B-89DB-4CEA-898F-DE0951B522D8}" type="slidenum">
              <a:rPr lang="en-US" smtClean="0"/>
              <a:t>‹#›</a:t>
            </a:fld>
            <a:endParaRPr lang="en-US" dirty="0"/>
          </a:p>
        </p:txBody>
      </p:sp>
    </p:spTree>
    <p:extLst>
      <p:ext uri="{BB962C8B-B14F-4D97-AF65-F5344CB8AC3E}">
        <p14:creationId xmlns:p14="http://schemas.microsoft.com/office/powerpoint/2010/main" val="794114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potential sticking point is only 1 reference test for LSPI. No data for why 1 (or even) two is necessary. Fall back is 2 tests, which isn’t terrible.  Success on this proposal is primarily that switching back to CWT does not require a reference test (winning one of the two contentious items). </a:t>
            </a:r>
          </a:p>
          <a:p>
            <a:r>
              <a:rPr lang="en-US" dirty="0"/>
              <a:t>Re the instrument calibration interval, standardizing to 3 months would make life easier logistically, but not absolutely necessary.</a:t>
            </a:r>
          </a:p>
        </p:txBody>
      </p:sp>
      <p:sp>
        <p:nvSpPr>
          <p:cNvPr id="4" name="Slide Number Placeholder 3"/>
          <p:cNvSpPr>
            <a:spLocks noGrp="1"/>
          </p:cNvSpPr>
          <p:nvPr>
            <p:ph type="sldNum" sz="quarter" idx="5"/>
          </p:nvPr>
        </p:nvSpPr>
        <p:spPr/>
        <p:txBody>
          <a:bodyPr/>
          <a:lstStyle/>
          <a:p>
            <a:fld id="{6DEA2C1B-89DB-4CEA-898F-DE0951B522D8}" type="slidenum">
              <a:rPr lang="en-US" smtClean="0"/>
              <a:t>6</a:t>
            </a:fld>
            <a:endParaRPr lang="en-US" dirty="0"/>
          </a:p>
        </p:txBody>
      </p:sp>
    </p:spTree>
    <p:extLst>
      <p:ext uri="{BB962C8B-B14F-4D97-AF65-F5344CB8AC3E}">
        <p14:creationId xmlns:p14="http://schemas.microsoft.com/office/powerpoint/2010/main" val="3651224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A2C1B-89DB-4CEA-898F-DE0951B522D8}" type="slidenum">
              <a:rPr lang="en-US" smtClean="0"/>
              <a:t>12</a:t>
            </a:fld>
            <a:endParaRPr lang="en-US" dirty="0"/>
          </a:p>
        </p:txBody>
      </p:sp>
    </p:spTree>
    <p:extLst>
      <p:ext uri="{BB962C8B-B14F-4D97-AF65-F5344CB8AC3E}">
        <p14:creationId xmlns:p14="http://schemas.microsoft.com/office/powerpoint/2010/main" val="3863634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think this inclusion in LTMS is based on labs trying to reset their SA history by removing the “stand”. In this revision, reinstalling the same engine would keep intact the prior control chart history (and SA).</a:t>
            </a:r>
          </a:p>
        </p:txBody>
      </p:sp>
      <p:sp>
        <p:nvSpPr>
          <p:cNvPr id="4" name="Slide Number Placeholder 3"/>
          <p:cNvSpPr>
            <a:spLocks noGrp="1"/>
          </p:cNvSpPr>
          <p:nvPr>
            <p:ph type="sldNum" sz="quarter" idx="5"/>
          </p:nvPr>
        </p:nvSpPr>
        <p:spPr/>
        <p:txBody>
          <a:bodyPr/>
          <a:lstStyle/>
          <a:p>
            <a:fld id="{6DEA2C1B-89DB-4CEA-898F-DE0951B522D8}" type="slidenum">
              <a:rPr lang="en-US" smtClean="0"/>
              <a:t>13</a:t>
            </a:fld>
            <a:endParaRPr lang="en-US" dirty="0"/>
          </a:p>
        </p:txBody>
      </p:sp>
    </p:spTree>
    <p:extLst>
      <p:ext uri="{BB962C8B-B14F-4D97-AF65-F5344CB8AC3E}">
        <p14:creationId xmlns:p14="http://schemas.microsoft.com/office/powerpoint/2010/main" val="4241122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823FB-5A5D-4C68-A4F2-B0691074C8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51CF10-1402-4378-9C97-98B2ACF94A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7112AA-D4B3-439F-88F3-3901EAC007EA}"/>
              </a:ext>
            </a:extLst>
          </p:cNvPr>
          <p:cNvSpPr>
            <a:spLocks noGrp="1"/>
          </p:cNvSpPr>
          <p:nvPr>
            <p:ph type="dt" sz="half" idx="10"/>
          </p:nvPr>
        </p:nvSpPr>
        <p:spPr/>
        <p:txBody>
          <a:bodyPr/>
          <a:lstStyle/>
          <a:p>
            <a:fld id="{2E0A62FE-0DAA-4158-BA7B-E71A1D555138}" type="datetimeFigureOut">
              <a:rPr lang="en-US" smtClean="0"/>
              <a:t>1/31/2020</a:t>
            </a:fld>
            <a:endParaRPr lang="en-US" dirty="0"/>
          </a:p>
        </p:txBody>
      </p:sp>
      <p:sp>
        <p:nvSpPr>
          <p:cNvPr id="5" name="Footer Placeholder 4">
            <a:extLst>
              <a:ext uri="{FF2B5EF4-FFF2-40B4-BE49-F238E27FC236}">
                <a16:creationId xmlns:a16="http://schemas.microsoft.com/office/drawing/2014/main" id="{85FCCD65-E2C7-43EC-96C1-10E14A2124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B5BA98-96C5-4D40-B499-9A65CE5DADD8}"/>
              </a:ext>
            </a:extLst>
          </p:cNvPr>
          <p:cNvSpPr>
            <a:spLocks noGrp="1"/>
          </p:cNvSpPr>
          <p:nvPr>
            <p:ph type="sldNum" sz="quarter" idx="12"/>
          </p:nvPr>
        </p:nvSpPr>
        <p:spPr/>
        <p:txBody>
          <a:bodyPr/>
          <a:lstStyle/>
          <a:p>
            <a:fld id="{A65303E6-BA50-4238-89A5-96CE1D53E9A6}" type="slidenum">
              <a:rPr lang="en-US" smtClean="0"/>
              <a:t>‹#›</a:t>
            </a:fld>
            <a:endParaRPr lang="en-US" dirty="0"/>
          </a:p>
        </p:txBody>
      </p:sp>
    </p:spTree>
    <p:extLst>
      <p:ext uri="{BB962C8B-B14F-4D97-AF65-F5344CB8AC3E}">
        <p14:creationId xmlns:p14="http://schemas.microsoft.com/office/powerpoint/2010/main" val="769025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1DCC4-B55D-4E00-8876-6933149664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26A1FB-FE07-4C21-A102-0F1195D401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8F56C0-F291-4A83-A792-F265851C58AF}"/>
              </a:ext>
            </a:extLst>
          </p:cNvPr>
          <p:cNvSpPr>
            <a:spLocks noGrp="1"/>
          </p:cNvSpPr>
          <p:nvPr>
            <p:ph type="dt" sz="half" idx="10"/>
          </p:nvPr>
        </p:nvSpPr>
        <p:spPr/>
        <p:txBody>
          <a:bodyPr/>
          <a:lstStyle/>
          <a:p>
            <a:fld id="{2E0A62FE-0DAA-4158-BA7B-E71A1D555138}" type="datetimeFigureOut">
              <a:rPr lang="en-US" smtClean="0"/>
              <a:t>1/31/2020</a:t>
            </a:fld>
            <a:endParaRPr lang="en-US" dirty="0"/>
          </a:p>
        </p:txBody>
      </p:sp>
      <p:sp>
        <p:nvSpPr>
          <p:cNvPr id="5" name="Footer Placeholder 4">
            <a:extLst>
              <a:ext uri="{FF2B5EF4-FFF2-40B4-BE49-F238E27FC236}">
                <a16:creationId xmlns:a16="http://schemas.microsoft.com/office/drawing/2014/main" id="{470B6F6E-212E-4DF2-A405-32721892D11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264526-13B8-4164-858D-DE672D55D110}"/>
              </a:ext>
            </a:extLst>
          </p:cNvPr>
          <p:cNvSpPr>
            <a:spLocks noGrp="1"/>
          </p:cNvSpPr>
          <p:nvPr>
            <p:ph type="sldNum" sz="quarter" idx="12"/>
          </p:nvPr>
        </p:nvSpPr>
        <p:spPr/>
        <p:txBody>
          <a:bodyPr/>
          <a:lstStyle/>
          <a:p>
            <a:fld id="{A65303E6-BA50-4238-89A5-96CE1D53E9A6}" type="slidenum">
              <a:rPr lang="en-US" smtClean="0"/>
              <a:t>‹#›</a:t>
            </a:fld>
            <a:endParaRPr lang="en-US" dirty="0"/>
          </a:p>
        </p:txBody>
      </p:sp>
    </p:spTree>
    <p:extLst>
      <p:ext uri="{BB962C8B-B14F-4D97-AF65-F5344CB8AC3E}">
        <p14:creationId xmlns:p14="http://schemas.microsoft.com/office/powerpoint/2010/main" val="185500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A720F8-C904-4C24-A836-B9EE6F0188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3CC50C-CD59-4FA5-8BF9-A96E82D81D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0DB76E-7C5A-457B-AEC9-1581EB5CE203}"/>
              </a:ext>
            </a:extLst>
          </p:cNvPr>
          <p:cNvSpPr>
            <a:spLocks noGrp="1"/>
          </p:cNvSpPr>
          <p:nvPr>
            <p:ph type="dt" sz="half" idx="10"/>
          </p:nvPr>
        </p:nvSpPr>
        <p:spPr/>
        <p:txBody>
          <a:bodyPr/>
          <a:lstStyle/>
          <a:p>
            <a:fld id="{2E0A62FE-0DAA-4158-BA7B-E71A1D555138}" type="datetimeFigureOut">
              <a:rPr lang="en-US" smtClean="0"/>
              <a:t>1/31/2020</a:t>
            </a:fld>
            <a:endParaRPr lang="en-US" dirty="0"/>
          </a:p>
        </p:txBody>
      </p:sp>
      <p:sp>
        <p:nvSpPr>
          <p:cNvPr id="5" name="Footer Placeholder 4">
            <a:extLst>
              <a:ext uri="{FF2B5EF4-FFF2-40B4-BE49-F238E27FC236}">
                <a16:creationId xmlns:a16="http://schemas.microsoft.com/office/drawing/2014/main" id="{C72473E2-F25F-4B5A-80D0-1A66305D927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BA2FF4-CE8E-47B8-96D5-B7760026CFBA}"/>
              </a:ext>
            </a:extLst>
          </p:cNvPr>
          <p:cNvSpPr>
            <a:spLocks noGrp="1"/>
          </p:cNvSpPr>
          <p:nvPr>
            <p:ph type="sldNum" sz="quarter" idx="12"/>
          </p:nvPr>
        </p:nvSpPr>
        <p:spPr/>
        <p:txBody>
          <a:bodyPr/>
          <a:lstStyle/>
          <a:p>
            <a:fld id="{A65303E6-BA50-4238-89A5-96CE1D53E9A6}" type="slidenum">
              <a:rPr lang="en-US" smtClean="0"/>
              <a:t>‹#›</a:t>
            </a:fld>
            <a:endParaRPr lang="en-US" dirty="0"/>
          </a:p>
        </p:txBody>
      </p:sp>
    </p:spTree>
    <p:extLst>
      <p:ext uri="{BB962C8B-B14F-4D97-AF65-F5344CB8AC3E}">
        <p14:creationId xmlns:p14="http://schemas.microsoft.com/office/powerpoint/2010/main" val="3767808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113EF-1F56-4C6E-A3E9-DF119703BA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85646-6193-4026-A6F5-7703466835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2D9ED0-F48B-4808-BB59-B10E26CA122D}"/>
              </a:ext>
            </a:extLst>
          </p:cNvPr>
          <p:cNvSpPr>
            <a:spLocks noGrp="1"/>
          </p:cNvSpPr>
          <p:nvPr>
            <p:ph type="dt" sz="half" idx="10"/>
          </p:nvPr>
        </p:nvSpPr>
        <p:spPr/>
        <p:txBody>
          <a:bodyPr/>
          <a:lstStyle/>
          <a:p>
            <a:fld id="{2E0A62FE-0DAA-4158-BA7B-E71A1D555138}" type="datetimeFigureOut">
              <a:rPr lang="en-US" smtClean="0"/>
              <a:t>1/31/2020</a:t>
            </a:fld>
            <a:endParaRPr lang="en-US" dirty="0"/>
          </a:p>
        </p:txBody>
      </p:sp>
      <p:sp>
        <p:nvSpPr>
          <p:cNvPr id="5" name="Footer Placeholder 4">
            <a:extLst>
              <a:ext uri="{FF2B5EF4-FFF2-40B4-BE49-F238E27FC236}">
                <a16:creationId xmlns:a16="http://schemas.microsoft.com/office/drawing/2014/main" id="{F82E3CBB-1902-4D8C-B579-3C9572FFA1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A967A47-B391-4192-93A3-E1D81E46B8B4}"/>
              </a:ext>
            </a:extLst>
          </p:cNvPr>
          <p:cNvSpPr>
            <a:spLocks noGrp="1"/>
          </p:cNvSpPr>
          <p:nvPr>
            <p:ph type="sldNum" sz="quarter" idx="12"/>
          </p:nvPr>
        </p:nvSpPr>
        <p:spPr/>
        <p:txBody>
          <a:bodyPr/>
          <a:lstStyle/>
          <a:p>
            <a:fld id="{A65303E6-BA50-4238-89A5-96CE1D53E9A6}" type="slidenum">
              <a:rPr lang="en-US" smtClean="0"/>
              <a:t>‹#›</a:t>
            </a:fld>
            <a:endParaRPr lang="en-US" dirty="0"/>
          </a:p>
        </p:txBody>
      </p:sp>
    </p:spTree>
    <p:extLst>
      <p:ext uri="{BB962C8B-B14F-4D97-AF65-F5344CB8AC3E}">
        <p14:creationId xmlns:p14="http://schemas.microsoft.com/office/powerpoint/2010/main" val="243779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16AA0-69BA-4256-AB1E-3B0A816BC4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3997E8-A448-4F00-B1F7-476C887DC8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E16CCE-F0A8-4330-AD48-B82D780B14EC}"/>
              </a:ext>
            </a:extLst>
          </p:cNvPr>
          <p:cNvSpPr>
            <a:spLocks noGrp="1"/>
          </p:cNvSpPr>
          <p:nvPr>
            <p:ph type="dt" sz="half" idx="10"/>
          </p:nvPr>
        </p:nvSpPr>
        <p:spPr/>
        <p:txBody>
          <a:bodyPr/>
          <a:lstStyle/>
          <a:p>
            <a:fld id="{2E0A62FE-0DAA-4158-BA7B-E71A1D555138}" type="datetimeFigureOut">
              <a:rPr lang="en-US" smtClean="0"/>
              <a:t>1/31/2020</a:t>
            </a:fld>
            <a:endParaRPr lang="en-US" dirty="0"/>
          </a:p>
        </p:txBody>
      </p:sp>
      <p:sp>
        <p:nvSpPr>
          <p:cNvPr id="5" name="Footer Placeholder 4">
            <a:extLst>
              <a:ext uri="{FF2B5EF4-FFF2-40B4-BE49-F238E27FC236}">
                <a16:creationId xmlns:a16="http://schemas.microsoft.com/office/drawing/2014/main" id="{02E7CD25-E804-4760-8382-7E517F13C5F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9C59F0-617E-4C97-8BBA-BD825D5B3885}"/>
              </a:ext>
            </a:extLst>
          </p:cNvPr>
          <p:cNvSpPr>
            <a:spLocks noGrp="1"/>
          </p:cNvSpPr>
          <p:nvPr>
            <p:ph type="sldNum" sz="quarter" idx="12"/>
          </p:nvPr>
        </p:nvSpPr>
        <p:spPr/>
        <p:txBody>
          <a:bodyPr/>
          <a:lstStyle/>
          <a:p>
            <a:fld id="{A65303E6-BA50-4238-89A5-96CE1D53E9A6}" type="slidenum">
              <a:rPr lang="en-US" smtClean="0"/>
              <a:t>‹#›</a:t>
            </a:fld>
            <a:endParaRPr lang="en-US" dirty="0"/>
          </a:p>
        </p:txBody>
      </p:sp>
    </p:spTree>
    <p:extLst>
      <p:ext uri="{BB962C8B-B14F-4D97-AF65-F5344CB8AC3E}">
        <p14:creationId xmlns:p14="http://schemas.microsoft.com/office/powerpoint/2010/main" val="1843257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910BB-B9B4-4480-991E-47C7100205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E6AC20-CDC7-4AA8-BA9F-897B44FC98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BA68B0-F8D5-4064-90C8-2952B1E7FE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F01968-70C9-4938-B93D-B8173535EF1A}"/>
              </a:ext>
            </a:extLst>
          </p:cNvPr>
          <p:cNvSpPr>
            <a:spLocks noGrp="1"/>
          </p:cNvSpPr>
          <p:nvPr>
            <p:ph type="dt" sz="half" idx="10"/>
          </p:nvPr>
        </p:nvSpPr>
        <p:spPr/>
        <p:txBody>
          <a:bodyPr/>
          <a:lstStyle/>
          <a:p>
            <a:fld id="{2E0A62FE-0DAA-4158-BA7B-E71A1D555138}" type="datetimeFigureOut">
              <a:rPr lang="en-US" smtClean="0"/>
              <a:t>1/31/2020</a:t>
            </a:fld>
            <a:endParaRPr lang="en-US" dirty="0"/>
          </a:p>
        </p:txBody>
      </p:sp>
      <p:sp>
        <p:nvSpPr>
          <p:cNvPr id="6" name="Footer Placeholder 5">
            <a:extLst>
              <a:ext uri="{FF2B5EF4-FFF2-40B4-BE49-F238E27FC236}">
                <a16:creationId xmlns:a16="http://schemas.microsoft.com/office/drawing/2014/main" id="{4A2D77B4-FD11-49FD-BC51-B3B24837487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60F8EDB-5350-4960-B7CF-7B641EAA0861}"/>
              </a:ext>
            </a:extLst>
          </p:cNvPr>
          <p:cNvSpPr>
            <a:spLocks noGrp="1"/>
          </p:cNvSpPr>
          <p:nvPr>
            <p:ph type="sldNum" sz="quarter" idx="12"/>
          </p:nvPr>
        </p:nvSpPr>
        <p:spPr/>
        <p:txBody>
          <a:bodyPr/>
          <a:lstStyle/>
          <a:p>
            <a:fld id="{A65303E6-BA50-4238-89A5-96CE1D53E9A6}" type="slidenum">
              <a:rPr lang="en-US" smtClean="0"/>
              <a:t>‹#›</a:t>
            </a:fld>
            <a:endParaRPr lang="en-US" dirty="0"/>
          </a:p>
        </p:txBody>
      </p:sp>
    </p:spTree>
    <p:extLst>
      <p:ext uri="{BB962C8B-B14F-4D97-AF65-F5344CB8AC3E}">
        <p14:creationId xmlns:p14="http://schemas.microsoft.com/office/powerpoint/2010/main" val="2342480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770F2-D441-4A9A-894E-B066E8F4B9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C5109E-2F18-4D3E-A35D-4E6E04A0A5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92F237-1818-47BE-A4AB-9CB86E0895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A9A459-AC95-4DB4-B090-1D6902BD5C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A23657-44CE-4DC3-A81F-450E5E0465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F00FA7-9FE8-4985-81F4-AC2BFFD6D54F}"/>
              </a:ext>
            </a:extLst>
          </p:cNvPr>
          <p:cNvSpPr>
            <a:spLocks noGrp="1"/>
          </p:cNvSpPr>
          <p:nvPr>
            <p:ph type="dt" sz="half" idx="10"/>
          </p:nvPr>
        </p:nvSpPr>
        <p:spPr/>
        <p:txBody>
          <a:bodyPr/>
          <a:lstStyle/>
          <a:p>
            <a:fld id="{2E0A62FE-0DAA-4158-BA7B-E71A1D555138}" type="datetimeFigureOut">
              <a:rPr lang="en-US" smtClean="0"/>
              <a:t>1/31/2020</a:t>
            </a:fld>
            <a:endParaRPr lang="en-US" dirty="0"/>
          </a:p>
        </p:txBody>
      </p:sp>
      <p:sp>
        <p:nvSpPr>
          <p:cNvPr id="8" name="Footer Placeholder 7">
            <a:extLst>
              <a:ext uri="{FF2B5EF4-FFF2-40B4-BE49-F238E27FC236}">
                <a16:creationId xmlns:a16="http://schemas.microsoft.com/office/drawing/2014/main" id="{7B73EBFC-BDCC-4EA5-A56C-E4110E4BCD4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8A08736-C3FE-4839-852F-E98C38B90ABD}"/>
              </a:ext>
            </a:extLst>
          </p:cNvPr>
          <p:cNvSpPr>
            <a:spLocks noGrp="1"/>
          </p:cNvSpPr>
          <p:nvPr>
            <p:ph type="sldNum" sz="quarter" idx="12"/>
          </p:nvPr>
        </p:nvSpPr>
        <p:spPr/>
        <p:txBody>
          <a:bodyPr/>
          <a:lstStyle/>
          <a:p>
            <a:fld id="{A65303E6-BA50-4238-89A5-96CE1D53E9A6}" type="slidenum">
              <a:rPr lang="en-US" smtClean="0"/>
              <a:t>‹#›</a:t>
            </a:fld>
            <a:endParaRPr lang="en-US" dirty="0"/>
          </a:p>
        </p:txBody>
      </p:sp>
    </p:spTree>
    <p:extLst>
      <p:ext uri="{BB962C8B-B14F-4D97-AF65-F5344CB8AC3E}">
        <p14:creationId xmlns:p14="http://schemas.microsoft.com/office/powerpoint/2010/main" val="2487971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3E9E2-FAA9-4AA4-9C82-1823944CDF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30EFE4-0302-4526-AE9A-5971D15C6841}"/>
              </a:ext>
            </a:extLst>
          </p:cNvPr>
          <p:cNvSpPr>
            <a:spLocks noGrp="1"/>
          </p:cNvSpPr>
          <p:nvPr>
            <p:ph type="dt" sz="half" idx="10"/>
          </p:nvPr>
        </p:nvSpPr>
        <p:spPr/>
        <p:txBody>
          <a:bodyPr/>
          <a:lstStyle/>
          <a:p>
            <a:fld id="{2E0A62FE-0DAA-4158-BA7B-E71A1D555138}" type="datetimeFigureOut">
              <a:rPr lang="en-US" smtClean="0"/>
              <a:t>1/31/2020</a:t>
            </a:fld>
            <a:endParaRPr lang="en-US" dirty="0"/>
          </a:p>
        </p:txBody>
      </p:sp>
      <p:sp>
        <p:nvSpPr>
          <p:cNvPr id="4" name="Footer Placeholder 3">
            <a:extLst>
              <a:ext uri="{FF2B5EF4-FFF2-40B4-BE49-F238E27FC236}">
                <a16:creationId xmlns:a16="http://schemas.microsoft.com/office/drawing/2014/main" id="{819BDC15-4B00-4E46-9ADB-366CC085840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8BE6B45-561D-4280-BDB3-23D21A593C78}"/>
              </a:ext>
            </a:extLst>
          </p:cNvPr>
          <p:cNvSpPr>
            <a:spLocks noGrp="1"/>
          </p:cNvSpPr>
          <p:nvPr>
            <p:ph type="sldNum" sz="quarter" idx="12"/>
          </p:nvPr>
        </p:nvSpPr>
        <p:spPr/>
        <p:txBody>
          <a:bodyPr/>
          <a:lstStyle/>
          <a:p>
            <a:fld id="{A65303E6-BA50-4238-89A5-96CE1D53E9A6}" type="slidenum">
              <a:rPr lang="en-US" smtClean="0"/>
              <a:t>‹#›</a:t>
            </a:fld>
            <a:endParaRPr lang="en-US" dirty="0"/>
          </a:p>
        </p:txBody>
      </p:sp>
    </p:spTree>
    <p:extLst>
      <p:ext uri="{BB962C8B-B14F-4D97-AF65-F5344CB8AC3E}">
        <p14:creationId xmlns:p14="http://schemas.microsoft.com/office/powerpoint/2010/main" val="257957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54B4CF-6EE8-42EA-8D7A-C6E6FC18CF76}"/>
              </a:ext>
            </a:extLst>
          </p:cNvPr>
          <p:cNvSpPr>
            <a:spLocks noGrp="1"/>
          </p:cNvSpPr>
          <p:nvPr>
            <p:ph type="dt" sz="half" idx="10"/>
          </p:nvPr>
        </p:nvSpPr>
        <p:spPr/>
        <p:txBody>
          <a:bodyPr/>
          <a:lstStyle/>
          <a:p>
            <a:fld id="{2E0A62FE-0DAA-4158-BA7B-E71A1D555138}" type="datetimeFigureOut">
              <a:rPr lang="en-US" smtClean="0"/>
              <a:t>1/31/2020</a:t>
            </a:fld>
            <a:endParaRPr lang="en-US" dirty="0"/>
          </a:p>
        </p:txBody>
      </p:sp>
      <p:sp>
        <p:nvSpPr>
          <p:cNvPr id="3" name="Footer Placeholder 2">
            <a:extLst>
              <a:ext uri="{FF2B5EF4-FFF2-40B4-BE49-F238E27FC236}">
                <a16:creationId xmlns:a16="http://schemas.microsoft.com/office/drawing/2014/main" id="{F431E6D4-2772-4D25-9EC4-7A3DE9A592B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A833861-1894-4FAE-83E6-630C6157D747}"/>
              </a:ext>
            </a:extLst>
          </p:cNvPr>
          <p:cNvSpPr>
            <a:spLocks noGrp="1"/>
          </p:cNvSpPr>
          <p:nvPr>
            <p:ph type="sldNum" sz="quarter" idx="12"/>
          </p:nvPr>
        </p:nvSpPr>
        <p:spPr/>
        <p:txBody>
          <a:bodyPr/>
          <a:lstStyle/>
          <a:p>
            <a:fld id="{A65303E6-BA50-4238-89A5-96CE1D53E9A6}" type="slidenum">
              <a:rPr lang="en-US" smtClean="0"/>
              <a:t>‹#›</a:t>
            </a:fld>
            <a:endParaRPr lang="en-US" dirty="0"/>
          </a:p>
        </p:txBody>
      </p:sp>
    </p:spTree>
    <p:extLst>
      <p:ext uri="{BB962C8B-B14F-4D97-AF65-F5344CB8AC3E}">
        <p14:creationId xmlns:p14="http://schemas.microsoft.com/office/powerpoint/2010/main" val="3383052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5AF4C-A56A-436D-8FA3-DD2E622A5D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97A500-5A6C-4E25-9DE2-A98699A8AE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0E49249-159C-4DA0-988B-4BACD27095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4A68C1-17EB-4D87-9512-3D9E9ECABB40}"/>
              </a:ext>
            </a:extLst>
          </p:cNvPr>
          <p:cNvSpPr>
            <a:spLocks noGrp="1"/>
          </p:cNvSpPr>
          <p:nvPr>
            <p:ph type="dt" sz="half" idx="10"/>
          </p:nvPr>
        </p:nvSpPr>
        <p:spPr/>
        <p:txBody>
          <a:bodyPr/>
          <a:lstStyle/>
          <a:p>
            <a:fld id="{2E0A62FE-0DAA-4158-BA7B-E71A1D555138}" type="datetimeFigureOut">
              <a:rPr lang="en-US" smtClean="0"/>
              <a:t>1/31/2020</a:t>
            </a:fld>
            <a:endParaRPr lang="en-US" dirty="0"/>
          </a:p>
        </p:txBody>
      </p:sp>
      <p:sp>
        <p:nvSpPr>
          <p:cNvPr id="6" name="Footer Placeholder 5">
            <a:extLst>
              <a:ext uri="{FF2B5EF4-FFF2-40B4-BE49-F238E27FC236}">
                <a16:creationId xmlns:a16="http://schemas.microsoft.com/office/drawing/2014/main" id="{2EB69FC7-D5A2-406F-A161-872EC931541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8AF3732-2F20-4E74-9A15-FEBBC2CBBDBE}"/>
              </a:ext>
            </a:extLst>
          </p:cNvPr>
          <p:cNvSpPr>
            <a:spLocks noGrp="1"/>
          </p:cNvSpPr>
          <p:nvPr>
            <p:ph type="sldNum" sz="quarter" idx="12"/>
          </p:nvPr>
        </p:nvSpPr>
        <p:spPr/>
        <p:txBody>
          <a:bodyPr/>
          <a:lstStyle/>
          <a:p>
            <a:fld id="{A65303E6-BA50-4238-89A5-96CE1D53E9A6}" type="slidenum">
              <a:rPr lang="en-US" smtClean="0"/>
              <a:t>‹#›</a:t>
            </a:fld>
            <a:endParaRPr lang="en-US" dirty="0"/>
          </a:p>
        </p:txBody>
      </p:sp>
    </p:spTree>
    <p:extLst>
      <p:ext uri="{BB962C8B-B14F-4D97-AF65-F5344CB8AC3E}">
        <p14:creationId xmlns:p14="http://schemas.microsoft.com/office/powerpoint/2010/main" val="1246618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E86D4-8D1B-4D13-B8A3-6FB5477269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B550EC-3B32-4E71-B202-228DF0006D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1653DB3-37D7-4587-A44B-8A688C3C0E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19F6D2-E617-47CB-A123-99E5185A53CD}"/>
              </a:ext>
            </a:extLst>
          </p:cNvPr>
          <p:cNvSpPr>
            <a:spLocks noGrp="1"/>
          </p:cNvSpPr>
          <p:nvPr>
            <p:ph type="dt" sz="half" idx="10"/>
          </p:nvPr>
        </p:nvSpPr>
        <p:spPr/>
        <p:txBody>
          <a:bodyPr/>
          <a:lstStyle/>
          <a:p>
            <a:fld id="{2E0A62FE-0DAA-4158-BA7B-E71A1D555138}" type="datetimeFigureOut">
              <a:rPr lang="en-US" smtClean="0"/>
              <a:t>1/31/2020</a:t>
            </a:fld>
            <a:endParaRPr lang="en-US" dirty="0"/>
          </a:p>
        </p:txBody>
      </p:sp>
      <p:sp>
        <p:nvSpPr>
          <p:cNvPr id="6" name="Footer Placeholder 5">
            <a:extLst>
              <a:ext uri="{FF2B5EF4-FFF2-40B4-BE49-F238E27FC236}">
                <a16:creationId xmlns:a16="http://schemas.microsoft.com/office/drawing/2014/main" id="{7BADCE0B-2F79-4A13-BE9A-2554A0C5974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22DCE19-80BE-4830-9EBE-9157137F4515}"/>
              </a:ext>
            </a:extLst>
          </p:cNvPr>
          <p:cNvSpPr>
            <a:spLocks noGrp="1"/>
          </p:cNvSpPr>
          <p:nvPr>
            <p:ph type="sldNum" sz="quarter" idx="12"/>
          </p:nvPr>
        </p:nvSpPr>
        <p:spPr/>
        <p:txBody>
          <a:bodyPr/>
          <a:lstStyle/>
          <a:p>
            <a:fld id="{A65303E6-BA50-4238-89A5-96CE1D53E9A6}" type="slidenum">
              <a:rPr lang="en-US" smtClean="0"/>
              <a:t>‹#›</a:t>
            </a:fld>
            <a:endParaRPr lang="en-US" dirty="0"/>
          </a:p>
        </p:txBody>
      </p:sp>
    </p:spTree>
    <p:extLst>
      <p:ext uri="{BB962C8B-B14F-4D97-AF65-F5344CB8AC3E}">
        <p14:creationId xmlns:p14="http://schemas.microsoft.com/office/powerpoint/2010/main" val="3255725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2E7DE5-B6F2-4E35-94BB-F9DC4362E8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7575FF-2A7C-4431-9056-DCB10916EF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492414-67FC-4775-970F-3E67053CF6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0A62FE-0DAA-4158-BA7B-E71A1D555138}" type="datetimeFigureOut">
              <a:rPr lang="en-US" smtClean="0"/>
              <a:t>1/31/2020</a:t>
            </a:fld>
            <a:endParaRPr lang="en-US" dirty="0"/>
          </a:p>
        </p:txBody>
      </p:sp>
      <p:sp>
        <p:nvSpPr>
          <p:cNvPr id="5" name="Footer Placeholder 4">
            <a:extLst>
              <a:ext uri="{FF2B5EF4-FFF2-40B4-BE49-F238E27FC236}">
                <a16:creationId xmlns:a16="http://schemas.microsoft.com/office/drawing/2014/main" id="{164F5719-A1B1-4104-98B7-AE5C88E00D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1434E9E-C3B7-4C6D-B67B-80BE082682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5303E6-BA50-4238-89A5-96CE1D53E9A6}" type="slidenum">
              <a:rPr lang="en-US" smtClean="0"/>
              <a:t>‹#›</a:t>
            </a:fld>
            <a:endParaRPr lang="en-US" dirty="0"/>
          </a:p>
        </p:txBody>
      </p:sp>
    </p:spTree>
    <p:extLst>
      <p:ext uri="{BB962C8B-B14F-4D97-AF65-F5344CB8AC3E}">
        <p14:creationId xmlns:p14="http://schemas.microsoft.com/office/powerpoint/2010/main" val="3085634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a:extLst>
              <a:ext uri="{FF2B5EF4-FFF2-40B4-BE49-F238E27FC236}">
                <a16:creationId xmlns:a16="http://schemas.microsoft.com/office/drawing/2014/main" id="{D50E790D-D939-4689-A3A6-A3AA99E9B3C3}"/>
              </a:ext>
            </a:extLst>
          </p:cNvPr>
          <p:cNvSpPr>
            <a:spLocks noGrp="1"/>
          </p:cNvSpPr>
          <p:nvPr>
            <p:ph idx="1"/>
          </p:nvPr>
        </p:nvSpPr>
        <p:spPr>
          <a:xfrm>
            <a:off x="838200" y="1825625"/>
            <a:ext cx="10515600" cy="4351338"/>
          </a:xfrm>
        </p:spPr>
        <p:txBody>
          <a:bodyPr>
            <a:noAutofit/>
          </a:bodyPr>
          <a:lstStyle/>
          <a:p>
            <a:pPr marL="0" indent="0" algn="ctr">
              <a:buNone/>
            </a:pPr>
            <a:r>
              <a:rPr lang="en-GB" sz="4400" dirty="0"/>
              <a:t>Ford Sequence IX and X</a:t>
            </a:r>
            <a:br>
              <a:rPr lang="en-GB" sz="4400" dirty="0"/>
            </a:br>
            <a:r>
              <a:rPr lang="en-GB" sz="4400" dirty="0"/>
              <a:t/>
            </a:r>
            <a:br>
              <a:rPr lang="en-GB" sz="4400" dirty="0"/>
            </a:br>
            <a:r>
              <a:rPr lang="en-GB" sz="4400" dirty="0"/>
              <a:t>Joint Surveillance Panel Meeting</a:t>
            </a:r>
            <a:br>
              <a:rPr lang="en-GB" sz="4400" dirty="0"/>
            </a:br>
            <a:r>
              <a:rPr lang="en-GB" sz="4400" dirty="0"/>
              <a:t/>
            </a:r>
            <a:br>
              <a:rPr lang="en-GB" sz="4400" dirty="0"/>
            </a:br>
            <a:r>
              <a:rPr lang="en-GB" sz="4400" dirty="0"/>
              <a:t>Sequence X Minutes</a:t>
            </a:r>
          </a:p>
          <a:p>
            <a:pPr marL="0" indent="0" algn="ctr">
              <a:buNone/>
            </a:pPr>
            <a:endParaRPr lang="en-GB" sz="4400" dirty="0"/>
          </a:p>
          <a:p>
            <a:pPr marL="0" indent="0" algn="ctr">
              <a:buNone/>
            </a:pPr>
            <a:r>
              <a:rPr lang="en-GB" sz="2400" dirty="0"/>
              <a:t>Prepared by Alfonso Lopez</a:t>
            </a:r>
          </a:p>
          <a:p>
            <a:pPr marL="0" indent="0" algn="ctr">
              <a:buNone/>
            </a:pPr>
            <a:r>
              <a:rPr lang="en-GB" sz="2400" dirty="0"/>
              <a:t>January 27, 2020</a:t>
            </a:r>
          </a:p>
        </p:txBody>
      </p:sp>
    </p:spTree>
    <p:extLst>
      <p:ext uri="{BB962C8B-B14F-4D97-AF65-F5344CB8AC3E}">
        <p14:creationId xmlns:p14="http://schemas.microsoft.com/office/powerpoint/2010/main" val="532828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E4942-F0AB-4A4A-8E01-34E7C26032D0}"/>
              </a:ext>
            </a:extLst>
          </p:cNvPr>
          <p:cNvSpPr>
            <a:spLocks noGrp="1"/>
          </p:cNvSpPr>
          <p:nvPr>
            <p:ph type="title"/>
          </p:nvPr>
        </p:nvSpPr>
        <p:spPr>
          <a:xfrm>
            <a:off x="838200" y="365125"/>
            <a:ext cx="10515600" cy="1325563"/>
          </a:xfrm>
        </p:spPr>
        <p:txBody>
          <a:bodyPr/>
          <a:lstStyle/>
          <a:p>
            <a:r>
              <a:rPr lang="en-US" dirty="0"/>
              <a:t>Stand modifications, </a:t>
            </a:r>
            <a:r>
              <a:rPr lang="en-US" u="sng" dirty="0"/>
              <a:t>LSPI (D 8291)</a:t>
            </a:r>
          </a:p>
        </p:txBody>
      </p:sp>
      <p:sp>
        <p:nvSpPr>
          <p:cNvPr id="3" name="Content Placeholder 2">
            <a:extLst>
              <a:ext uri="{FF2B5EF4-FFF2-40B4-BE49-F238E27FC236}">
                <a16:creationId xmlns:a16="http://schemas.microsoft.com/office/drawing/2014/main" id="{A006AB98-F00A-4088-8B6E-A0309154DA87}"/>
              </a:ext>
            </a:extLst>
          </p:cNvPr>
          <p:cNvSpPr>
            <a:spLocks noGrp="1"/>
          </p:cNvSpPr>
          <p:nvPr>
            <p:ph idx="1"/>
          </p:nvPr>
        </p:nvSpPr>
        <p:spPr>
          <a:xfrm>
            <a:off x="838200" y="1628849"/>
            <a:ext cx="10515600" cy="5002860"/>
          </a:xfrm>
        </p:spPr>
        <p:txBody>
          <a:bodyPr>
            <a:normAutofit/>
          </a:bodyPr>
          <a:lstStyle/>
          <a:p>
            <a:pPr marL="0" marR="0" indent="120650">
              <a:lnSpc>
                <a:spcPct val="104000"/>
              </a:lnSpc>
              <a:spcBef>
                <a:spcPts val="0"/>
              </a:spcBef>
              <a:spcAft>
                <a:spcPts val="455"/>
              </a:spcAft>
            </a:pPr>
            <a:r>
              <a:rPr lang="en-US" sz="2400" dirty="0">
                <a:solidFill>
                  <a:srgbClr val="211F1F"/>
                </a:solidFill>
                <a:ea typeface="Times New Roman" panose="02020603050405020304" pitchFamily="18" charset="0"/>
              </a:rPr>
              <a:t>10.4 </a:t>
            </a:r>
            <a:r>
              <a:rPr lang="en-US" sz="2400" i="1" dirty="0">
                <a:solidFill>
                  <a:srgbClr val="211F1F"/>
                </a:solidFill>
                <a:ea typeface="Times New Roman" panose="02020603050405020304" pitchFamily="18" charset="0"/>
              </a:rPr>
              <a:t>Test Stand Modifications—</a:t>
            </a:r>
            <a:r>
              <a:rPr lang="en-US" sz="2400" dirty="0">
                <a:solidFill>
                  <a:srgbClr val="211F1F"/>
                </a:solidFill>
                <a:ea typeface="Times New Roman" panose="02020603050405020304" pitchFamily="18" charset="0"/>
              </a:rPr>
              <a:t>A nonstandard test includes any test completed under a modified procedure requiring hardware or controller modifications to the test stand. The TMC determines whether another calibration test is necessary after the modifications have been completed. </a:t>
            </a:r>
            <a:r>
              <a:rPr lang="en-US" sz="2400" dirty="0">
                <a:solidFill>
                  <a:srgbClr val="FF0000"/>
                </a:solidFill>
                <a:ea typeface="Times New Roman" panose="02020603050405020304" pitchFamily="18" charset="0"/>
              </a:rPr>
              <a:t>Test stands may be calibrated under this method and Test Method D 8279 and changing test method will not be considered a stand modification or modified procedure. Removal of an engine to conduct testing under Test Method D 8291 will require the engine to re-establish calibration status in accordance with LTMS guidelines. Ensure that instrumentation calibration requirements are met when changing test methods. </a:t>
            </a:r>
            <a:endParaRPr lang="en-US" sz="1800" dirty="0">
              <a:solidFill>
                <a:srgbClr val="211F1F"/>
              </a:solidFill>
              <a:ea typeface="Times New Roman" panose="02020603050405020304" pitchFamily="18" charset="0"/>
            </a:endParaRPr>
          </a:p>
        </p:txBody>
      </p:sp>
    </p:spTree>
    <p:extLst>
      <p:ext uri="{BB962C8B-B14F-4D97-AF65-F5344CB8AC3E}">
        <p14:creationId xmlns:p14="http://schemas.microsoft.com/office/powerpoint/2010/main" val="2000023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AC127-7BB0-49DC-A454-A5803E2DE01F}"/>
              </a:ext>
            </a:extLst>
          </p:cNvPr>
          <p:cNvSpPr>
            <a:spLocks noGrp="1"/>
          </p:cNvSpPr>
          <p:nvPr>
            <p:ph type="title"/>
          </p:nvPr>
        </p:nvSpPr>
        <p:spPr/>
        <p:txBody>
          <a:bodyPr/>
          <a:lstStyle/>
          <a:p>
            <a:r>
              <a:rPr lang="en-US" u="sng" dirty="0"/>
              <a:t>LSPI (D 8291) </a:t>
            </a:r>
            <a:r>
              <a:rPr lang="en-US" dirty="0"/>
              <a:t>procedure addition</a:t>
            </a:r>
          </a:p>
        </p:txBody>
      </p:sp>
      <p:sp>
        <p:nvSpPr>
          <p:cNvPr id="3" name="Content Placeholder 2">
            <a:extLst>
              <a:ext uri="{FF2B5EF4-FFF2-40B4-BE49-F238E27FC236}">
                <a16:creationId xmlns:a16="http://schemas.microsoft.com/office/drawing/2014/main" id="{878CABF1-8B4C-4098-970D-1BD3BA68E0A8}"/>
              </a:ext>
            </a:extLst>
          </p:cNvPr>
          <p:cNvSpPr>
            <a:spLocks noGrp="1"/>
          </p:cNvSpPr>
          <p:nvPr>
            <p:ph idx="1"/>
          </p:nvPr>
        </p:nvSpPr>
        <p:spPr>
          <a:xfrm>
            <a:off x="838200" y="1825625"/>
            <a:ext cx="10515600" cy="4351338"/>
          </a:xfrm>
        </p:spPr>
        <p:txBody>
          <a:bodyPr>
            <a:normAutofit/>
          </a:bodyPr>
          <a:lstStyle/>
          <a:p>
            <a:pPr marL="0" indent="0">
              <a:buNone/>
            </a:pPr>
            <a:r>
              <a:rPr lang="en-US" sz="2400" dirty="0"/>
              <a:t>7.6.2 Mounting the Engine on the Test Stand—Mount the engine on the test stand so that the flywheel friction face is 0.0°± 0.5° from vertical </a:t>
            </a:r>
            <a:r>
              <a:rPr lang="en-US" sz="2400" dirty="0">
                <a:solidFill>
                  <a:srgbClr val="FF0000"/>
                </a:solidFill>
              </a:rPr>
              <a:t>and at a 0.0°±0.5° roll angle</a:t>
            </a:r>
            <a:r>
              <a:rPr lang="en-US" sz="2400" dirty="0"/>
              <a:t>. Use two motor mounts at the rear of the engine. Quicksilver P/N 66284-A8,17 has been found suitable for this purpose. An example of a rear-mount support is shown in Fig. A6.5. Use a rubber mount at the front of the engine attached to the front-cover mount. Examples of front-mount supports are shown in Fig. A6.4. </a:t>
            </a:r>
            <a:r>
              <a:rPr lang="en-US" sz="2400" dirty="0">
                <a:solidFill>
                  <a:srgbClr val="FF0000"/>
                </a:solidFill>
              </a:rPr>
              <a:t>Ensure that the engine’s longitudinal axis is aligned to within 0.5° of the dynamometer axis.</a:t>
            </a:r>
          </a:p>
        </p:txBody>
      </p:sp>
      <p:sp>
        <p:nvSpPr>
          <p:cNvPr id="4" name="TextBox 3">
            <a:extLst>
              <a:ext uri="{FF2B5EF4-FFF2-40B4-BE49-F238E27FC236}">
                <a16:creationId xmlns:a16="http://schemas.microsoft.com/office/drawing/2014/main" id="{36F2D2A9-3365-4F04-B026-E90DCB59D4B8}"/>
              </a:ext>
            </a:extLst>
          </p:cNvPr>
          <p:cNvSpPr txBox="1"/>
          <p:nvPr/>
        </p:nvSpPr>
        <p:spPr>
          <a:xfrm>
            <a:off x="3556000" y="5344160"/>
            <a:ext cx="4866640" cy="646331"/>
          </a:xfrm>
          <a:prstGeom prst="rect">
            <a:avLst/>
          </a:prstGeom>
          <a:noFill/>
        </p:spPr>
        <p:txBody>
          <a:bodyPr wrap="square" rtlCol="0">
            <a:spAutoFit/>
          </a:bodyPr>
          <a:lstStyle/>
          <a:p>
            <a:pPr algn="ctr"/>
            <a:r>
              <a:rPr lang="en-US" dirty="0"/>
              <a:t>(Ensures that the engine alignment is not disrupted during engine swaps.)</a:t>
            </a:r>
          </a:p>
        </p:txBody>
      </p:sp>
    </p:spTree>
    <p:extLst>
      <p:ext uri="{BB962C8B-B14F-4D97-AF65-F5344CB8AC3E}">
        <p14:creationId xmlns:p14="http://schemas.microsoft.com/office/powerpoint/2010/main" val="3478414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CA440-B308-46BB-BB0E-90116269D58B}"/>
              </a:ext>
            </a:extLst>
          </p:cNvPr>
          <p:cNvSpPr>
            <a:spLocks noGrp="1"/>
          </p:cNvSpPr>
          <p:nvPr>
            <p:ph type="title"/>
          </p:nvPr>
        </p:nvSpPr>
        <p:spPr/>
        <p:txBody>
          <a:bodyPr/>
          <a:lstStyle/>
          <a:p>
            <a:r>
              <a:rPr lang="en-US" dirty="0"/>
              <a:t>Test Numbering System</a:t>
            </a:r>
          </a:p>
        </p:txBody>
      </p:sp>
      <p:sp>
        <p:nvSpPr>
          <p:cNvPr id="3" name="Content Placeholder 2">
            <a:extLst>
              <a:ext uri="{FF2B5EF4-FFF2-40B4-BE49-F238E27FC236}">
                <a16:creationId xmlns:a16="http://schemas.microsoft.com/office/drawing/2014/main" id="{EB7F2044-A124-44CE-A95A-F574A0797C00}"/>
              </a:ext>
            </a:extLst>
          </p:cNvPr>
          <p:cNvSpPr>
            <a:spLocks noGrp="1"/>
          </p:cNvSpPr>
          <p:nvPr>
            <p:ph idx="1"/>
          </p:nvPr>
        </p:nvSpPr>
        <p:spPr>
          <a:xfrm>
            <a:off x="838200" y="1825625"/>
            <a:ext cx="10515600" cy="3568178"/>
          </a:xfrm>
        </p:spPr>
        <p:txBody>
          <a:bodyPr>
            <a:normAutofit lnSpcReduction="10000"/>
          </a:bodyPr>
          <a:lstStyle/>
          <a:p>
            <a:pPr marL="0" indent="0">
              <a:buNone/>
            </a:pPr>
            <a:r>
              <a:rPr lang="en-US" b="1" u="sng" dirty="0"/>
              <a:t>Seq IX</a:t>
            </a:r>
            <a:r>
              <a:rPr lang="en-US" u="sng" dirty="0"/>
              <a:t>, </a:t>
            </a:r>
            <a:r>
              <a:rPr lang="en-US" dirty="0"/>
              <a:t>10.5.1  </a:t>
            </a:r>
            <a:r>
              <a:rPr lang="en-US" i="1" dirty="0"/>
              <a:t>Acceptable Tests—</a:t>
            </a:r>
            <a:r>
              <a:rPr lang="en-US" dirty="0"/>
              <a:t>The test number shall follow the format </a:t>
            </a:r>
            <a:r>
              <a:rPr lang="en-US" i="1" dirty="0"/>
              <a:t>AAA-BB-CCCC-DDD </a:t>
            </a:r>
            <a:r>
              <a:rPr lang="en-US" dirty="0"/>
              <a:t>where</a:t>
            </a:r>
            <a:r>
              <a:rPr lang="en-US" i="1" dirty="0"/>
              <a:t> AAA</a:t>
            </a:r>
            <a:r>
              <a:rPr lang="en-US" dirty="0"/>
              <a:t> represents the test stand number, </a:t>
            </a:r>
            <a:r>
              <a:rPr lang="en-US" i="1" dirty="0"/>
              <a:t>BB</a:t>
            </a:r>
            <a:r>
              <a:rPr lang="en-US" dirty="0"/>
              <a:t> represents the number of </a:t>
            </a:r>
            <a:r>
              <a:rPr lang="en-US" dirty="0">
                <a:solidFill>
                  <a:srgbClr val="FF0000"/>
                </a:solidFill>
              </a:rPr>
              <a:t>Sequence IX </a:t>
            </a:r>
            <a:r>
              <a:rPr lang="en-US" dirty="0"/>
              <a:t>tests on the stand, </a:t>
            </a:r>
            <a:r>
              <a:rPr lang="en-US" i="1" dirty="0"/>
              <a:t>CCCC</a:t>
            </a:r>
            <a:r>
              <a:rPr lang="en-US" dirty="0"/>
              <a:t> represents the engine number, and </a:t>
            </a:r>
            <a:r>
              <a:rPr lang="en-US" i="1" dirty="0"/>
              <a:t>DDD</a:t>
            </a:r>
            <a:r>
              <a:rPr lang="en-US" dirty="0"/>
              <a:t> represents of tests on the engine.</a:t>
            </a:r>
          </a:p>
          <a:p>
            <a:pPr marL="0" indent="0">
              <a:buNone/>
            </a:pPr>
            <a:r>
              <a:rPr lang="en-US" b="1" u="sng" dirty="0"/>
              <a:t>Seq X, </a:t>
            </a:r>
            <a:r>
              <a:rPr lang="en-US" dirty="0"/>
              <a:t>9.5.1 </a:t>
            </a:r>
            <a:r>
              <a:rPr lang="en-US" i="1" dirty="0"/>
              <a:t>Test-Numbering System—</a:t>
            </a:r>
            <a:r>
              <a:rPr lang="en-US" dirty="0"/>
              <a:t>The test number shall follow the format AAA-BB-CCC where </a:t>
            </a:r>
            <a:r>
              <a:rPr lang="en-US" i="1" dirty="0"/>
              <a:t>AAA </a:t>
            </a:r>
            <a:r>
              <a:rPr lang="en-US" dirty="0"/>
              <a:t>represents the test stand number, </a:t>
            </a:r>
            <a:r>
              <a:rPr lang="en-US" i="1" dirty="0"/>
              <a:t>BB </a:t>
            </a:r>
            <a:r>
              <a:rPr lang="en-US" dirty="0"/>
              <a:t>represents the number of tests since last reference, and </a:t>
            </a:r>
            <a:r>
              <a:rPr lang="en-US" i="1" dirty="0"/>
              <a:t>CCC </a:t>
            </a:r>
            <a:r>
              <a:rPr lang="en-US" dirty="0"/>
              <a:t>represents the total number </a:t>
            </a:r>
            <a:r>
              <a:rPr lang="en-US" dirty="0">
                <a:solidFill>
                  <a:srgbClr val="FF0000"/>
                </a:solidFill>
              </a:rPr>
              <a:t>of Sequence X </a:t>
            </a:r>
            <a:r>
              <a:rPr lang="en-US" dirty="0"/>
              <a:t>tests on the stand.</a:t>
            </a:r>
          </a:p>
        </p:txBody>
      </p:sp>
    </p:spTree>
    <p:extLst>
      <p:ext uri="{BB962C8B-B14F-4D97-AF65-F5344CB8AC3E}">
        <p14:creationId xmlns:p14="http://schemas.microsoft.com/office/powerpoint/2010/main" val="1811625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B5BE1-2C23-4F44-9891-C78B8088FF93}"/>
              </a:ext>
            </a:extLst>
          </p:cNvPr>
          <p:cNvSpPr>
            <a:spLocks noGrp="1"/>
          </p:cNvSpPr>
          <p:nvPr>
            <p:ph type="title"/>
          </p:nvPr>
        </p:nvSpPr>
        <p:spPr>
          <a:xfrm>
            <a:off x="955040" y="345441"/>
            <a:ext cx="10723816" cy="1345248"/>
          </a:xfrm>
        </p:spPr>
        <p:txBody>
          <a:bodyPr>
            <a:normAutofit/>
          </a:bodyPr>
          <a:lstStyle/>
          <a:p>
            <a:r>
              <a:rPr lang="en-US" u="sng" dirty="0"/>
              <a:t>LSPI Seq IX </a:t>
            </a:r>
            <a:r>
              <a:rPr lang="en-US" dirty="0"/>
              <a:t>LTMS</a:t>
            </a:r>
          </a:p>
        </p:txBody>
      </p:sp>
      <p:sp>
        <p:nvSpPr>
          <p:cNvPr id="3" name="Content Placeholder 2">
            <a:extLst>
              <a:ext uri="{FF2B5EF4-FFF2-40B4-BE49-F238E27FC236}">
                <a16:creationId xmlns:a16="http://schemas.microsoft.com/office/drawing/2014/main" id="{9CFF3E10-18C4-433B-9D6A-807A0D2A633B}"/>
              </a:ext>
            </a:extLst>
          </p:cNvPr>
          <p:cNvSpPr>
            <a:spLocks noGrp="1"/>
          </p:cNvSpPr>
          <p:nvPr>
            <p:ph idx="1"/>
          </p:nvPr>
        </p:nvSpPr>
        <p:spPr>
          <a:xfrm>
            <a:off x="838200" y="1690688"/>
            <a:ext cx="10515600" cy="4351338"/>
          </a:xfrm>
        </p:spPr>
        <p:txBody>
          <a:bodyPr>
            <a:normAutofit/>
          </a:bodyPr>
          <a:lstStyle/>
          <a:p>
            <a:pPr marL="0" indent="0">
              <a:buNone/>
            </a:pPr>
            <a:r>
              <a:rPr lang="en-US" sz="2400" dirty="0"/>
              <a:t>The laboratory must notify the TMC and the ACC Monitoring Agency when removing a stand/engine from the system. No reference oil data shall be removed from the control charts from test stand/engine that have been used for registered candidate oil testing. Reintroduction of a stand/engine into the system requires completion of new stand/engine acceptance requirements. In all instances of stand/engine removal, stand/engine renumbering can occur only if the stand/engine undergoes a significant rebuild, as agreed upon by the laboratory and the TMC. </a:t>
            </a:r>
          </a:p>
          <a:p>
            <a:pPr marL="0" indent="0">
              <a:buNone/>
            </a:pPr>
            <a:r>
              <a:rPr lang="en-US" sz="2400" dirty="0">
                <a:solidFill>
                  <a:srgbClr val="FF0000"/>
                </a:solidFill>
              </a:rPr>
              <a:t>The removal and reinstallation of the most recently calibrated engine back into the same test stand requires a single successful calibration test, provided its calibration period has not expired.</a:t>
            </a:r>
          </a:p>
        </p:txBody>
      </p:sp>
    </p:spTree>
    <p:extLst>
      <p:ext uri="{BB962C8B-B14F-4D97-AF65-F5344CB8AC3E}">
        <p14:creationId xmlns:p14="http://schemas.microsoft.com/office/powerpoint/2010/main" val="1880540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911F-745A-4EB7-B13A-355DE79D8D68}"/>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E0932E3C-2504-4804-A22B-99657A07754F}"/>
              </a:ext>
            </a:extLst>
          </p:cNvPr>
          <p:cNvSpPr>
            <a:spLocks noGrp="1"/>
          </p:cNvSpPr>
          <p:nvPr>
            <p:ph idx="1"/>
          </p:nvPr>
        </p:nvSpPr>
        <p:spPr/>
        <p:txBody>
          <a:bodyPr/>
          <a:lstStyle/>
          <a:p>
            <a:r>
              <a:rPr lang="en-US" dirty="0"/>
              <a:t>To adopt the changes described in this document to allow simultaneous calibration of a single test stand for both D 8279 and D 8291 test types.</a:t>
            </a:r>
          </a:p>
        </p:txBody>
      </p:sp>
    </p:spTree>
    <p:extLst>
      <p:ext uri="{BB962C8B-B14F-4D97-AF65-F5344CB8AC3E}">
        <p14:creationId xmlns:p14="http://schemas.microsoft.com/office/powerpoint/2010/main" val="973205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3AFF4-95CF-4C87-88A8-B2274CD301BC}"/>
              </a:ext>
            </a:extLst>
          </p:cNvPr>
          <p:cNvSpPr>
            <a:spLocks noGrp="1"/>
          </p:cNvSpPr>
          <p:nvPr>
            <p:ph type="title"/>
          </p:nvPr>
        </p:nvSpPr>
        <p:spPr>
          <a:xfrm>
            <a:off x="838200" y="365125"/>
            <a:ext cx="10515600" cy="670045"/>
          </a:xfrm>
        </p:spPr>
        <p:txBody>
          <a:bodyPr>
            <a:normAutofit/>
          </a:bodyPr>
          <a:lstStyle/>
          <a:p>
            <a:r>
              <a:rPr lang="en-US" sz="3600" dirty="0"/>
              <a:t>Meeting Minutes – Sequence X (Chain Wear)</a:t>
            </a:r>
          </a:p>
        </p:txBody>
      </p:sp>
      <p:sp>
        <p:nvSpPr>
          <p:cNvPr id="3" name="Content Placeholder 2">
            <a:extLst>
              <a:ext uri="{FF2B5EF4-FFF2-40B4-BE49-F238E27FC236}">
                <a16:creationId xmlns:a16="http://schemas.microsoft.com/office/drawing/2014/main" id="{211678F5-1102-4522-B133-ABD5D787599C}"/>
              </a:ext>
            </a:extLst>
          </p:cNvPr>
          <p:cNvSpPr>
            <a:spLocks noGrp="1"/>
          </p:cNvSpPr>
          <p:nvPr>
            <p:ph idx="1"/>
          </p:nvPr>
        </p:nvSpPr>
        <p:spPr>
          <a:xfrm>
            <a:off x="838200" y="1231900"/>
            <a:ext cx="10515600" cy="5496704"/>
          </a:xfrm>
        </p:spPr>
        <p:txBody>
          <a:bodyPr>
            <a:normAutofit fontScale="92500" lnSpcReduction="20000"/>
          </a:bodyPr>
          <a:lstStyle/>
          <a:p>
            <a:r>
              <a:rPr lang="en-US" dirty="0"/>
              <a:t>Joint surveillance panel meeting of the Ford Sequence IX and X was called to order to review a proposal from George Szappanos from Lubrizol to allow dual calibration of Ford 2.0L test stands.</a:t>
            </a:r>
          </a:p>
          <a:p>
            <a:pPr marL="0" indent="0">
              <a:buNone/>
            </a:pPr>
            <a:endParaRPr lang="en-US" dirty="0"/>
          </a:p>
          <a:p>
            <a:r>
              <a:rPr lang="en-US" dirty="0"/>
              <a:t>Presentation attached below.</a:t>
            </a:r>
          </a:p>
          <a:p>
            <a:pPr marL="0" indent="0">
              <a:buNone/>
            </a:pPr>
            <a:endParaRPr lang="en-US" dirty="0"/>
          </a:p>
          <a:p>
            <a:r>
              <a:rPr lang="en-US" dirty="0"/>
              <a:t>The presentation was </a:t>
            </a:r>
            <a:r>
              <a:rPr lang="en-US" dirty="0" smtClean="0"/>
              <a:t>discussed </a:t>
            </a:r>
            <a:r>
              <a:rPr lang="en-US" dirty="0"/>
              <a:t>and the following motion made by Szappanos and Seconded by Ron Romano</a:t>
            </a:r>
          </a:p>
          <a:p>
            <a:pPr lvl="1"/>
            <a:r>
              <a:rPr lang="en-US" dirty="0"/>
              <a:t>Motion: To adopt the changes described in this document to allow simultaneous calibration of a single test stand for both D 8279 and D 8291 test types</a:t>
            </a:r>
          </a:p>
          <a:p>
            <a:pPr marL="457200" lvl="1" indent="0">
              <a:buNone/>
            </a:pPr>
            <a:endParaRPr lang="en-US" dirty="0"/>
          </a:p>
          <a:p>
            <a:r>
              <a:rPr lang="en-US" dirty="0"/>
              <a:t>Two votes were held – one for each surveillance panel.</a:t>
            </a:r>
          </a:p>
          <a:p>
            <a:pPr marL="0" indent="0">
              <a:buNone/>
            </a:pPr>
            <a:endParaRPr lang="en-US" dirty="0"/>
          </a:p>
          <a:p>
            <a:r>
              <a:rPr lang="en-US" dirty="0"/>
              <a:t>The motioned passed in the Sequence X with a final vote 13/1/1 .  The vote results are attached below.  </a:t>
            </a:r>
          </a:p>
          <a:p>
            <a:endParaRPr lang="en-US" dirty="0"/>
          </a:p>
        </p:txBody>
      </p:sp>
    </p:spTree>
    <p:extLst>
      <p:ext uri="{BB962C8B-B14F-4D97-AF65-F5344CB8AC3E}">
        <p14:creationId xmlns:p14="http://schemas.microsoft.com/office/powerpoint/2010/main" val="3285625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06BC7-565B-48E0-8164-77A0DBEB1D3B}"/>
              </a:ext>
            </a:extLst>
          </p:cNvPr>
          <p:cNvSpPr>
            <a:spLocks noGrp="1"/>
          </p:cNvSpPr>
          <p:nvPr>
            <p:ph type="title"/>
          </p:nvPr>
        </p:nvSpPr>
        <p:spPr>
          <a:xfrm>
            <a:off x="838200" y="365125"/>
            <a:ext cx="10515600" cy="1027447"/>
          </a:xfrm>
        </p:spPr>
        <p:txBody>
          <a:bodyPr>
            <a:normAutofit/>
          </a:bodyPr>
          <a:lstStyle/>
          <a:p>
            <a:r>
              <a:rPr lang="en-US" sz="3600" dirty="0"/>
              <a:t>Meeting Minutes Continued</a:t>
            </a:r>
          </a:p>
        </p:txBody>
      </p:sp>
      <p:sp>
        <p:nvSpPr>
          <p:cNvPr id="3" name="Content Placeholder 2">
            <a:extLst>
              <a:ext uri="{FF2B5EF4-FFF2-40B4-BE49-F238E27FC236}">
                <a16:creationId xmlns:a16="http://schemas.microsoft.com/office/drawing/2014/main" id="{89823E15-89C4-4EB8-B6C7-83DF638214D0}"/>
              </a:ext>
            </a:extLst>
          </p:cNvPr>
          <p:cNvSpPr>
            <a:spLocks noGrp="1"/>
          </p:cNvSpPr>
          <p:nvPr>
            <p:ph idx="1"/>
          </p:nvPr>
        </p:nvSpPr>
        <p:spPr>
          <a:xfrm>
            <a:off x="838200" y="1392572"/>
            <a:ext cx="10515600" cy="4784391"/>
          </a:xfrm>
        </p:spPr>
        <p:txBody>
          <a:bodyPr/>
          <a:lstStyle/>
          <a:p>
            <a:r>
              <a:rPr lang="en-US" dirty="0"/>
              <a:t>The one negative vote from Amol Savant of Valvoline was cast after the meeting as a reversal of his original vote of Yes.  As a result, the panels did not hear his argument and discussion to support the negative vote.  An email communication from Amol to the surveillance panel expressing his technical argument for a negative vote was sent on the 27</a:t>
            </a:r>
            <a:r>
              <a:rPr lang="en-US" baseline="30000" dirty="0"/>
              <a:t>th</a:t>
            </a:r>
            <a:r>
              <a:rPr lang="en-US" dirty="0"/>
              <a:t> after </a:t>
            </a:r>
            <a:r>
              <a:rPr lang="en-US" dirty="0" smtClean="0"/>
              <a:t>the </a:t>
            </a:r>
            <a:r>
              <a:rPr lang="en-US" dirty="0"/>
              <a:t>meeting.</a:t>
            </a:r>
          </a:p>
          <a:p>
            <a:pPr marL="0" indent="0">
              <a:buNone/>
            </a:pPr>
            <a:endParaRPr lang="en-US" dirty="0"/>
          </a:p>
          <a:p>
            <a:r>
              <a:rPr lang="en-US" dirty="0"/>
              <a:t>TMC has informed the Panel Chair that a draft of the information letter will be sent to Subcommittee B for ballot as a result of the negative vote.</a:t>
            </a:r>
          </a:p>
          <a:p>
            <a:endParaRPr lang="en-US" dirty="0"/>
          </a:p>
        </p:txBody>
      </p:sp>
    </p:spTree>
    <p:extLst>
      <p:ext uri="{BB962C8B-B14F-4D97-AF65-F5344CB8AC3E}">
        <p14:creationId xmlns:p14="http://schemas.microsoft.com/office/powerpoint/2010/main" val="3619748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19B0-CFEE-4151-90C5-D8FE79F32B53}"/>
              </a:ext>
            </a:extLst>
          </p:cNvPr>
          <p:cNvSpPr>
            <a:spLocks noGrp="1"/>
          </p:cNvSpPr>
          <p:nvPr>
            <p:ph type="title"/>
          </p:nvPr>
        </p:nvSpPr>
        <p:spPr>
          <a:xfrm>
            <a:off x="838200" y="365126"/>
            <a:ext cx="10515600" cy="315912"/>
          </a:xfrm>
        </p:spPr>
        <p:txBody>
          <a:bodyPr>
            <a:noAutofit/>
          </a:bodyPr>
          <a:lstStyle/>
          <a:p>
            <a:r>
              <a:rPr lang="en-US" sz="2000" dirty="0"/>
              <a:t>Sequence X Motion – Voting Record</a:t>
            </a:r>
          </a:p>
        </p:txBody>
      </p:sp>
      <p:pic>
        <p:nvPicPr>
          <p:cNvPr id="4" name="Content Placeholder 3">
            <a:extLst>
              <a:ext uri="{FF2B5EF4-FFF2-40B4-BE49-F238E27FC236}">
                <a16:creationId xmlns:a16="http://schemas.microsoft.com/office/drawing/2014/main" id="{1D3B07A8-F5C1-4891-B092-F81014A53DDB}"/>
              </a:ext>
            </a:extLst>
          </p:cNvPr>
          <p:cNvPicPr>
            <a:picLocks noGrp="1" noChangeAspect="1"/>
          </p:cNvPicPr>
          <p:nvPr>
            <p:ph idx="1"/>
          </p:nvPr>
        </p:nvPicPr>
        <p:blipFill>
          <a:blip r:embed="rId2"/>
          <a:stretch>
            <a:fillRect/>
          </a:stretch>
        </p:blipFill>
        <p:spPr>
          <a:xfrm>
            <a:off x="3209026" y="845390"/>
            <a:ext cx="4591249" cy="5883214"/>
          </a:xfrm>
          <a:prstGeom prst="rect">
            <a:avLst/>
          </a:prstGeom>
        </p:spPr>
      </p:pic>
    </p:spTree>
    <p:extLst>
      <p:ext uri="{BB962C8B-B14F-4D97-AF65-F5344CB8AC3E}">
        <p14:creationId xmlns:p14="http://schemas.microsoft.com/office/powerpoint/2010/main" val="1068454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1F6DE-5C86-42F2-8BF5-EB4C9DC02798}"/>
              </a:ext>
            </a:extLst>
          </p:cNvPr>
          <p:cNvSpPr>
            <a:spLocks noGrp="1"/>
          </p:cNvSpPr>
          <p:nvPr>
            <p:ph type="ctrTitle"/>
          </p:nvPr>
        </p:nvSpPr>
        <p:spPr/>
        <p:txBody>
          <a:bodyPr/>
          <a:lstStyle/>
          <a:p>
            <a:r>
              <a:rPr lang="en-US" dirty="0"/>
              <a:t>Multi-test calibration for Ford 2.0L Ecoboost tests</a:t>
            </a:r>
          </a:p>
        </p:txBody>
      </p:sp>
      <p:sp>
        <p:nvSpPr>
          <p:cNvPr id="3" name="Subtitle 2">
            <a:extLst>
              <a:ext uri="{FF2B5EF4-FFF2-40B4-BE49-F238E27FC236}">
                <a16:creationId xmlns:a16="http://schemas.microsoft.com/office/drawing/2014/main" id="{63A2F83D-3D4C-41AA-B7AF-6253EA9C34DC}"/>
              </a:ext>
            </a:extLst>
          </p:cNvPr>
          <p:cNvSpPr>
            <a:spLocks noGrp="1"/>
          </p:cNvSpPr>
          <p:nvPr>
            <p:ph type="subTitle" idx="1"/>
          </p:nvPr>
        </p:nvSpPr>
        <p:spPr>
          <a:xfrm>
            <a:off x="1524000" y="3602037"/>
            <a:ext cx="9144000" cy="2614035"/>
          </a:xfrm>
        </p:spPr>
        <p:txBody>
          <a:bodyPr>
            <a:normAutofit/>
          </a:bodyPr>
          <a:lstStyle/>
          <a:p>
            <a:r>
              <a:rPr lang="en-US" sz="3600" dirty="0"/>
              <a:t>Proposal to allow simultaneous calibration status on a single test stand for LSPI and Cam Chain Wear test types</a:t>
            </a:r>
          </a:p>
          <a:p>
            <a:r>
              <a:rPr lang="en-US" sz="3600" dirty="0"/>
              <a:t>01/27/2020</a:t>
            </a:r>
          </a:p>
        </p:txBody>
      </p:sp>
    </p:spTree>
    <p:extLst>
      <p:ext uri="{BB962C8B-B14F-4D97-AF65-F5344CB8AC3E}">
        <p14:creationId xmlns:p14="http://schemas.microsoft.com/office/powerpoint/2010/main" val="251373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5C880-2A8C-4936-9FE6-239102DBB0D8}"/>
              </a:ext>
            </a:extLst>
          </p:cNvPr>
          <p:cNvSpPr>
            <a:spLocks noGrp="1"/>
          </p:cNvSpPr>
          <p:nvPr>
            <p:ph type="title"/>
          </p:nvPr>
        </p:nvSpPr>
        <p:spPr/>
        <p:txBody>
          <a:bodyPr/>
          <a:lstStyle/>
          <a:p>
            <a:r>
              <a:rPr lang="en-US" dirty="0"/>
              <a:t>Proposal Summary -</a:t>
            </a:r>
          </a:p>
        </p:txBody>
      </p:sp>
      <p:sp>
        <p:nvSpPr>
          <p:cNvPr id="3" name="Content Placeholder 2">
            <a:extLst>
              <a:ext uri="{FF2B5EF4-FFF2-40B4-BE49-F238E27FC236}">
                <a16:creationId xmlns:a16="http://schemas.microsoft.com/office/drawing/2014/main" id="{79E79CC7-ACB6-4729-8509-1EA83B2D6E3B}"/>
              </a:ext>
            </a:extLst>
          </p:cNvPr>
          <p:cNvSpPr>
            <a:spLocks noGrp="1"/>
          </p:cNvSpPr>
          <p:nvPr>
            <p:ph idx="1"/>
          </p:nvPr>
        </p:nvSpPr>
        <p:spPr>
          <a:xfrm>
            <a:off x="838200" y="1825624"/>
            <a:ext cx="10515600" cy="4575175"/>
          </a:xfrm>
        </p:spPr>
        <p:txBody>
          <a:bodyPr>
            <a:normAutofit/>
          </a:bodyPr>
          <a:lstStyle/>
          <a:p>
            <a:pPr lvl="0"/>
            <a:r>
              <a:rPr lang="en-US" dirty="0"/>
              <a:t>Each test type has its own numbering system and does not change the test number count for the others (and thus does not reduce available candidate test count).</a:t>
            </a:r>
          </a:p>
          <a:p>
            <a:pPr lvl="0"/>
            <a:r>
              <a:rPr lang="en-US" dirty="0"/>
              <a:t>When switching to LSPI test type, the most recently calibrated engine may be reinstalled in the same test stand with </a:t>
            </a:r>
            <a:r>
              <a:rPr lang="en-US" u="sng" dirty="0"/>
              <a:t>1 reference test</a:t>
            </a:r>
            <a:r>
              <a:rPr lang="en-US" dirty="0"/>
              <a:t>; The calibration period is defined as currently (90 days). Otherwise, a minimum of two are required. </a:t>
            </a:r>
          </a:p>
          <a:p>
            <a:pPr lvl="0"/>
            <a:r>
              <a:rPr lang="en-US" dirty="0"/>
              <a:t>When switching to CWT (or LSPI oil aging) test type, </a:t>
            </a:r>
            <a:r>
              <a:rPr lang="en-US" u="sng" dirty="0"/>
              <a:t>no re-calibration is required </a:t>
            </a:r>
            <a:r>
              <a:rPr lang="en-US" dirty="0"/>
              <a:t>as long as the respective calibration period has not expired.</a:t>
            </a:r>
          </a:p>
          <a:p>
            <a:pPr lvl="0"/>
            <a:endParaRPr lang="en-US" dirty="0"/>
          </a:p>
          <a:p>
            <a:endParaRPr lang="en-US" dirty="0"/>
          </a:p>
        </p:txBody>
      </p:sp>
    </p:spTree>
    <p:extLst>
      <p:ext uri="{BB962C8B-B14F-4D97-AF65-F5344CB8AC3E}">
        <p14:creationId xmlns:p14="http://schemas.microsoft.com/office/powerpoint/2010/main" val="134102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8FCEA-C164-4346-96E5-0EA0966CD8ED}"/>
              </a:ext>
            </a:extLst>
          </p:cNvPr>
          <p:cNvSpPr>
            <a:spLocks noGrp="1"/>
          </p:cNvSpPr>
          <p:nvPr>
            <p:ph type="title"/>
          </p:nvPr>
        </p:nvSpPr>
        <p:spPr/>
        <p:txBody>
          <a:bodyPr/>
          <a:lstStyle/>
          <a:p>
            <a:pPr algn="ctr"/>
            <a:r>
              <a:rPr lang="en-US" dirty="0"/>
              <a:t>Necessary procedure and LTMS revisions…</a:t>
            </a:r>
            <a:br>
              <a:rPr lang="en-US" dirty="0"/>
            </a:br>
            <a:r>
              <a:rPr lang="en-US" dirty="0"/>
              <a:t>(shown in </a:t>
            </a:r>
            <a:r>
              <a:rPr lang="en-US" dirty="0">
                <a:solidFill>
                  <a:srgbClr val="FF0000"/>
                </a:solidFill>
              </a:rPr>
              <a:t>red</a:t>
            </a:r>
            <a:r>
              <a:rPr lang="en-US" dirty="0"/>
              <a:t>)</a:t>
            </a:r>
          </a:p>
        </p:txBody>
      </p:sp>
    </p:spTree>
    <p:extLst>
      <p:ext uri="{BB962C8B-B14F-4D97-AF65-F5344CB8AC3E}">
        <p14:creationId xmlns:p14="http://schemas.microsoft.com/office/powerpoint/2010/main" val="2210959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E4942-F0AB-4A4A-8E01-34E7C26032D0}"/>
              </a:ext>
            </a:extLst>
          </p:cNvPr>
          <p:cNvSpPr>
            <a:spLocks noGrp="1"/>
          </p:cNvSpPr>
          <p:nvPr>
            <p:ph type="title"/>
          </p:nvPr>
        </p:nvSpPr>
        <p:spPr/>
        <p:txBody>
          <a:bodyPr/>
          <a:lstStyle/>
          <a:p>
            <a:r>
              <a:rPr lang="en-US" dirty="0"/>
              <a:t>Stand modifications, </a:t>
            </a:r>
            <a:r>
              <a:rPr lang="en-US" u="sng" dirty="0"/>
              <a:t>CWT (D 8279)</a:t>
            </a:r>
          </a:p>
        </p:txBody>
      </p:sp>
      <p:sp>
        <p:nvSpPr>
          <p:cNvPr id="3" name="Content Placeholder 2">
            <a:extLst>
              <a:ext uri="{FF2B5EF4-FFF2-40B4-BE49-F238E27FC236}">
                <a16:creationId xmlns:a16="http://schemas.microsoft.com/office/drawing/2014/main" id="{A006AB98-F00A-4088-8B6E-A0309154DA87}"/>
              </a:ext>
            </a:extLst>
          </p:cNvPr>
          <p:cNvSpPr>
            <a:spLocks noGrp="1"/>
          </p:cNvSpPr>
          <p:nvPr>
            <p:ph idx="1"/>
          </p:nvPr>
        </p:nvSpPr>
        <p:spPr>
          <a:xfrm>
            <a:off x="838200" y="1628849"/>
            <a:ext cx="10515600" cy="4541041"/>
          </a:xfrm>
        </p:spPr>
        <p:txBody>
          <a:bodyPr>
            <a:normAutofit/>
          </a:bodyPr>
          <a:lstStyle/>
          <a:p>
            <a:r>
              <a:rPr lang="en-US" sz="2400" dirty="0"/>
              <a:t>9.4 </a:t>
            </a:r>
            <a:r>
              <a:rPr lang="en-US" sz="2400" i="1" dirty="0"/>
              <a:t>Stand Modification and Calibration Status—</a:t>
            </a:r>
            <a:r>
              <a:rPr lang="en-US" sz="2400" dirty="0"/>
              <a:t>Stand calibration status will be invalidated by conducting any nonstandard test or modification of the test and control systems, or both. A non-standard test is any test conducted under a modified procedure, or using non-procedural hardware, or using controller-set-point modifications, or any combination thereof. Any such changes terminate the current calibration period. A reference test is required before restarting the current calibration period (see A2.2.2). If changes are contemplated, contact the TMC beforehand to ascertain the effect on the calibration status. </a:t>
            </a:r>
            <a:endParaRPr lang="en-US" sz="2400" dirty="0">
              <a:highlight>
                <a:srgbClr val="FFFF00"/>
              </a:highlight>
            </a:endParaRPr>
          </a:p>
        </p:txBody>
      </p:sp>
      <p:sp>
        <p:nvSpPr>
          <p:cNvPr id="4" name="TextBox 3">
            <a:extLst>
              <a:ext uri="{FF2B5EF4-FFF2-40B4-BE49-F238E27FC236}">
                <a16:creationId xmlns:a16="http://schemas.microsoft.com/office/drawing/2014/main" id="{8FDEF2AA-92D3-408D-B608-6B357509DD45}"/>
              </a:ext>
            </a:extLst>
          </p:cNvPr>
          <p:cNvSpPr txBox="1"/>
          <p:nvPr/>
        </p:nvSpPr>
        <p:spPr>
          <a:xfrm>
            <a:off x="2814320" y="5496560"/>
            <a:ext cx="6553200" cy="369332"/>
          </a:xfrm>
          <a:prstGeom prst="rect">
            <a:avLst/>
          </a:prstGeom>
          <a:noFill/>
        </p:spPr>
        <p:txBody>
          <a:bodyPr wrap="square" rtlCol="0">
            <a:spAutoFit/>
          </a:bodyPr>
          <a:lstStyle/>
          <a:p>
            <a:pPr algn="ctr"/>
            <a:r>
              <a:rPr lang="en-US" dirty="0"/>
              <a:t>(existing wording)</a:t>
            </a:r>
          </a:p>
        </p:txBody>
      </p:sp>
    </p:spTree>
    <p:extLst>
      <p:ext uri="{BB962C8B-B14F-4D97-AF65-F5344CB8AC3E}">
        <p14:creationId xmlns:p14="http://schemas.microsoft.com/office/powerpoint/2010/main" val="4056945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E4942-F0AB-4A4A-8E01-34E7C26032D0}"/>
              </a:ext>
            </a:extLst>
          </p:cNvPr>
          <p:cNvSpPr>
            <a:spLocks noGrp="1"/>
          </p:cNvSpPr>
          <p:nvPr>
            <p:ph type="title"/>
          </p:nvPr>
        </p:nvSpPr>
        <p:spPr>
          <a:xfrm>
            <a:off x="838200" y="365125"/>
            <a:ext cx="10515600" cy="1325563"/>
          </a:xfrm>
        </p:spPr>
        <p:txBody>
          <a:bodyPr/>
          <a:lstStyle/>
          <a:p>
            <a:r>
              <a:rPr lang="en-US" dirty="0"/>
              <a:t>Stand modifications, </a:t>
            </a:r>
            <a:r>
              <a:rPr lang="en-US" u="sng" dirty="0"/>
              <a:t>CWT (D 8279)</a:t>
            </a:r>
          </a:p>
        </p:txBody>
      </p:sp>
      <p:sp>
        <p:nvSpPr>
          <p:cNvPr id="3" name="Content Placeholder 2">
            <a:extLst>
              <a:ext uri="{FF2B5EF4-FFF2-40B4-BE49-F238E27FC236}">
                <a16:creationId xmlns:a16="http://schemas.microsoft.com/office/drawing/2014/main" id="{A006AB98-F00A-4088-8B6E-A0309154DA87}"/>
              </a:ext>
            </a:extLst>
          </p:cNvPr>
          <p:cNvSpPr>
            <a:spLocks noGrp="1"/>
          </p:cNvSpPr>
          <p:nvPr>
            <p:ph idx="1"/>
          </p:nvPr>
        </p:nvSpPr>
        <p:spPr>
          <a:xfrm>
            <a:off x="838200" y="1628849"/>
            <a:ext cx="10515600" cy="5002860"/>
          </a:xfrm>
        </p:spPr>
        <p:txBody>
          <a:bodyPr>
            <a:normAutofit/>
          </a:bodyPr>
          <a:lstStyle/>
          <a:p>
            <a:r>
              <a:rPr lang="en-US" sz="2400" dirty="0"/>
              <a:t>9.4 </a:t>
            </a:r>
            <a:r>
              <a:rPr lang="en-US" sz="2400" i="1" dirty="0"/>
              <a:t>Stand Modification and Calibration Status—</a:t>
            </a:r>
            <a:r>
              <a:rPr lang="en-US" sz="2400" dirty="0"/>
              <a:t>Stand calibration status will be invalidated by conducting any nonstandard test or modification of the test and control systems, or both. A non-standard test is any test conducted under a modified procedure, or using non-procedural hardware, or using controller-set-point modifications, or any combination thereof. Any such changes terminate the current calibration period. A reference test is required before restarting the current calibration period (see A2.2.2). If changes are contemplated, contact the TMC beforehand to ascertain the effect on the calibration status. </a:t>
            </a:r>
            <a:r>
              <a:rPr lang="en-US" sz="2400" dirty="0">
                <a:solidFill>
                  <a:srgbClr val="FF0000"/>
                </a:solidFill>
                <a:ea typeface="Times New Roman" panose="02020603050405020304" pitchFamily="18" charset="0"/>
              </a:rPr>
              <a:t>Test stands may be calibrated under this method and Test Method D 8291. Changing test method will not be considered a stand modification or modified procedure. Returning a stand to conduct testing in accordance with this method will not require a reference test, provided that the calibration period and number of tests have not been exceeded. Ensure that instrumentation calibration requirements are met when changing test methods. </a:t>
            </a:r>
            <a:endParaRPr lang="en-US" sz="2400" dirty="0">
              <a:highlight>
                <a:srgbClr val="FFFF00"/>
              </a:highlight>
            </a:endParaRPr>
          </a:p>
        </p:txBody>
      </p:sp>
    </p:spTree>
    <p:extLst>
      <p:ext uri="{BB962C8B-B14F-4D97-AF65-F5344CB8AC3E}">
        <p14:creationId xmlns:p14="http://schemas.microsoft.com/office/powerpoint/2010/main" val="1705476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A0BF0B19ACEDC4AAE742FD8713AA229" ma:contentTypeVersion="13" ma:contentTypeDescription="Create a new document." ma:contentTypeScope="" ma:versionID="b17ce3dce852b7c3cd6c9be6470dab77">
  <xsd:schema xmlns:xsd="http://www.w3.org/2001/XMLSchema" xmlns:xs="http://www.w3.org/2001/XMLSchema" xmlns:p="http://schemas.microsoft.com/office/2006/metadata/properties" xmlns:ns3="ee7b1ee1-c377-4f74-a5ab-f6ada4bdb77c" xmlns:ns4="3e03eb81-406b-4a24-bf8b-291ff54eead9" targetNamespace="http://schemas.microsoft.com/office/2006/metadata/properties" ma:root="true" ma:fieldsID="5ec23b3a968bead5056a3f09b2d3d56f" ns3:_="" ns4:_="">
    <xsd:import namespace="ee7b1ee1-c377-4f74-a5ab-f6ada4bdb77c"/>
    <xsd:import namespace="3e03eb81-406b-4a24-bf8b-291ff54eead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GenerationTime" minOccurs="0"/>
                <xsd:element ref="ns4:MediaServiceEventHashCod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7b1ee1-c377-4f74-a5ab-f6ada4bdb77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03eb81-406b-4a24-bf8b-291ff54eead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D4DF7B-3A19-443E-A675-92698BF0CB54}">
  <ds:schemaRefs>
    <ds:schemaRef ds:uri="http://schemas.openxmlformats.org/package/2006/metadata/core-properties"/>
    <ds:schemaRef ds:uri="http://www.w3.org/XML/1998/namespace"/>
    <ds:schemaRef ds:uri="http://purl.org/dc/dcmitype/"/>
    <ds:schemaRef ds:uri="http://schemas.microsoft.com/office/2006/documentManagement/types"/>
    <ds:schemaRef ds:uri="http://purl.org/dc/elements/1.1/"/>
    <ds:schemaRef ds:uri="http://schemas.microsoft.com/office/2006/metadata/properties"/>
    <ds:schemaRef ds:uri="http://purl.org/dc/terms/"/>
    <ds:schemaRef ds:uri="ee7b1ee1-c377-4f74-a5ab-f6ada4bdb77c"/>
    <ds:schemaRef ds:uri="http://schemas.microsoft.com/office/infopath/2007/PartnerControls"/>
    <ds:schemaRef ds:uri="3e03eb81-406b-4a24-bf8b-291ff54eead9"/>
  </ds:schemaRefs>
</ds:datastoreItem>
</file>

<file path=customXml/itemProps2.xml><?xml version="1.0" encoding="utf-8"?>
<ds:datastoreItem xmlns:ds="http://schemas.openxmlformats.org/officeDocument/2006/customXml" ds:itemID="{96250D52-D4F5-4788-B94E-7ECD157659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7b1ee1-c377-4f74-a5ab-f6ada4bdb77c"/>
    <ds:schemaRef ds:uri="3e03eb81-406b-4a24-bf8b-291ff54eea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E1009C-A981-4749-9429-59D12845C5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12255</TotalTime>
  <Words>1310</Words>
  <Application>Microsoft Office PowerPoint</Application>
  <PresentationFormat>Widescreen</PresentationFormat>
  <Paragraphs>52</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PowerPoint Presentation</vt:lpstr>
      <vt:lpstr>Meeting Minutes – Sequence X (Chain Wear)</vt:lpstr>
      <vt:lpstr>Meeting Minutes Continued</vt:lpstr>
      <vt:lpstr>Sequence X Motion – Voting Record</vt:lpstr>
      <vt:lpstr>Multi-test calibration for Ford 2.0L Ecoboost tests</vt:lpstr>
      <vt:lpstr>Proposal Summary -</vt:lpstr>
      <vt:lpstr>Necessary procedure and LTMS revisions… (shown in red)</vt:lpstr>
      <vt:lpstr>Stand modifications, CWT (D 8279)</vt:lpstr>
      <vt:lpstr>Stand modifications, CWT (D 8279)</vt:lpstr>
      <vt:lpstr>Stand modifications, LSPI (D 8291)</vt:lpstr>
      <vt:lpstr>LSPI (D 8291) procedure addition</vt:lpstr>
      <vt:lpstr>Test Numbering System</vt:lpstr>
      <vt:lpstr>LSPI Seq IX LTMS</vt:lpstr>
      <vt:lpstr>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Multi-test calibration for Ford 2L Ecoboost tests</dc:title>
  <dc:creator>Szappanos, George</dc:creator>
  <cp:lastModifiedBy>Rich Grundza</cp:lastModifiedBy>
  <cp:revision>78</cp:revision>
  <dcterms:created xsi:type="dcterms:W3CDTF">2019-11-06T17:13:36Z</dcterms:created>
  <dcterms:modified xsi:type="dcterms:W3CDTF">2020-01-31T16:25:06Z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0x010100EA0BF0B19ACEDC4AAE742FD8713AA229</vt:lpwstr>
  </property>
</Properties>
</file>