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 id="2147483699" r:id="rId5"/>
    <p:sldMasterId id="2147483711" r:id="rId6"/>
  </p:sldMasterIdLst>
  <p:notesMasterIdLst>
    <p:notesMasterId r:id="rId33"/>
  </p:notesMasterIdLst>
  <p:sldIdLst>
    <p:sldId id="286" r:id="rId7"/>
    <p:sldId id="397" r:id="rId8"/>
    <p:sldId id="301" r:id="rId9"/>
    <p:sldId id="479" r:id="rId10"/>
    <p:sldId id="575" r:id="rId11"/>
    <p:sldId id="576" r:id="rId12"/>
    <p:sldId id="297" r:id="rId13"/>
    <p:sldId id="398" r:id="rId14"/>
    <p:sldId id="480" r:id="rId15"/>
    <p:sldId id="478" r:id="rId16"/>
    <p:sldId id="482" r:id="rId17"/>
    <p:sldId id="509" r:id="rId18"/>
    <p:sldId id="573" r:id="rId19"/>
    <p:sldId id="526" r:id="rId20"/>
    <p:sldId id="572" r:id="rId21"/>
    <p:sldId id="512" r:id="rId22"/>
    <p:sldId id="531" r:id="rId23"/>
    <p:sldId id="530" r:id="rId24"/>
    <p:sldId id="260" r:id="rId25"/>
    <p:sldId id="270" r:id="rId26"/>
    <p:sldId id="574" r:id="rId27"/>
    <p:sldId id="256" r:id="rId28"/>
    <p:sldId id="399" r:id="rId29"/>
    <p:sldId id="403" r:id="rId30"/>
    <p:sldId id="472" r:id="rId31"/>
    <p:sldId id="434"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DC7393-9DCC-41DE-81D8-F2147BED694A}">
          <p14:sldIdLst>
            <p14:sldId id="286"/>
            <p14:sldId id="397"/>
            <p14:sldId id="301"/>
            <p14:sldId id="479"/>
            <p14:sldId id="575"/>
            <p14:sldId id="576"/>
            <p14:sldId id="297"/>
            <p14:sldId id="398"/>
            <p14:sldId id="480"/>
            <p14:sldId id="478"/>
            <p14:sldId id="482"/>
          </p14:sldIdLst>
        </p14:section>
        <p14:section name="Untitled Section" id="{8739D3D6-C586-468D-96ED-3632E2FF2AED}">
          <p14:sldIdLst>
            <p14:sldId id="509"/>
            <p14:sldId id="573"/>
            <p14:sldId id="526"/>
            <p14:sldId id="572"/>
            <p14:sldId id="512"/>
            <p14:sldId id="531"/>
            <p14:sldId id="530"/>
            <p14:sldId id="260"/>
            <p14:sldId id="270"/>
            <p14:sldId id="574"/>
            <p14:sldId id="256"/>
            <p14:sldId id="399"/>
            <p14:sldId id="403"/>
            <p14:sldId id="472"/>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18" autoAdjust="0"/>
    <p:restoredTop sz="94771" autoAdjust="0"/>
  </p:normalViewPr>
  <p:slideViewPr>
    <p:cSldViewPr snapToGrid="0">
      <p:cViewPr varScale="1">
        <p:scale>
          <a:sx n="118" d="100"/>
          <a:sy n="118" d="100"/>
        </p:scale>
        <p:origin x="102" y="1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 Chain Elongation</c:v>
                </c:pt>
              </c:strCache>
            </c:strRef>
          </c:tx>
          <c:invertIfNegative val="0"/>
          <c:dLbls>
            <c:dLbl>
              <c:idx val="0"/>
              <c:layout>
                <c:manualLayout>
                  <c:x val="-1.8518518518518517E-2"/>
                  <c:y val="-4.2090499213205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FB-45D1-89F3-D8CD40323FCE}"/>
                </c:ext>
              </c:extLst>
            </c:dLbl>
            <c:dLbl>
              <c:idx val="1"/>
              <c:layout>
                <c:manualLayout>
                  <c:x val="0"/>
                  <c:y val="-5.8926698898488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B-45D1-89F3-D8CD40323FCE}"/>
                </c:ext>
              </c:extLst>
            </c:dLbl>
            <c:spPr>
              <a:noFill/>
              <a:ln>
                <a:noFill/>
              </a:ln>
              <a:effectLst/>
            </c:spPr>
            <c:txPr>
              <a:bodyPr rot="0" vert="horz"/>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Apr-18</c:v>
                </c:pt>
                <c:pt idx="1">
                  <c:v>Oct-18</c:v>
                </c:pt>
                <c:pt idx="2">
                  <c:v>Apr-19</c:v>
                </c:pt>
                <c:pt idx="3">
                  <c:v>Oct-19</c:v>
                </c:pt>
                <c:pt idx="4">
                  <c:v>Apr-20</c:v>
                </c:pt>
                <c:pt idx="5">
                  <c:v>Oct-20</c:v>
                </c:pt>
                <c:pt idx="6">
                  <c:v>Apr-21</c:v>
                </c:pt>
                <c:pt idx="7">
                  <c:v>Oct-21</c:v>
                </c:pt>
                <c:pt idx="8">
                  <c:v>SA Pooled s</c:v>
                </c:pt>
              </c:strCache>
            </c:strRef>
          </c:cat>
          <c:val>
            <c:numRef>
              <c:f>Sheet1!$B$2:$B$10</c:f>
              <c:numCache>
                <c:formatCode>0.00000</c:formatCode>
                <c:ptCount val="9"/>
                <c:pt idx="0">
                  <c:v>0.34908</c:v>
                </c:pt>
                <c:pt idx="1">
                  <c:v>7.6819999999999999E-2</c:v>
                </c:pt>
                <c:pt idx="2">
                  <c:v>0.17893999999999999</c:v>
                </c:pt>
                <c:pt idx="3">
                  <c:v>0.22700000000000001</c:v>
                </c:pt>
                <c:pt idx="4">
                  <c:v>0.32445000000000002</c:v>
                </c:pt>
                <c:pt idx="5">
                  <c:v>0.20596999999999999</c:v>
                </c:pt>
                <c:pt idx="6">
                  <c:v>0.14682000000000001</c:v>
                </c:pt>
                <c:pt idx="7">
                  <c:v>0.23307</c:v>
                </c:pt>
                <c:pt idx="8">
                  <c:v>0.17856</c:v>
                </c:pt>
              </c:numCache>
            </c:numRef>
          </c:val>
          <c:extLst>
            <c:ext xmlns:c16="http://schemas.microsoft.com/office/drawing/2014/chart" uri="{C3380CC4-5D6E-409C-BE32-E72D297353CC}">
              <c16:uniqueId val="{00000002-76FB-45D1-89F3-D8CD40323FCE}"/>
            </c:ext>
          </c:extLst>
        </c:ser>
        <c:dLbls>
          <c:showLegendKey val="0"/>
          <c:showVal val="0"/>
          <c:showCatName val="0"/>
          <c:showSerName val="0"/>
          <c:showPercent val="0"/>
          <c:showBubbleSize val="0"/>
        </c:dLbls>
        <c:gapWidth val="150"/>
        <c:shape val="box"/>
        <c:axId val="335390768"/>
        <c:axId val="335390376"/>
        <c:axId val="0"/>
      </c:bar3DChart>
      <c:catAx>
        <c:axId val="335390768"/>
        <c:scaling>
          <c:orientation val="minMax"/>
        </c:scaling>
        <c:delete val="0"/>
        <c:axPos val="b"/>
        <c:numFmt formatCode="General" sourceLinked="1"/>
        <c:majorTickMark val="out"/>
        <c:minorTickMark val="none"/>
        <c:tickLblPos val="nextTo"/>
        <c:txPr>
          <a:bodyPr rot="-2700000"/>
          <a:lstStyle/>
          <a:p>
            <a:pPr>
              <a:defRPr sz="1600"/>
            </a:pPr>
            <a:endParaRPr lang="en-US"/>
          </a:p>
        </c:txPr>
        <c:crossAx val="335390376"/>
        <c:crosses val="autoZero"/>
        <c:auto val="1"/>
        <c:lblAlgn val="ctr"/>
        <c:lblOffset val="100"/>
        <c:tickLblSkip val="1"/>
        <c:noMultiLvlLbl val="0"/>
      </c:catAx>
      <c:valAx>
        <c:axId val="335390376"/>
        <c:scaling>
          <c:orientation val="minMax"/>
        </c:scaling>
        <c:delete val="0"/>
        <c:axPos val="l"/>
        <c:majorGridlines/>
        <c:numFmt formatCode="0.00000" sourceLinked="1"/>
        <c:majorTickMark val="out"/>
        <c:minorTickMark val="none"/>
        <c:tickLblPos val="nextTo"/>
        <c:crossAx val="33539076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600" b="1"/>
              <a:t>Sequence X Part B Registrations through 20211031</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050" b="0" i="1" baseline="0">
                <a:effectLst/>
              </a:rPr>
              <a:t>Registration began on April 2, 2018 with retroactive registration March 19, 2016 - April 2, 2018  </a:t>
            </a:r>
            <a:endParaRPr lang="en-US" sz="9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Sequence X Part B Registrations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mmm\-yy</c:formatCode>
                <c:ptCount val="43"/>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numCache>
            </c:numRef>
          </c:cat>
          <c:val>
            <c:numRef>
              <c:f>Sheet1!$B$2:$B$44</c:f>
              <c:numCache>
                <c:formatCode>General</c:formatCode>
                <c:ptCount val="43"/>
                <c:pt idx="0">
                  <c:v>40</c:v>
                </c:pt>
                <c:pt idx="1">
                  <c:v>16</c:v>
                </c:pt>
                <c:pt idx="2">
                  <c:v>15</c:v>
                </c:pt>
                <c:pt idx="3">
                  <c:v>10</c:v>
                </c:pt>
                <c:pt idx="4">
                  <c:v>15</c:v>
                </c:pt>
                <c:pt idx="5">
                  <c:v>19</c:v>
                </c:pt>
                <c:pt idx="6">
                  <c:v>11</c:v>
                </c:pt>
                <c:pt idx="7">
                  <c:v>12</c:v>
                </c:pt>
                <c:pt idx="8">
                  <c:v>8</c:v>
                </c:pt>
                <c:pt idx="9">
                  <c:v>3</c:v>
                </c:pt>
                <c:pt idx="10">
                  <c:v>10</c:v>
                </c:pt>
                <c:pt idx="11">
                  <c:v>9</c:v>
                </c:pt>
                <c:pt idx="12">
                  <c:v>8</c:v>
                </c:pt>
                <c:pt idx="13">
                  <c:v>13</c:v>
                </c:pt>
                <c:pt idx="14">
                  <c:v>9</c:v>
                </c:pt>
                <c:pt idx="15">
                  <c:v>4</c:v>
                </c:pt>
                <c:pt idx="16">
                  <c:v>15</c:v>
                </c:pt>
                <c:pt idx="17">
                  <c:v>8</c:v>
                </c:pt>
                <c:pt idx="18">
                  <c:v>9</c:v>
                </c:pt>
                <c:pt idx="19">
                  <c:v>12</c:v>
                </c:pt>
                <c:pt idx="20">
                  <c:v>14</c:v>
                </c:pt>
                <c:pt idx="21">
                  <c:v>11</c:v>
                </c:pt>
                <c:pt idx="22">
                  <c:v>14</c:v>
                </c:pt>
                <c:pt idx="23">
                  <c:v>12</c:v>
                </c:pt>
                <c:pt idx="24">
                  <c:v>4</c:v>
                </c:pt>
                <c:pt idx="25">
                  <c:v>3</c:v>
                </c:pt>
                <c:pt idx="26">
                  <c:v>4</c:v>
                </c:pt>
                <c:pt idx="27">
                  <c:v>6</c:v>
                </c:pt>
                <c:pt idx="28">
                  <c:v>5</c:v>
                </c:pt>
                <c:pt idx="29">
                  <c:v>7</c:v>
                </c:pt>
                <c:pt idx="30">
                  <c:v>8</c:v>
                </c:pt>
                <c:pt idx="31">
                  <c:v>11</c:v>
                </c:pt>
                <c:pt idx="32">
                  <c:v>10</c:v>
                </c:pt>
                <c:pt idx="33">
                  <c:v>6</c:v>
                </c:pt>
                <c:pt idx="34">
                  <c:v>3</c:v>
                </c:pt>
                <c:pt idx="35">
                  <c:v>9</c:v>
                </c:pt>
                <c:pt idx="36">
                  <c:v>8</c:v>
                </c:pt>
                <c:pt idx="37">
                  <c:v>5</c:v>
                </c:pt>
                <c:pt idx="38">
                  <c:v>4</c:v>
                </c:pt>
                <c:pt idx="39">
                  <c:v>5</c:v>
                </c:pt>
                <c:pt idx="40">
                  <c:v>4</c:v>
                </c:pt>
                <c:pt idx="41">
                  <c:v>5</c:v>
                </c:pt>
                <c:pt idx="42">
                  <c:v>6</c:v>
                </c:pt>
              </c:numCache>
            </c:numRef>
          </c:val>
          <c:extLst>
            <c:ext xmlns:c16="http://schemas.microsoft.com/office/drawing/2014/chart" uri="{C3380CC4-5D6E-409C-BE32-E72D297353CC}">
              <c16:uniqueId val="{00000000-F8D7-43A3-817B-F4AF92DA89EE}"/>
            </c:ext>
          </c:extLst>
        </c:ser>
        <c:dLbls>
          <c:showLegendKey val="0"/>
          <c:showVal val="0"/>
          <c:showCatName val="0"/>
          <c:showSerName val="0"/>
          <c:showPercent val="0"/>
          <c:showBubbleSize val="0"/>
        </c:dLbls>
        <c:gapWidth val="100"/>
        <c:overlap val="-27"/>
        <c:axId val="369265296"/>
        <c:axId val="369265688"/>
      </c:barChart>
      <c:lineChart>
        <c:grouping val="standard"/>
        <c:varyColors val="0"/>
        <c:ser>
          <c:idx val="1"/>
          <c:order val="1"/>
          <c:tx>
            <c:strRef>
              <c:f>Sheet1!$C$1</c:f>
              <c:strCache>
                <c:ptCount val="1"/>
                <c:pt idx="0">
                  <c:v>Total Registrations</c:v>
                </c:pt>
              </c:strCache>
            </c:strRef>
          </c:tx>
          <c:spPr>
            <a:ln w="28575" cap="rnd">
              <a:solidFill>
                <a:schemeClr val="accent2"/>
              </a:solidFill>
              <a:round/>
            </a:ln>
            <a:effectLst/>
          </c:spPr>
          <c:marker>
            <c:symbol val="none"/>
          </c:marker>
          <c:dLbls>
            <c:dLbl>
              <c:idx val="0"/>
              <c:tx>
                <c:rich>
                  <a:bodyPr/>
                  <a:lstStyle/>
                  <a:p>
                    <a:fld id="{430AC9CC-9B4A-48BA-9AAE-2E1A1A154C7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8D7-43A3-817B-F4AF92DA89EE}"/>
                </c:ext>
              </c:extLst>
            </c:dLbl>
            <c:dLbl>
              <c:idx val="1"/>
              <c:tx>
                <c:rich>
                  <a:bodyPr/>
                  <a:lstStyle/>
                  <a:p>
                    <a:fld id="{4EF9A2B2-F8B2-4564-8D4C-1E01CDDED64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8D7-43A3-817B-F4AF92DA89EE}"/>
                </c:ext>
              </c:extLst>
            </c:dLbl>
            <c:dLbl>
              <c:idx val="2"/>
              <c:tx>
                <c:rich>
                  <a:bodyPr/>
                  <a:lstStyle/>
                  <a:p>
                    <a:fld id="{DA36246E-A8C9-45D1-BEFC-B99BC333AA7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8D7-43A3-817B-F4AF92DA89EE}"/>
                </c:ext>
              </c:extLst>
            </c:dLbl>
            <c:dLbl>
              <c:idx val="3"/>
              <c:tx>
                <c:rich>
                  <a:bodyPr/>
                  <a:lstStyle/>
                  <a:p>
                    <a:fld id="{C05D9E79-8603-4561-AEEB-1E7E8DC1064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8D7-43A3-817B-F4AF92DA89EE}"/>
                </c:ext>
              </c:extLst>
            </c:dLbl>
            <c:dLbl>
              <c:idx val="4"/>
              <c:tx>
                <c:rich>
                  <a:bodyPr/>
                  <a:lstStyle/>
                  <a:p>
                    <a:fld id="{1D463335-7EA4-4A4B-991E-A9C63F50E23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8D7-43A3-817B-F4AF92DA89EE}"/>
                </c:ext>
              </c:extLst>
            </c:dLbl>
            <c:dLbl>
              <c:idx val="5"/>
              <c:tx>
                <c:rich>
                  <a:bodyPr/>
                  <a:lstStyle/>
                  <a:p>
                    <a:fld id="{7BC0E441-1944-4727-957E-0598850A23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8D7-43A3-817B-F4AF92DA89EE}"/>
                </c:ext>
              </c:extLst>
            </c:dLbl>
            <c:dLbl>
              <c:idx val="6"/>
              <c:tx>
                <c:rich>
                  <a:bodyPr/>
                  <a:lstStyle/>
                  <a:p>
                    <a:fld id="{825B397B-88DE-49EE-B27D-CC504017C3B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8D7-43A3-817B-F4AF92DA89EE}"/>
                </c:ext>
              </c:extLst>
            </c:dLbl>
            <c:dLbl>
              <c:idx val="7"/>
              <c:tx>
                <c:rich>
                  <a:bodyPr/>
                  <a:lstStyle/>
                  <a:p>
                    <a:fld id="{6A587982-497D-44ED-9B84-B8DB5D07A07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8D7-43A3-817B-F4AF92DA89EE}"/>
                </c:ext>
              </c:extLst>
            </c:dLbl>
            <c:dLbl>
              <c:idx val="8"/>
              <c:tx>
                <c:rich>
                  <a:bodyPr/>
                  <a:lstStyle/>
                  <a:p>
                    <a:fld id="{9845DBBA-D4DF-42E9-9A22-B7AC379297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8D7-43A3-817B-F4AF92DA89EE}"/>
                </c:ext>
              </c:extLst>
            </c:dLbl>
            <c:dLbl>
              <c:idx val="9"/>
              <c:tx>
                <c:rich>
                  <a:bodyPr/>
                  <a:lstStyle/>
                  <a:p>
                    <a:fld id="{511E0468-08A4-4AD2-809A-E3DAC1FCCAD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8D7-43A3-817B-F4AF92DA89EE}"/>
                </c:ext>
              </c:extLst>
            </c:dLbl>
            <c:dLbl>
              <c:idx val="10"/>
              <c:tx>
                <c:rich>
                  <a:bodyPr/>
                  <a:lstStyle/>
                  <a:p>
                    <a:fld id="{53233127-1B5F-4196-942F-1F09B73F640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8D7-43A3-817B-F4AF92DA89EE}"/>
                </c:ext>
              </c:extLst>
            </c:dLbl>
            <c:dLbl>
              <c:idx val="11"/>
              <c:tx>
                <c:rich>
                  <a:bodyPr/>
                  <a:lstStyle/>
                  <a:p>
                    <a:fld id="{5ECD2FB0-0A0C-4C2B-8B02-C851B941065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8D7-43A3-817B-F4AF92DA89EE}"/>
                </c:ext>
              </c:extLst>
            </c:dLbl>
            <c:dLbl>
              <c:idx val="12"/>
              <c:tx>
                <c:rich>
                  <a:bodyPr/>
                  <a:lstStyle/>
                  <a:p>
                    <a:fld id="{F0E2F18F-8A28-4381-806F-879A5BE3AC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8D7-43A3-817B-F4AF92DA89EE}"/>
                </c:ext>
              </c:extLst>
            </c:dLbl>
            <c:dLbl>
              <c:idx val="13"/>
              <c:tx>
                <c:rich>
                  <a:bodyPr/>
                  <a:lstStyle/>
                  <a:p>
                    <a:fld id="{F7556A13-F01E-413D-A3AA-3D520ED48EF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8D7-43A3-817B-F4AF92DA89EE}"/>
                </c:ext>
              </c:extLst>
            </c:dLbl>
            <c:dLbl>
              <c:idx val="14"/>
              <c:tx>
                <c:rich>
                  <a:bodyPr/>
                  <a:lstStyle/>
                  <a:p>
                    <a:fld id="{29C51344-2D32-4552-A997-EDCEA85F97F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8D7-43A3-817B-F4AF92DA89EE}"/>
                </c:ext>
              </c:extLst>
            </c:dLbl>
            <c:dLbl>
              <c:idx val="15"/>
              <c:tx>
                <c:rich>
                  <a:bodyPr/>
                  <a:lstStyle/>
                  <a:p>
                    <a:fld id="{744C1284-478C-475B-A003-298D2956B43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8D7-43A3-817B-F4AF92DA89EE}"/>
                </c:ext>
              </c:extLst>
            </c:dLbl>
            <c:dLbl>
              <c:idx val="16"/>
              <c:tx>
                <c:rich>
                  <a:bodyPr/>
                  <a:lstStyle/>
                  <a:p>
                    <a:fld id="{CE6E195E-7278-478D-A0C1-3675873296A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F8D7-43A3-817B-F4AF92DA89EE}"/>
                </c:ext>
              </c:extLst>
            </c:dLbl>
            <c:dLbl>
              <c:idx val="17"/>
              <c:tx>
                <c:rich>
                  <a:bodyPr/>
                  <a:lstStyle/>
                  <a:p>
                    <a:fld id="{C6784E54-3C64-4257-8F16-3371C8D1981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8D7-43A3-817B-F4AF92DA89EE}"/>
                </c:ext>
              </c:extLst>
            </c:dLbl>
            <c:dLbl>
              <c:idx val="18"/>
              <c:tx>
                <c:rich>
                  <a:bodyPr/>
                  <a:lstStyle/>
                  <a:p>
                    <a:fld id="{A8C7E130-6C2F-4CB9-8C41-189A13C19C4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8D7-43A3-817B-F4AF92DA89EE}"/>
                </c:ext>
              </c:extLst>
            </c:dLbl>
            <c:dLbl>
              <c:idx val="19"/>
              <c:tx>
                <c:rich>
                  <a:bodyPr/>
                  <a:lstStyle/>
                  <a:p>
                    <a:fld id="{16AB8B89-4DB3-4F5E-A89C-8C301DB2A73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8D7-43A3-817B-F4AF92DA89EE}"/>
                </c:ext>
              </c:extLst>
            </c:dLbl>
            <c:dLbl>
              <c:idx val="20"/>
              <c:tx>
                <c:rich>
                  <a:bodyPr/>
                  <a:lstStyle/>
                  <a:p>
                    <a:fld id="{363B6EB6-2A80-4B5B-8C84-398744C44C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F8D7-43A3-817B-F4AF92DA89EE}"/>
                </c:ext>
              </c:extLst>
            </c:dLbl>
            <c:dLbl>
              <c:idx val="21"/>
              <c:tx>
                <c:rich>
                  <a:bodyPr/>
                  <a:lstStyle/>
                  <a:p>
                    <a:fld id="{E587F99E-F77F-4D5D-983C-A65B91BFB2D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8D7-43A3-817B-F4AF92DA89EE}"/>
                </c:ext>
              </c:extLst>
            </c:dLbl>
            <c:dLbl>
              <c:idx val="22"/>
              <c:tx>
                <c:rich>
                  <a:bodyPr/>
                  <a:lstStyle/>
                  <a:p>
                    <a:fld id="{8D4CF1C7-B58A-4992-AF67-6709038603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F8D7-43A3-817B-F4AF92DA89EE}"/>
                </c:ext>
              </c:extLst>
            </c:dLbl>
            <c:dLbl>
              <c:idx val="23"/>
              <c:tx>
                <c:rich>
                  <a:bodyPr/>
                  <a:lstStyle/>
                  <a:p>
                    <a:fld id="{51284C25-563B-4C26-9264-612A2A65D6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F8D7-43A3-817B-F4AF92DA89EE}"/>
                </c:ext>
              </c:extLst>
            </c:dLbl>
            <c:dLbl>
              <c:idx val="24"/>
              <c:tx>
                <c:rich>
                  <a:bodyPr/>
                  <a:lstStyle/>
                  <a:p>
                    <a:fld id="{BECD41E4-617B-42EB-8867-D3A020ABE06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8D7-43A3-817B-F4AF92DA89EE}"/>
                </c:ext>
              </c:extLst>
            </c:dLbl>
            <c:dLbl>
              <c:idx val="25"/>
              <c:tx>
                <c:rich>
                  <a:bodyPr/>
                  <a:lstStyle/>
                  <a:p>
                    <a:fld id="{66FB379B-0AB7-4C8D-9C17-ABB7838CB95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F8D7-43A3-817B-F4AF92DA89EE}"/>
                </c:ext>
              </c:extLst>
            </c:dLbl>
            <c:dLbl>
              <c:idx val="26"/>
              <c:tx>
                <c:rich>
                  <a:bodyPr/>
                  <a:lstStyle/>
                  <a:p>
                    <a:fld id="{8916E0AB-3048-44D3-A8A5-D60CFC3FE5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F8D7-43A3-817B-F4AF92DA89EE}"/>
                </c:ext>
              </c:extLst>
            </c:dLbl>
            <c:dLbl>
              <c:idx val="27"/>
              <c:tx>
                <c:rich>
                  <a:bodyPr/>
                  <a:lstStyle/>
                  <a:p>
                    <a:fld id="{D85732F1-9F54-4F90-B66B-0D18E8E76C7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F8D7-43A3-817B-F4AF92DA89EE}"/>
                </c:ext>
              </c:extLst>
            </c:dLbl>
            <c:dLbl>
              <c:idx val="28"/>
              <c:tx>
                <c:rich>
                  <a:bodyPr/>
                  <a:lstStyle/>
                  <a:p>
                    <a:fld id="{84506863-B20A-4E80-A34E-494B29BE6D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F8D7-43A3-817B-F4AF92DA89EE}"/>
                </c:ext>
              </c:extLst>
            </c:dLbl>
            <c:dLbl>
              <c:idx val="29"/>
              <c:tx>
                <c:rich>
                  <a:bodyPr/>
                  <a:lstStyle/>
                  <a:p>
                    <a:fld id="{476C635F-47CD-480C-BD9F-E8393E9A116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8D7-43A3-817B-F4AF92DA89EE}"/>
                </c:ext>
              </c:extLst>
            </c:dLbl>
            <c:dLbl>
              <c:idx val="30"/>
              <c:tx>
                <c:rich>
                  <a:bodyPr/>
                  <a:lstStyle/>
                  <a:p>
                    <a:fld id="{FFA5824D-6B21-4F62-990A-726C01B44F2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8D7-43A3-817B-F4AF92DA89EE}"/>
                </c:ext>
              </c:extLst>
            </c:dLbl>
            <c:dLbl>
              <c:idx val="31"/>
              <c:tx>
                <c:rich>
                  <a:bodyPr/>
                  <a:lstStyle/>
                  <a:p>
                    <a:fld id="{BEDA5DD2-4947-4336-AA34-A42DC4A904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8D7-43A3-817B-F4AF92DA89EE}"/>
                </c:ext>
              </c:extLst>
            </c:dLbl>
            <c:dLbl>
              <c:idx val="32"/>
              <c:tx>
                <c:rich>
                  <a:bodyPr/>
                  <a:lstStyle/>
                  <a:p>
                    <a:fld id="{0112F727-4CAA-41AF-B76A-648EC0E1DA3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8D7-43A3-817B-F4AF92DA89EE}"/>
                </c:ext>
              </c:extLst>
            </c:dLbl>
            <c:dLbl>
              <c:idx val="33"/>
              <c:tx>
                <c:rich>
                  <a:bodyPr/>
                  <a:lstStyle/>
                  <a:p>
                    <a:fld id="{C00E24D0-AE02-4A30-8EA2-0D2B4EA0F4B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8D7-43A3-817B-F4AF92DA89EE}"/>
                </c:ext>
              </c:extLst>
            </c:dLbl>
            <c:dLbl>
              <c:idx val="34"/>
              <c:tx>
                <c:rich>
                  <a:bodyPr/>
                  <a:lstStyle/>
                  <a:p>
                    <a:fld id="{4E85008E-E365-4D9D-B237-2CFD5C8C26F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8D7-43A3-817B-F4AF92DA89EE}"/>
                </c:ext>
              </c:extLst>
            </c:dLbl>
            <c:dLbl>
              <c:idx val="35"/>
              <c:tx>
                <c:rich>
                  <a:bodyPr/>
                  <a:lstStyle/>
                  <a:p>
                    <a:fld id="{760CB21D-B15B-4560-BD76-C2E6AAAC81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8D7-43A3-817B-F4AF92DA89EE}"/>
                </c:ext>
              </c:extLst>
            </c:dLbl>
            <c:dLbl>
              <c:idx val="36"/>
              <c:tx>
                <c:rich>
                  <a:bodyPr/>
                  <a:lstStyle/>
                  <a:p>
                    <a:fld id="{F2E3A77F-00DC-4A04-A873-17A1D479397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F8D7-43A3-817B-F4AF92DA89EE}"/>
                </c:ext>
              </c:extLst>
            </c:dLbl>
            <c:dLbl>
              <c:idx val="37"/>
              <c:tx>
                <c:rich>
                  <a:bodyPr/>
                  <a:lstStyle/>
                  <a:p>
                    <a:fld id="{8121AAAC-021E-4BF9-9F1E-25D7E55A6FF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8D7-43A3-817B-F4AF92DA89EE}"/>
                </c:ext>
              </c:extLst>
            </c:dLbl>
            <c:dLbl>
              <c:idx val="38"/>
              <c:tx>
                <c:rich>
                  <a:bodyPr/>
                  <a:lstStyle/>
                  <a:p>
                    <a:fld id="{0979EDAA-2A47-43E4-9E51-80696672D6C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8D7-43A3-817B-F4AF92DA89EE}"/>
                </c:ext>
              </c:extLst>
            </c:dLbl>
            <c:dLbl>
              <c:idx val="39"/>
              <c:tx>
                <c:rich>
                  <a:bodyPr/>
                  <a:lstStyle/>
                  <a:p>
                    <a:fld id="{AFEBD6E2-DD76-4A48-94F7-7F126651FA2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F8D7-43A3-817B-F4AF92DA89EE}"/>
                </c:ext>
              </c:extLst>
            </c:dLbl>
            <c:dLbl>
              <c:idx val="40"/>
              <c:tx>
                <c:rich>
                  <a:bodyPr/>
                  <a:lstStyle/>
                  <a:p>
                    <a:fld id="{EE17D21D-F5EF-4A19-AAF4-87335A678B9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F8D7-43A3-817B-F4AF92DA89EE}"/>
                </c:ext>
              </c:extLst>
            </c:dLbl>
            <c:dLbl>
              <c:idx val="41"/>
              <c:tx>
                <c:rich>
                  <a:bodyPr/>
                  <a:lstStyle/>
                  <a:p>
                    <a:fld id="{ED557FF8-C255-4242-864A-CABD25A7BA1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F8D7-43A3-817B-F4AF92DA89EE}"/>
                </c:ext>
              </c:extLst>
            </c:dLbl>
            <c:dLbl>
              <c:idx val="42"/>
              <c:tx>
                <c:rich>
                  <a:bodyPr/>
                  <a:lstStyle/>
                  <a:p>
                    <a:fld id="{420A94CA-CB9C-47BA-A03B-A903FABCAA2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8D7-43A3-817B-F4AF92DA89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Sheet1!$A$2:$A$44</c:f>
              <c:numCache>
                <c:formatCode>mmm\-yy</c:formatCode>
                <c:ptCount val="43"/>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numCache>
            </c:numRef>
          </c:cat>
          <c:val>
            <c:numRef>
              <c:f>Sheet1!$C$2:$C$44</c:f>
              <c:numCache>
                <c:formatCode>General</c:formatCode>
                <c:ptCount val="43"/>
                <c:pt idx="0">
                  <c:v>40</c:v>
                </c:pt>
                <c:pt idx="1">
                  <c:v>56</c:v>
                </c:pt>
                <c:pt idx="2">
                  <c:v>71</c:v>
                </c:pt>
                <c:pt idx="3">
                  <c:v>81</c:v>
                </c:pt>
                <c:pt idx="4">
                  <c:v>96</c:v>
                </c:pt>
                <c:pt idx="5">
                  <c:v>115</c:v>
                </c:pt>
                <c:pt idx="6">
                  <c:v>126</c:v>
                </c:pt>
                <c:pt idx="7">
                  <c:v>138</c:v>
                </c:pt>
                <c:pt idx="8">
                  <c:v>146</c:v>
                </c:pt>
                <c:pt idx="9">
                  <c:v>149</c:v>
                </c:pt>
                <c:pt idx="10">
                  <c:v>159</c:v>
                </c:pt>
                <c:pt idx="11">
                  <c:v>168</c:v>
                </c:pt>
                <c:pt idx="12">
                  <c:v>176</c:v>
                </c:pt>
                <c:pt idx="13">
                  <c:v>189</c:v>
                </c:pt>
                <c:pt idx="14">
                  <c:v>198</c:v>
                </c:pt>
                <c:pt idx="15">
                  <c:v>202</c:v>
                </c:pt>
                <c:pt idx="16">
                  <c:v>217</c:v>
                </c:pt>
                <c:pt idx="17">
                  <c:v>225</c:v>
                </c:pt>
                <c:pt idx="18">
                  <c:v>234</c:v>
                </c:pt>
                <c:pt idx="19">
                  <c:v>246</c:v>
                </c:pt>
                <c:pt idx="20">
                  <c:v>260</c:v>
                </c:pt>
                <c:pt idx="21">
                  <c:v>271</c:v>
                </c:pt>
                <c:pt idx="22">
                  <c:v>285</c:v>
                </c:pt>
                <c:pt idx="23">
                  <c:v>297</c:v>
                </c:pt>
                <c:pt idx="24">
                  <c:v>301</c:v>
                </c:pt>
                <c:pt idx="25">
                  <c:v>304</c:v>
                </c:pt>
                <c:pt idx="26">
                  <c:v>308</c:v>
                </c:pt>
                <c:pt idx="27">
                  <c:v>314</c:v>
                </c:pt>
                <c:pt idx="28">
                  <c:v>319</c:v>
                </c:pt>
                <c:pt idx="29">
                  <c:v>326</c:v>
                </c:pt>
                <c:pt idx="30">
                  <c:v>334</c:v>
                </c:pt>
                <c:pt idx="31">
                  <c:v>345</c:v>
                </c:pt>
                <c:pt idx="32">
                  <c:v>355</c:v>
                </c:pt>
                <c:pt idx="33">
                  <c:v>361</c:v>
                </c:pt>
                <c:pt idx="34">
                  <c:v>364</c:v>
                </c:pt>
                <c:pt idx="35">
                  <c:v>373</c:v>
                </c:pt>
                <c:pt idx="36">
                  <c:v>381</c:v>
                </c:pt>
                <c:pt idx="37">
                  <c:v>386</c:v>
                </c:pt>
                <c:pt idx="38">
                  <c:v>390</c:v>
                </c:pt>
                <c:pt idx="39">
                  <c:v>395</c:v>
                </c:pt>
                <c:pt idx="40">
                  <c:v>399</c:v>
                </c:pt>
                <c:pt idx="41">
                  <c:v>404</c:v>
                </c:pt>
                <c:pt idx="42">
                  <c:v>410</c:v>
                </c:pt>
              </c:numCache>
            </c:numRef>
          </c:val>
          <c:smooth val="0"/>
          <c:extLst>
            <c:ext xmlns:c15="http://schemas.microsoft.com/office/drawing/2012/chart" uri="{02D57815-91ED-43cb-92C2-25804820EDAC}">
              <c15:datalabelsRange>
                <c15:f>Sheet1!$D$2:$D$44</c15:f>
                <c15:dlblRangeCache>
                  <c:ptCount val="43"/>
                  <c:pt idx="42">
                    <c:v>410</c:v>
                  </c:pt>
                </c15:dlblRangeCache>
              </c15:datalabelsRange>
            </c:ext>
            <c:ext xmlns:c16="http://schemas.microsoft.com/office/drawing/2014/chart" uri="{C3380CC4-5D6E-409C-BE32-E72D297353CC}">
              <c16:uniqueId val="{0000002C-F8D7-43A3-817B-F4AF92DA89EE}"/>
            </c:ext>
          </c:extLst>
        </c:ser>
        <c:dLbls>
          <c:showLegendKey val="0"/>
          <c:showVal val="0"/>
          <c:showCatName val="0"/>
          <c:showSerName val="0"/>
          <c:showPercent val="0"/>
          <c:showBubbleSize val="0"/>
        </c:dLbls>
        <c:marker val="1"/>
        <c:smooth val="0"/>
        <c:axId val="369270392"/>
        <c:axId val="365335224"/>
      </c:lineChart>
      <c:dateAx>
        <c:axId val="36926529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69265688"/>
        <c:crosses val="autoZero"/>
        <c:auto val="1"/>
        <c:lblOffset val="100"/>
        <c:baseTimeUnit val="months"/>
      </c:dateAx>
      <c:valAx>
        <c:axId val="36926568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Monthly Registrations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9265296"/>
        <c:crosses val="autoZero"/>
        <c:crossBetween val="between"/>
      </c:valAx>
      <c:valAx>
        <c:axId val="365335224"/>
        <c:scaling>
          <c:orientation val="minMax"/>
          <c:max val="450"/>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Total Registrations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9270392"/>
        <c:crosses val="max"/>
        <c:crossBetween val="between"/>
        <c:majorUnit val="45"/>
      </c:valAx>
      <c:dateAx>
        <c:axId val="369270392"/>
        <c:scaling>
          <c:orientation val="minMax"/>
        </c:scaling>
        <c:delete val="1"/>
        <c:axPos val="b"/>
        <c:numFmt formatCode="mmm\-yy" sourceLinked="1"/>
        <c:majorTickMark val="out"/>
        <c:minorTickMark val="none"/>
        <c:tickLblPos val="nextTo"/>
        <c:crossAx val="36533522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29873A-D17D-451C-8D56-29ACFB266CFF}" type="datetimeFigureOut">
              <a:rPr lang="en-US" smtClean="0"/>
              <a:t>11/29/2021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FDCAE6-3CAE-418C-94FA-4900F96D059E}" type="slidenum">
              <a:rPr lang="en-US" smtClean="0"/>
              <a:t>‹#›</a:t>
            </a:fld>
            <a:endParaRPr lang="en-US"/>
          </a:p>
        </p:txBody>
      </p:sp>
    </p:spTree>
    <p:extLst>
      <p:ext uri="{BB962C8B-B14F-4D97-AF65-F5344CB8AC3E}">
        <p14:creationId xmlns:p14="http://schemas.microsoft.com/office/powerpoint/2010/main" val="195386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123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06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62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20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F8D32-6F6E-46A0-A8D7-776B7DD7D9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51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80BE-40CE-4ECC-9745-BF9937A50E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AB2DB-80EF-45DC-98BC-666578B89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93D21-1617-4556-8D3C-272C397C205D}"/>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5" name="Footer Placeholder 4">
            <a:extLst>
              <a:ext uri="{FF2B5EF4-FFF2-40B4-BE49-F238E27FC236}">
                <a16:creationId xmlns:a16="http://schemas.microsoft.com/office/drawing/2014/main" id="{2362582A-7D79-44F4-87A2-61E06BE8CC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79F339-5681-4A23-AE6B-FC3898967250}"/>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141067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E76F-DF83-4CFC-9F8D-9D63BBD59E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DA559-BA52-427C-899A-991EC71494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F106D-5D41-4467-999B-6B39F30F9C55}"/>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5" name="Footer Placeholder 4">
            <a:extLst>
              <a:ext uri="{FF2B5EF4-FFF2-40B4-BE49-F238E27FC236}">
                <a16:creationId xmlns:a16="http://schemas.microsoft.com/office/drawing/2014/main" id="{2CDD37D9-A45E-4013-AEEB-20C0DC600B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555D70-3A41-40A4-9617-CCA9B3FAC564}"/>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397728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F442A-7A5D-49BA-8008-C35AE410CA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0BF99-DA81-4CC0-8277-A0C1023262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315AD-7D2E-4729-943E-CD7F7B1F71E9}"/>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5" name="Footer Placeholder 4">
            <a:extLst>
              <a:ext uri="{FF2B5EF4-FFF2-40B4-BE49-F238E27FC236}">
                <a16:creationId xmlns:a16="http://schemas.microsoft.com/office/drawing/2014/main" id="{3A0FE0D3-A263-4348-98F1-3814B472C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8CC953-4230-4732-8194-FFA2A2E69CB2}"/>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185383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11582400" y="6341438"/>
            <a:ext cx="558800" cy="365125"/>
          </a:xfrm>
        </p:spPr>
        <p:txBody>
          <a:bodyPr/>
          <a:lstStyle/>
          <a:p>
            <a:fld id="{FF2D51B1-BD95-49E9-A870-B722E78EAEE9}" type="slidenum">
              <a:rPr lang="en-US" smtClean="0"/>
              <a:t>‹#›</a:t>
            </a:fld>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034" y="3613035"/>
            <a:ext cx="6045935" cy="228600"/>
          </a:xfrm>
          <a:prstGeom prst="rect">
            <a:avLst/>
          </a:prstGeom>
        </p:spPr>
      </p:pic>
    </p:spTree>
    <p:extLst>
      <p:ext uri="{BB962C8B-B14F-4D97-AF65-F5344CB8AC3E}">
        <p14:creationId xmlns:p14="http://schemas.microsoft.com/office/powerpoint/2010/main" val="336527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5140029"/>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160566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432"/>
            <a:ext cx="11582400" cy="7498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36805" y="6348610"/>
            <a:ext cx="611963"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15543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249732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4148838"/>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990293"/>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990293"/>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116933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0"/>
            <a:ext cx="10979149" cy="4567468"/>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26136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27668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1"/>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418073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6053-E2CB-43E3-9CD2-B3AF6F8E1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EE6D1-686D-471E-BF3C-29D343D7B4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5B944-F8C7-41F0-8B45-A0D3FB509476}"/>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5" name="Footer Placeholder 4">
            <a:extLst>
              <a:ext uri="{FF2B5EF4-FFF2-40B4-BE49-F238E27FC236}">
                <a16:creationId xmlns:a16="http://schemas.microsoft.com/office/drawing/2014/main" id="{A54D8826-5766-4721-87FB-88069B6195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A14981-8646-49A1-ACAC-6EF91819AC18}"/>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417348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4647366"/>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1489246"/>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1489246"/>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50695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5" name="Slide Number Placeholder 4"/>
          <p:cNvSpPr>
            <a:spLocks noGrp="1"/>
          </p:cNvSpPr>
          <p:nvPr>
            <p:ph type="sldNum" sz="quarter" idx="12"/>
          </p:nvPr>
        </p:nvSpPr>
        <p:spPr>
          <a:xfrm>
            <a:off x="11582400" y="6348610"/>
            <a:ext cx="554297"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76177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34782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No Foot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28354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Two-thirds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94330"/>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a:t>Click to edit Master title style</a:t>
            </a:r>
            <a:endParaRPr lang="en-US" dirty="0"/>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a:prstGeom prst="rect">
            <a:avLst/>
          </a:prstGeom>
        </p:spPr>
        <p:txBody>
          <a:bodyPr/>
          <a:lstStyle/>
          <a:p>
            <a:r>
              <a:rPr lang="en-US" dirty="0"/>
              <a:t>FOOTER CHANGED UNDER INSERT&gt;HEADER &amp; FOOTER</a:t>
            </a:r>
          </a:p>
        </p:txBody>
      </p:sp>
      <p:sp>
        <p:nvSpPr>
          <p:cNvPr id="14" name="Slide Number Placeholder 5"/>
          <p:cNvSpPr>
            <a:spLocks noGrp="1"/>
          </p:cNvSpPr>
          <p:nvPr>
            <p:ph type="sldNum" sz="quarter" idx="14"/>
          </p:nvPr>
        </p:nvSpPr>
        <p:spPr>
          <a:xfrm>
            <a:off x="8737600" y="6407912"/>
            <a:ext cx="2844800" cy="170688"/>
          </a:xfrm>
        </p:spPr>
        <p:txBody>
          <a:bodyPr/>
          <a:lstStyle/>
          <a:p>
            <a:fld id="{15B51593-F607-40DA-BAAD-7C20DAA0A6A6}" type="slidenum">
              <a:rPr lang="en-US" smtClean="0"/>
              <a:t>‹#›</a:t>
            </a:fld>
            <a:endParaRPr lang="en-US" dirty="0"/>
          </a:p>
        </p:txBody>
      </p:sp>
      <p:cxnSp>
        <p:nvCxnSpPr>
          <p:cNvPr id="15" name="Straight Connector 14"/>
          <p:cNvCxnSpPr/>
          <p:nvPr/>
        </p:nvCxnSpPr>
        <p:spPr>
          <a:xfrm>
            <a:off x="609600" y="6346953"/>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 y="6407912"/>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1430427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Line Title Only">
    <p:spTree>
      <p:nvGrpSpPr>
        <p:cNvPr id="1" name=""/>
        <p:cNvGrpSpPr/>
        <p:nvPr/>
      </p:nvGrpSpPr>
      <p:grpSpPr>
        <a:xfrm>
          <a:off x="0" y="0"/>
          <a:ext cx="0" cy="0"/>
          <a:chOff x="0" y="0"/>
          <a:chExt cx="0" cy="0"/>
        </a:xfrm>
      </p:grpSpPr>
      <p:sp>
        <p:nvSpPr>
          <p:cNvPr id="8" name="TextBox 7"/>
          <p:cNvSpPr txBox="1"/>
          <p:nvPr userDrawn="1"/>
        </p:nvSpPr>
        <p:spPr>
          <a:xfrm>
            <a:off x="4165600" y="6177280"/>
            <a:ext cx="3860800" cy="179070"/>
          </a:xfrm>
          <a:prstGeom prst="rect">
            <a:avLst/>
          </a:prstGeom>
          <a:no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Black" pitchFamily="34" charset="0"/>
              <a:ea typeface="+mn-ea"/>
              <a:cs typeface="Arial" pitchFamily="34" charset="0"/>
            </a:endParaRPr>
          </a:p>
        </p:txBody>
      </p:sp>
      <p:sp>
        <p:nvSpPr>
          <p:cNvPr id="9" name="Title 1"/>
          <p:cNvSpPr>
            <a:spLocks noGrp="1"/>
          </p:cNvSpPr>
          <p:nvPr>
            <p:ph type="title" hasCustomPrompt="1"/>
          </p:nvPr>
        </p:nvSpPr>
        <p:spPr>
          <a:xfrm>
            <a:off x="458403" y="27159"/>
            <a:ext cx="11582400" cy="751442"/>
          </a:xfrm>
        </p:spPr>
        <p:txBody>
          <a:bodyPr/>
          <a:lstStyle>
            <a:lvl1pPr>
              <a:defRPr>
                <a:solidFill>
                  <a:schemeClr val="bg1"/>
                </a:solidFill>
              </a:defRPr>
            </a:lvl1pPr>
          </a:lstStyle>
          <a:p>
            <a:r>
              <a:rPr lang="en-US" dirty="0"/>
              <a:t>Click to Edit Master Title</a:t>
            </a:r>
          </a:p>
        </p:txBody>
      </p:sp>
      <p:sp>
        <p:nvSpPr>
          <p:cNvPr id="10" name="Slide Number Placeholder 5"/>
          <p:cNvSpPr>
            <a:spLocks noGrp="1"/>
          </p:cNvSpPr>
          <p:nvPr>
            <p:ph type="sldNum" sz="quarter" idx="12"/>
          </p:nvPr>
        </p:nvSpPr>
        <p:spPr>
          <a:xfrm>
            <a:off x="11587125" y="6339557"/>
            <a:ext cx="549572" cy="365125"/>
          </a:xfrm>
        </p:spPr>
        <p:txBody>
          <a:body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143764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5B603F7-4B4D-4A43-B84E-A86DA61AE42B}" type="datetime1">
              <a:rPr lang="en-US" smtClean="0"/>
              <a:t>11/29/2021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BD46921-C75C-4323-A4F1-EF7824FC3CBC}" type="slidenum">
              <a:rPr lang="en-US" smtClean="0"/>
              <a:pP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32545518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3735B1B-9A7A-4265-B828-787208A4BFAA}"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43124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4EC862-0182-4A2F-BDF0-20F7FF871AB7}" type="datetime1">
              <a:rPr lang="en-US" smtClean="0"/>
              <a:t>11/29/2021</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195072" y="6208776"/>
            <a:ext cx="609600" cy="457200"/>
          </a:xfrm>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4826857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D160D6C-9167-43CC-B09E-74730285A6A4}"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D46921-C75C-4323-A4F1-EF7824FC3CBC}" type="slidenum">
              <a:rPr lang="en-US" smtClean="0"/>
              <a:pPr/>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6271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ADDD-0466-4FA3-9ECF-F5F7AE499A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00A82-2E65-4FBC-B37B-2E5B6714A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985EA5-5A25-48E6-A161-F78283FA141D}"/>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5" name="Footer Placeholder 4">
            <a:extLst>
              <a:ext uri="{FF2B5EF4-FFF2-40B4-BE49-F238E27FC236}">
                <a16:creationId xmlns:a16="http://schemas.microsoft.com/office/drawing/2014/main" id="{F5CE0186-B303-439E-AB4F-0A267B6A2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5989F1-9AE3-441D-B8D9-F6E9469DBB2D}"/>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2866829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815DAC4-F843-42DC-8CC3-0C1D69816C36}" type="datetime1">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D46921-C75C-4323-A4F1-EF7824FC3CBC}" type="slidenum">
              <a:rPr lang="en-US" smtClean="0"/>
              <a:pPr/>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66939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BEAFF3D-F52F-4E44-A66C-A45A8DB7A6BC}" type="datetime1">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839225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F256F-4731-4BE8-9B27-F21D08C01387}" type="datetime1">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836843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FA932E5-521C-443B-AEAE-737FF89556A1}"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D46921-C75C-4323-A4F1-EF7824FC3CBC}"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97103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6FCC04-CDE3-48D4-B6E9-2DB4D26DFF88}" type="datetime1">
              <a:rPr lang="en-US" smtClean="0"/>
              <a:t>11/29/2021</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6BD46921-C75C-4323-A4F1-EF7824FC3CBC}" type="slidenum">
              <a:rPr lang="en-US" smtClean="0"/>
              <a:pPr/>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2972731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001DE0-9048-45DF-AE0E-F17A6984CDB9}"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508712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055025-AA27-4D9D-912E-650929843088}"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995287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FC92322-A0CC-4499-9BB5-30ECF489AE40}" type="slidenum">
              <a:rPr lang="en-US" smtClean="0"/>
              <a:pPr>
                <a:defRPr/>
              </a:pPr>
              <a:t>‹#›</a:t>
            </a:fld>
            <a:endParaRPr lang="en-US"/>
          </a:p>
        </p:txBody>
      </p:sp>
      <p:pic>
        <p:nvPicPr>
          <p:cNvPr id="4" name="Picture 3" descr="Map&#10;&#10;Description automatically generated with medium confidence">
            <a:extLst>
              <a:ext uri="{FF2B5EF4-FFF2-40B4-BE49-F238E27FC236}">
                <a16:creationId xmlns:a16="http://schemas.microsoft.com/office/drawing/2014/main" id="{4268CB68-6AA8-4E2D-B863-8C3EDEF36D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9731"/>
            <a:ext cx="12192000" cy="1579789"/>
          </a:xfrm>
          <a:prstGeom prst="rect">
            <a:avLst/>
          </a:prstGeom>
        </p:spPr>
      </p:pic>
    </p:spTree>
    <p:extLst>
      <p:ext uri="{BB962C8B-B14F-4D97-AF65-F5344CB8AC3E}">
        <p14:creationId xmlns:p14="http://schemas.microsoft.com/office/powerpoint/2010/main" val="1568568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a:extLst>
              <a:ext uri="{FF2B5EF4-FFF2-40B4-BE49-F238E27FC236}">
                <a16:creationId xmlns:a16="http://schemas.microsoft.com/office/drawing/2014/main" id="{B40AC90C-520F-4C28-AF08-66116174DED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F06B6147-4876-44E8-BFA0-8FB40A27C58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98AFBB7-C043-4A27-8369-C87377EFAEDD}"/>
              </a:ext>
            </a:extLst>
          </p:cNvPr>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a:extLst>
              <a:ext uri="{FF2B5EF4-FFF2-40B4-BE49-F238E27FC236}">
                <a16:creationId xmlns:a16="http://schemas.microsoft.com/office/drawing/2014/main" id="{B42162FA-BADB-4899-9D01-C28B8072A565}"/>
              </a:ext>
            </a:extLst>
          </p:cNvPr>
          <p:cNvSpPr>
            <a:spLocks noGrp="1"/>
          </p:cNvSpPr>
          <p:nvPr>
            <p:ph type="sldNum" sz="quarter" idx="12"/>
          </p:nvPr>
        </p:nvSpPr>
        <p:spPr/>
        <p:txBody>
          <a:bodyPr/>
          <a:lstStyle/>
          <a:p>
            <a:pPr>
              <a:defRPr/>
            </a:pPr>
            <a:fld id="{C6ED04F4-8E63-42C5-BDF7-0A6E1559ED6C}" type="slidenum">
              <a:rPr lang="en-US" smtClean="0"/>
              <a:pPr>
                <a:defRPr/>
              </a:pPr>
              <a:t>‹#›</a:t>
            </a:fld>
            <a:endParaRPr lang="en-US"/>
          </a:p>
        </p:txBody>
      </p:sp>
    </p:spTree>
    <p:extLst>
      <p:ext uri="{BB962C8B-B14F-4D97-AF65-F5344CB8AC3E}">
        <p14:creationId xmlns:p14="http://schemas.microsoft.com/office/powerpoint/2010/main" val="3088088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EC24E88-D336-431A-BE8C-C5F0C3B467BD}" type="slidenum">
              <a:rPr lang="en-US" smtClean="0"/>
              <a:pPr>
                <a:defRPr/>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42183422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AB2D-6AB5-4FE1-9B21-D6F36C666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C90BA-C2EE-482A-9037-4D1D6982C3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8E854-34DF-4F9E-AF58-00F01B810C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6925D-2D1E-4B85-8574-C4E15971B483}"/>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6" name="Footer Placeholder 5">
            <a:extLst>
              <a:ext uri="{FF2B5EF4-FFF2-40B4-BE49-F238E27FC236}">
                <a16:creationId xmlns:a16="http://schemas.microsoft.com/office/drawing/2014/main" id="{262869E8-1B31-484B-9E7C-51D6F8C41D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360B43-F899-436B-87C5-1EC36907C24F}"/>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986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C4ED878D-6530-4CAA-AB1B-B07088EB5B6B}"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88547828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B9C37929-086E-4620-8457-C5A372266788}" type="slidenum">
              <a:rPr lang="en-US" smtClean="0"/>
              <a:pPr>
                <a:defRPr/>
              </a:pPr>
              <a:t>‹#›</a:t>
            </a:fld>
            <a:endParaRPr lang="en-US"/>
          </a:p>
        </p:txBody>
      </p:sp>
    </p:spTree>
    <p:extLst>
      <p:ext uri="{BB962C8B-B14F-4D97-AF65-F5344CB8AC3E}">
        <p14:creationId xmlns:p14="http://schemas.microsoft.com/office/powerpoint/2010/main" val="121168128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3C291AED-461E-42CA-90C2-9316A10DD1B4}"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89179984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2F885451-7156-452C-B00A-A3EA5284D604}" type="slidenum">
              <a:rPr lang="en-US" smtClean="0"/>
              <a:pPr>
                <a:defRPr/>
              </a:pPr>
              <a:t>‹#›</a:t>
            </a:fld>
            <a:endParaRPr lang="en-US"/>
          </a:p>
        </p:txBody>
      </p:sp>
    </p:spTree>
    <p:extLst>
      <p:ext uri="{BB962C8B-B14F-4D97-AF65-F5344CB8AC3E}">
        <p14:creationId xmlns:p14="http://schemas.microsoft.com/office/powerpoint/2010/main" val="3739404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656DFC6-45BB-4B90-A10A-A9EDE37B7215}" type="slidenum">
              <a:rPr lang="en-US" smtClean="0"/>
              <a:pPr>
                <a:defRPr/>
              </a:pPr>
              <a:t>‹#›</a:t>
            </a:fld>
            <a:endParaRPr lang="en-US"/>
          </a:p>
        </p:txBody>
      </p:sp>
    </p:spTree>
    <p:extLst>
      <p:ext uri="{BB962C8B-B14F-4D97-AF65-F5344CB8AC3E}">
        <p14:creationId xmlns:p14="http://schemas.microsoft.com/office/powerpoint/2010/main" val="167223906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F56F9D1-DC18-4E61-9F60-AC215616AF5D}" type="slidenum">
              <a:rPr lang="en-US" smtClean="0"/>
              <a:pPr>
                <a:defRPr/>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923027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AA9E00C-96C2-4677-89FD-ACA9B4AE1294}" type="slidenum">
              <a:rPr lang="en-US" smtClean="0"/>
              <a:pPr>
                <a:defRPr/>
              </a:pPr>
              <a:t>‹#›</a:t>
            </a:fld>
            <a:endParaRPr lang="en-US"/>
          </a:p>
        </p:txBody>
      </p:sp>
    </p:spTree>
    <p:extLst>
      <p:ext uri="{BB962C8B-B14F-4D97-AF65-F5344CB8AC3E}">
        <p14:creationId xmlns:p14="http://schemas.microsoft.com/office/powerpoint/2010/main" val="3163745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7A8AA82E-ADCE-4037-B501-2CC6641A8E97}" type="slidenum">
              <a:rPr lang="en-US" smtClean="0"/>
              <a:pPr>
                <a:defRPr/>
              </a:pPr>
              <a:t>‹#›</a:t>
            </a:fld>
            <a:endParaRPr lang="en-US"/>
          </a:p>
        </p:txBody>
      </p:sp>
    </p:spTree>
    <p:extLst>
      <p:ext uri="{BB962C8B-B14F-4D97-AF65-F5344CB8AC3E}">
        <p14:creationId xmlns:p14="http://schemas.microsoft.com/office/powerpoint/2010/main" val="742546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C92322-A0CC-4499-9BB5-30ECF489AE40}" type="slidenum">
              <a:rPr lang="en-US" smtClean="0"/>
              <a:pPr>
                <a:defRPr/>
              </a:pPr>
              <a:t>‹#›</a:t>
            </a:fld>
            <a:endParaRPr lang="en-US"/>
          </a:p>
        </p:txBody>
      </p:sp>
      <p:pic>
        <p:nvPicPr>
          <p:cNvPr id="7" name="Picture 6" descr="TMC Presentation Banner.jpg"/>
          <p:cNvPicPr>
            <a:picLocks noChangeAspect="1"/>
          </p:cNvPicPr>
          <p:nvPr userDrawn="1"/>
        </p:nvPicPr>
        <p:blipFill>
          <a:blip r:embed="rId2" cstate="print"/>
          <a:stretch>
            <a:fillRect/>
          </a:stretch>
        </p:blipFill>
        <p:spPr>
          <a:xfrm>
            <a:off x="0" y="1"/>
            <a:ext cx="12192000" cy="1579789"/>
          </a:xfrm>
          <a:prstGeom prst="rect">
            <a:avLst/>
          </a:prstGeom>
        </p:spPr>
      </p:pic>
    </p:spTree>
    <p:extLst>
      <p:ext uri="{BB962C8B-B14F-4D97-AF65-F5344CB8AC3E}">
        <p14:creationId xmlns:p14="http://schemas.microsoft.com/office/powerpoint/2010/main" val="3310134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pPr>
              <a:defRPr/>
            </a:pPr>
            <a:fld id="{C6ED04F4-8E63-42C5-BDF7-0A6E1559ED6C}" type="slidenum">
              <a:rPr lang="en-US" smtClean="0"/>
              <a:pPr>
                <a:defRPr/>
              </a:pPr>
              <a:t>‹#›</a:t>
            </a:fld>
            <a:endParaRPr lang="en-US"/>
          </a:p>
        </p:txBody>
      </p:sp>
    </p:spTree>
    <p:extLst>
      <p:ext uri="{BB962C8B-B14F-4D97-AF65-F5344CB8AC3E}">
        <p14:creationId xmlns:p14="http://schemas.microsoft.com/office/powerpoint/2010/main" val="260716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934F-99A9-4FBE-9A10-C679B56C6A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11F16-C40E-4C32-9FDA-B463AD970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374052-8DC7-4919-9EE9-8D51D36F05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6D2D2-1A7B-4E01-AB7B-568F85787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0DBADD-7086-4154-A4DE-F4CEB1129F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CDD4A-6C33-40BE-A846-EAE330A60139}"/>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8" name="Footer Placeholder 7">
            <a:extLst>
              <a:ext uri="{FF2B5EF4-FFF2-40B4-BE49-F238E27FC236}">
                <a16:creationId xmlns:a16="http://schemas.microsoft.com/office/drawing/2014/main" id="{41511A4C-4027-4C05-9F8A-A245213128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AD1AB7-DA5B-4532-A157-61F348E1E675}"/>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753129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EC24E88-D336-431A-BE8C-C5F0C3B467BD}" type="slidenum">
              <a:rPr lang="en-US" smtClean="0"/>
              <a:pPr>
                <a:defRPr/>
              </a:pPr>
              <a:t>‹#›</a:t>
            </a:fld>
            <a:endParaRPr lang="en-US"/>
          </a:p>
        </p:txBody>
      </p:sp>
    </p:spTree>
    <p:extLst>
      <p:ext uri="{BB962C8B-B14F-4D97-AF65-F5344CB8AC3E}">
        <p14:creationId xmlns:p14="http://schemas.microsoft.com/office/powerpoint/2010/main" val="2182376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C4ED878D-6530-4CAA-AB1B-B07088EB5B6B}" type="slidenum">
              <a:rPr lang="en-US" smtClean="0"/>
              <a:pPr>
                <a:defRPr/>
              </a:pPr>
              <a:t>‹#›</a:t>
            </a:fld>
            <a:endParaRPr lang="en-US"/>
          </a:p>
        </p:txBody>
      </p:sp>
    </p:spTree>
    <p:extLst>
      <p:ext uri="{BB962C8B-B14F-4D97-AF65-F5344CB8AC3E}">
        <p14:creationId xmlns:p14="http://schemas.microsoft.com/office/powerpoint/2010/main" val="3401909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B9C37929-086E-4620-8457-C5A372266788}" type="slidenum">
              <a:rPr lang="en-US" smtClean="0"/>
              <a:pPr>
                <a:defRPr/>
              </a:pPr>
              <a:t>‹#›</a:t>
            </a:fld>
            <a:endParaRPr lang="en-US"/>
          </a:p>
        </p:txBody>
      </p:sp>
    </p:spTree>
    <p:extLst>
      <p:ext uri="{BB962C8B-B14F-4D97-AF65-F5344CB8AC3E}">
        <p14:creationId xmlns:p14="http://schemas.microsoft.com/office/powerpoint/2010/main" val="2052885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3C291AED-461E-42CA-90C2-9316A10DD1B4}" type="slidenum">
              <a:rPr lang="en-US" smtClean="0"/>
              <a:pPr>
                <a:defRPr/>
              </a:pPr>
              <a:t>‹#›</a:t>
            </a:fld>
            <a:endParaRPr lang="en-US"/>
          </a:p>
        </p:txBody>
      </p:sp>
    </p:spTree>
    <p:extLst>
      <p:ext uri="{BB962C8B-B14F-4D97-AF65-F5344CB8AC3E}">
        <p14:creationId xmlns:p14="http://schemas.microsoft.com/office/powerpoint/2010/main" val="935256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2F885451-7156-452C-B00A-A3EA5284D604}" type="slidenum">
              <a:rPr lang="en-US" smtClean="0"/>
              <a:pPr>
                <a:defRPr/>
              </a:pPr>
              <a:t>‹#›</a:t>
            </a:fld>
            <a:endParaRPr lang="en-US"/>
          </a:p>
        </p:txBody>
      </p:sp>
    </p:spTree>
    <p:extLst>
      <p:ext uri="{BB962C8B-B14F-4D97-AF65-F5344CB8AC3E}">
        <p14:creationId xmlns:p14="http://schemas.microsoft.com/office/powerpoint/2010/main" val="2655180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656DFC6-45BB-4B90-A10A-A9EDE37B7215}" type="slidenum">
              <a:rPr lang="en-US" smtClean="0"/>
              <a:pPr>
                <a:defRPr/>
              </a:pPr>
              <a:t>‹#›</a:t>
            </a:fld>
            <a:endParaRPr lang="en-US"/>
          </a:p>
        </p:txBody>
      </p:sp>
    </p:spTree>
    <p:extLst>
      <p:ext uri="{BB962C8B-B14F-4D97-AF65-F5344CB8AC3E}">
        <p14:creationId xmlns:p14="http://schemas.microsoft.com/office/powerpoint/2010/main" val="1350193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pPr>
              <a:defRPr/>
            </a:pPr>
            <a:fld id="{2F56F9D1-DC18-4E61-9F60-AC215616AF5D}" type="slidenum">
              <a:rPr lang="en-US" smtClean="0"/>
              <a:pPr>
                <a:defRPr/>
              </a:pPr>
              <a:t>‹#›</a:t>
            </a:fld>
            <a:endParaRPr lang="en-US"/>
          </a:p>
        </p:txBody>
      </p:sp>
    </p:spTree>
    <p:extLst>
      <p:ext uri="{BB962C8B-B14F-4D97-AF65-F5344CB8AC3E}">
        <p14:creationId xmlns:p14="http://schemas.microsoft.com/office/powerpoint/2010/main" val="3928669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AA9E00C-96C2-4677-89FD-ACA9B4AE1294}" type="slidenum">
              <a:rPr lang="en-US" smtClean="0"/>
              <a:pPr>
                <a:defRPr/>
              </a:pPr>
              <a:t>‹#›</a:t>
            </a:fld>
            <a:endParaRPr lang="en-US"/>
          </a:p>
        </p:txBody>
      </p:sp>
    </p:spTree>
    <p:extLst>
      <p:ext uri="{BB962C8B-B14F-4D97-AF65-F5344CB8AC3E}">
        <p14:creationId xmlns:p14="http://schemas.microsoft.com/office/powerpoint/2010/main" val="565205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7A8AA82E-ADCE-4037-B501-2CC6641A8E97}" type="slidenum">
              <a:rPr lang="en-US" smtClean="0"/>
              <a:pPr>
                <a:defRPr/>
              </a:pPr>
              <a:t>‹#›</a:t>
            </a:fld>
            <a:endParaRPr lang="en-US"/>
          </a:p>
        </p:txBody>
      </p:sp>
    </p:spTree>
    <p:extLst>
      <p:ext uri="{BB962C8B-B14F-4D97-AF65-F5344CB8AC3E}">
        <p14:creationId xmlns:p14="http://schemas.microsoft.com/office/powerpoint/2010/main" val="1076593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419585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C818-40BF-4653-BBB5-31EE181F8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69742-6D66-41A1-A50C-D8B95A3CF6F0}"/>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4" name="Footer Placeholder 3">
            <a:extLst>
              <a:ext uri="{FF2B5EF4-FFF2-40B4-BE49-F238E27FC236}">
                <a16:creationId xmlns:a16="http://schemas.microsoft.com/office/drawing/2014/main" id="{82343D7E-46E4-40E6-8361-A3F6054ABD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29ECAC-4CEE-49E8-9C77-F1F0CF5671C7}"/>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2825924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2668718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395080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22157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411223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7041204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068532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5896841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1357472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3923446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83B36-F5EB-4F91-A18C-30181FDC37C3}"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FC48E-6FBA-40B5-A53A-6058CCBB2023}" type="slidenum">
              <a:rPr lang="en-US" smtClean="0"/>
              <a:t>‹#›</a:t>
            </a:fld>
            <a:endParaRPr lang="en-US" dirty="0"/>
          </a:p>
        </p:txBody>
      </p:sp>
    </p:spTree>
    <p:extLst>
      <p:ext uri="{BB962C8B-B14F-4D97-AF65-F5344CB8AC3E}">
        <p14:creationId xmlns:p14="http://schemas.microsoft.com/office/powerpoint/2010/main" val="410975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2BF49-23FB-4CD2-813D-E54B64063808}"/>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3" name="Footer Placeholder 2">
            <a:extLst>
              <a:ext uri="{FF2B5EF4-FFF2-40B4-BE49-F238E27FC236}">
                <a16:creationId xmlns:a16="http://schemas.microsoft.com/office/drawing/2014/main" id="{DA655074-2025-44F8-80F6-7BEA822D98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3AB862-281D-4B5C-8DC7-DDE81983ADBA}"/>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324558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38ED-1168-4B26-B2DC-2D1A700E1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E95303-C9C1-4E80-B26D-998D8DDC1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16B16-47C7-4F5A-BAC2-A92F99A9B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728480-6E2B-4C97-8B03-87A22C23F6BF}"/>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6" name="Footer Placeholder 5">
            <a:extLst>
              <a:ext uri="{FF2B5EF4-FFF2-40B4-BE49-F238E27FC236}">
                <a16:creationId xmlns:a16="http://schemas.microsoft.com/office/drawing/2014/main" id="{739AD648-8702-4764-841A-8D76D35F93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9F697C-3B29-4692-A5B3-71B622BA8960}"/>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166253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3BDA-10FD-4964-BC95-C8DA527CD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04A88-F25A-454F-8793-0C84F9690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EA8508-8D57-4689-927D-EDA6B2A6B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DEC599-4512-46D7-8B10-902C7B3FA380}"/>
              </a:ext>
            </a:extLst>
          </p:cNvPr>
          <p:cNvSpPr>
            <a:spLocks noGrp="1"/>
          </p:cNvSpPr>
          <p:nvPr>
            <p:ph type="dt" sz="half" idx="10"/>
          </p:nvPr>
        </p:nvSpPr>
        <p:spPr/>
        <p:txBody>
          <a:bodyPr/>
          <a:lstStyle/>
          <a:p>
            <a:fld id="{A218DC7A-2213-445F-8CA9-AB04FEF05DE1}" type="datetimeFigureOut">
              <a:rPr lang="en-US" smtClean="0"/>
              <a:t>11/29/2021</a:t>
            </a:fld>
            <a:endParaRPr lang="en-US" dirty="0"/>
          </a:p>
        </p:txBody>
      </p:sp>
      <p:sp>
        <p:nvSpPr>
          <p:cNvPr id="6" name="Footer Placeholder 5">
            <a:extLst>
              <a:ext uri="{FF2B5EF4-FFF2-40B4-BE49-F238E27FC236}">
                <a16:creationId xmlns:a16="http://schemas.microsoft.com/office/drawing/2014/main" id="{3710FE22-5AF6-4A9E-87FF-42E5C68055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44876E-5700-4FCD-9F5A-DE652E450EDE}"/>
              </a:ext>
            </a:extLst>
          </p:cNvPr>
          <p:cNvSpPr>
            <a:spLocks noGrp="1"/>
          </p:cNvSpPr>
          <p:nvPr>
            <p:ph type="sldNum" sz="quarter" idx="12"/>
          </p:nvPr>
        </p:nvSpPr>
        <p:spPr/>
        <p:txBody>
          <a:bodyPr/>
          <a:lstStyle/>
          <a:p>
            <a:fld id="{7BB1BA9C-C2CE-4D13-9A67-95BF37A58052}" type="slidenum">
              <a:rPr lang="en-US" smtClean="0"/>
              <a:t>‹#›</a:t>
            </a:fld>
            <a:endParaRPr lang="en-US" dirty="0"/>
          </a:p>
        </p:txBody>
      </p:sp>
    </p:spTree>
    <p:extLst>
      <p:ext uri="{BB962C8B-B14F-4D97-AF65-F5344CB8AC3E}">
        <p14:creationId xmlns:p14="http://schemas.microsoft.com/office/powerpoint/2010/main" val="58859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9815E5-FDFF-4B5F-895C-C31374853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6BAE5-2B1E-4284-9C20-03185C3B6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F322F-C52A-44A1-A52B-7F9319DB7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8DC7A-2213-445F-8CA9-AB04FEF05DE1}" type="datetimeFigureOut">
              <a:rPr lang="en-US" smtClean="0"/>
              <a:t>11/29/2021</a:t>
            </a:fld>
            <a:endParaRPr lang="en-US" dirty="0"/>
          </a:p>
        </p:txBody>
      </p:sp>
      <p:sp>
        <p:nvSpPr>
          <p:cNvPr id="5" name="Footer Placeholder 4">
            <a:extLst>
              <a:ext uri="{FF2B5EF4-FFF2-40B4-BE49-F238E27FC236}">
                <a16:creationId xmlns:a16="http://schemas.microsoft.com/office/drawing/2014/main" id="{2A11ED06-0030-444B-937D-98A2F9312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7ECBE8-5D9E-4998-A6C8-8DD0FAEE9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1BA9C-C2CE-4D13-9A67-95BF37A58052}" type="slidenum">
              <a:rPr lang="en-US" smtClean="0"/>
              <a:t>‹#›</a:t>
            </a:fld>
            <a:endParaRPr lang="en-US" dirty="0"/>
          </a:p>
        </p:txBody>
      </p:sp>
    </p:spTree>
    <p:extLst>
      <p:ext uri="{BB962C8B-B14F-4D97-AF65-F5344CB8AC3E}">
        <p14:creationId xmlns:p14="http://schemas.microsoft.com/office/powerpoint/2010/main" val="332258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227879"/>
            <a:ext cx="12192000"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427206"/>
            <a:ext cx="10979149" cy="4698958"/>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2381843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ct val="1000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ct val="1000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D8E5F2FA-2BDC-4BA4-8EE9-2D1990676DEC}" type="datetime1">
              <a:rPr lang="en-US" smtClean="0"/>
              <a:t>11/29/2021</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BD46921-C75C-4323-A4F1-EF7824FC3CBC}" type="slidenum">
              <a:rPr lang="en-US" smtClean="0"/>
              <a:pPr/>
              <a:t>‹#›</a:t>
            </a:fld>
            <a:endParaRPr lang="en-US" dirty="0"/>
          </a:p>
        </p:txBody>
      </p:sp>
    </p:spTree>
    <p:extLst>
      <p:ext uri="{BB962C8B-B14F-4D97-AF65-F5344CB8AC3E}">
        <p14:creationId xmlns:p14="http://schemas.microsoft.com/office/powerpoint/2010/main" val="24386449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6ED04F4-8E63-42C5-BDF7-0A6E1559ED6C}" type="slidenum">
              <a:rPr lang="en-US" smtClean="0"/>
              <a:pPr>
                <a:defRPr/>
              </a:pPr>
              <a:t>‹#›</a:t>
            </a:fld>
            <a:endParaRPr lang="en-US"/>
          </a:p>
        </p:txBody>
      </p:sp>
      <p:pic>
        <p:nvPicPr>
          <p:cNvPr id="1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7812108" y="6038850"/>
            <a:ext cx="3322067" cy="781050"/>
          </a:xfrm>
          <a:prstGeom prst="rect">
            <a:avLst/>
          </a:prstGeom>
          <a:noFill/>
          <a:ln w="9525">
            <a:noFill/>
            <a:miter lim="800000"/>
            <a:headEnd/>
            <a:tailEnd/>
          </a:ln>
        </p:spPr>
      </p:pic>
    </p:spTree>
    <p:extLst>
      <p:ext uri="{BB962C8B-B14F-4D97-AF65-F5344CB8AC3E}">
        <p14:creationId xmlns:p14="http://schemas.microsoft.com/office/powerpoint/2010/main" val="13312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A0AA3C-0BAF-49C4-8E08-4C6DB28899B6}" type="datetimeFigureOut">
              <a:rPr lang="en-US" smtClean="0"/>
              <a:t>11/29/2021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968D3A-70EC-4DA7-8EE0-DBF04BAA9805}" type="slidenum">
              <a:rPr lang="en-US" smtClean="0"/>
              <a:t>‹#›</a:t>
            </a:fld>
            <a:endParaRPr lang="en-US"/>
          </a:p>
        </p:txBody>
      </p:sp>
    </p:spTree>
    <p:extLst>
      <p:ext uri="{BB962C8B-B14F-4D97-AF65-F5344CB8AC3E}">
        <p14:creationId xmlns:p14="http://schemas.microsoft.com/office/powerpoint/2010/main" val="25785268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83B36-F5EB-4F91-A18C-30181FDC37C3}" type="datetimeFigureOut">
              <a:rPr lang="en-US" smtClean="0"/>
              <a:t>11/29/2021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FC48E-6FBA-40B5-A53A-6058CCBB2023}" type="slidenum">
              <a:rPr lang="en-US" smtClean="0"/>
              <a:t>‹#›</a:t>
            </a:fld>
            <a:endParaRPr lang="en-US" dirty="0"/>
          </a:p>
        </p:txBody>
      </p:sp>
    </p:spTree>
    <p:extLst>
      <p:ext uri="{BB962C8B-B14F-4D97-AF65-F5344CB8AC3E}">
        <p14:creationId xmlns:p14="http://schemas.microsoft.com/office/powerpoint/2010/main" val="36447214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ichael.lochte@swri.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5D8A-C6E8-468A-A3B7-884A59714F4F}"/>
              </a:ext>
            </a:extLst>
          </p:cNvPr>
          <p:cNvSpPr>
            <a:spLocks noGrp="1"/>
          </p:cNvSpPr>
          <p:nvPr>
            <p:ph type="ctrTitle"/>
          </p:nvPr>
        </p:nvSpPr>
        <p:spPr>
          <a:xfrm>
            <a:off x="342900" y="1122362"/>
            <a:ext cx="11544300" cy="3944938"/>
          </a:xfrm>
        </p:spPr>
        <p:txBody>
          <a:bodyPr>
            <a:normAutofit fontScale="90000"/>
          </a:bodyPr>
          <a:lstStyle/>
          <a:p>
            <a:r>
              <a:rPr lang="en-US" dirty="0"/>
              <a:t>Sequence X </a:t>
            </a:r>
            <a:br>
              <a:rPr lang="en-US" dirty="0"/>
            </a:br>
            <a:r>
              <a:rPr lang="en-US" sz="3100" dirty="0"/>
              <a:t>ASTM D8729</a:t>
            </a:r>
            <a:br>
              <a:rPr lang="en-US" sz="3100" dirty="0"/>
            </a:br>
            <a:br>
              <a:rPr lang="en-US" dirty="0"/>
            </a:br>
            <a:r>
              <a:rPr lang="en-US" dirty="0"/>
              <a:t>Ford Chain Wear Test</a:t>
            </a:r>
            <a:br>
              <a:rPr lang="en-US" dirty="0"/>
            </a:br>
            <a:r>
              <a:rPr lang="en-US" dirty="0"/>
              <a:t>Surveillance Panel Meeting</a:t>
            </a:r>
            <a:br>
              <a:rPr lang="en-US" dirty="0"/>
            </a:br>
            <a:br>
              <a:rPr lang="en-US" dirty="0"/>
            </a:br>
            <a:r>
              <a:rPr lang="en-US" sz="3600" dirty="0"/>
              <a:t>November 18, 2021</a:t>
            </a:r>
          </a:p>
        </p:txBody>
      </p:sp>
      <p:sp>
        <p:nvSpPr>
          <p:cNvPr id="3" name="Subtitle 2">
            <a:extLst>
              <a:ext uri="{FF2B5EF4-FFF2-40B4-BE49-F238E27FC236}">
                <a16:creationId xmlns:a16="http://schemas.microsoft.com/office/drawing/2014/main" id="{0E983727-D8BE-47FB-BE9B-83D115CA9DB1}"/>
              </a:ext>
            </a:extLst>
          </p:cNvPr>
          <p:cNvSpPr>
            <a:spLocks noGrp="1"/>
          </p:cNvSpPr>
          <p:nvPr>
            <p:ph type="subTitle" idx="1"/>
          </p:nvPr>
        </p:nvSpPr>
        <p:spPr>
          <a:xfrm>
            <a:off x="1524000" y="5316582"/>
            <a:ext cx="9144000" cy="690517"/>
          </a:xfrm>
        </p:spPr>
        <p:txBody>
          <a:bodyPr/>
          <a:lstStyle/>
          <a:p>
            <a:r>
              <a:rPr lang="en-US" dirty="0"/>
              <a:t>Prepared By: Alfonso Lopez, S.P. Chairman</a:t>
            </a:r>
          </a:p>
        </p:txBody>
      </p:sp>
    </p:spTree>
    <p:extLst>
      <p:ext uri="{BB962C8B-B14F-4D97-AF65-F5344CB8AC3E}">
        <p14:creationId xmlns:p14="http://schemas.microsoft.com/office/powerpoint/2010/main" val="16373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1E97-41FA-48A7-8DD8-9D86C03F426E}"/>
              </a:ext>
            </a:extLst>
          </p:cNvPr>
          <p:cNvSpPr>
            <a:spLocks noGrp="1"/>
          </p:cNvSpPr>
          <p:nvPr>
            <p:ph type="title"/>
          </p:nvPr>
        </p:nvSpPr>
        <p:spPr>
          <a:xfrm>
            <a:off x="838200" y="365126"/>
            <a:ext cx="10515600" cy="293242"/>
          </a:xfrm>
        </p:spPr>
        <p:txBody>
          <a:bodyPr>
            <a:normAutofit fontScale="90000"/>
          </a:bodyPr>
          <a:lstStyle/>
          <a:p>
            <a:r>
              <a:rPr lang="en-US" dirty="0"/>
              <a:t>Panel Roster</a:t>
            </a:r>
          </a:p>
        </p:txBody>
      </p:sp>
      <p:graphicFrame>
        <p:nvGraphicFramePr>
          <p:cNvPr id="6" name="Content Placeholder 5">
            <a:extLst>
              <a:ext uri="{FF2B5EF4-FFF2-40B4-BE49-F238E27FC236}">
                <a16:creationId xmlns:a16="http://schemas.microsoft.com/office/drawing/2014/main" id="{99C5279C-B811-4C8F-92D5-15D0CD667142}"/>
              </a:ext>
            </a:extLst>
          </p:cNvPr>
          <p:cNvGraphicFramePr>
            <a:graphicFrameLocks noGrp="1"/>
          </p:cNvGraphicFramePr>
          <p:nvPr>
            <p:ph idx="1"/>
            <p:extLst>
              <p:ext uri="{D42A27DB-BD31-4B8C-83A1-F6EECF244321}">
                <p14:modId xmlns:p14="http://schemas.microsoft.com/office/powerpoint/2010/main" val="748108326"/>
              </p:ext>
            </p:extLst>
          </p:nvPr>
        </p:nvGraphicFramePr>
        <p:xfrm>
          <a:off x="3913633" y="658368"/>
          <a:ext cx="3789987" cy="5829169"/>
        </p:xfrm>
        <a:graphic>
          <a:graphicData uri="http://schemas.openxmlformats.org/drawingml/2006/table">
            <a:tbl>
              <a:tblPr/>
              <a:tblGrid>
                <a:gridCol w="2033338">
                  <a:extLst>
                    <a:ext uri="{9D8B030D-6E8A-4147-A177-3AD203B41FA5}">
                      <a16:colId xmlns:a16="http://schemas.microsoft.com/office/drawing/2014/main" val="2084493913"/>
                    </a:ext>
                  </a:extLst>
                </a:gridCol>
                <a:gridCol w="456857">
                  <a:extLst>
                    <a:ext uri="{9D8B030D-6E8A-4147-A177-3AD203B41FA5}">
                      <a16:colId xmlns:a16="http://schemas.microsoft.com/office/drawing/2014/main" val="2590204081"/>
                    </a:ext>
                  </a:extLst>
                </a:gridCol>
                <a:gridCol w="649896">
                  <a:extLst>
                    <a:ext uri="{9D8B030D-6E8A-4147-A177-3AD203B41FA5}">
                      <a16:colId xmlns:a16="http://schemas.microsoft.com/office/drawing/2014/main" val="269827304"/>
                    </a:ext>
                  </a:extLst>
                </a:gridCol>
                <a:gridCol w="649896">
                  <a:extLst>
                    <a:ext uri="{9D8B030D-6E8A-4147-A177-3AD203B41FA5}">
                      <a16:colId xmlns:a16="http://schemas.microsoft.com/office/drawing/2014/main" val="2813853682"/>
                    </a:ext>
                  </a:extLst>
                </a:gridCol>
              </a:tblGrid>
              <a:tr h="135687">
                <a:tc>
                  <a:txBody>
                    <a:bodyPr/>
                    <a:lstStyle/>
                    <a:p>
                      <a:pPr algn="l" fontAlgn="b"/>
                      <a:r>
                        <a:rPr lang="en-US" sz="600" b="0" i="0" u="none" strike="noStrike">
                          <a:solidFill>
                            <a:srgbClr val="000000"/>
                          </a:solidFill>
                          <a:effectLst/>
                          <a:latin typeface="Calibri" panose="020F0502020204030204" pitchFamily="34" charset="0"/>
                        </a:rPr>
                        <a:t>Sequence X Surveillance Panel Meeting</a:t>
                      </a:r>
                    </a:p>
                  </a:txBody>
                  <a:tcPr marL="5060" marR="5060" marT="506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a:noFill/>
                    </a:lnB>
                  </a:tcPr>
                </a:tc>
                <a:extLst>
                  <a:ext uri="{0D108BD9-81ED-4DB2-BD59-A6C34878D82A}">
                    <a16:rowId xmlns:a16="http://schemas.microsoft.com/office/drawing/2014/main" val="3988322391"/>
                  </a:ext>
                </a:extLst>
              </a:tr>
              <a:tr h="135687">
                <a:tc>
                  <a:txBody>
                    <a:bodyPr/>
                    <a:lstStyle/>
                    <a:p>
                      <a:pPr algn="l" fontAlgn="b"/>
                      <a:r>
                        <a:rPr lang="en-US" sz="600" b="0" i="0" u="none" strike="noStrike">
                          <a:solidFill>
                            <a:srgbClr val="000000"/>
                          </a:solidFill>
                          <a:effectLst/>
                          <a:latin typeface="Calibri" panose="020F0502020204030204" pitchFamily="34" charset="0"/>
                        </a:rPr>
                        <a:t>November 18, 2021</a:t>
                      </a:r>
                    </a:p>
                  </a:txBody>
                  <a:tcPr marL="5060" marR="5060" marT="506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a:noFill/>
                    </a:lnB>
                  </a:tcPr>
                </a:tc>
                <a:extLst>
                  <a:ext uri="{0D108BD9-81ED-4DB2-BD59-A6C34878D82A}">
                    <a16:rowId xmlns:a16="http://schemas.microsoft.com/office/drawing/2014/main" val="1372659247"/>
                  </a:ext>
                </a:extLst>
              </a:tr>
              <a:tr h="130315">
                <a:tc>
                  <a:txBody>
                    <a:bodyPr/>
                    <a:lstStyle/>
                    <a:p>
                      <a:pPr algn="l" fontAlgn="b"/>
                      <a:endParaRPr lang="en-US" sz="600" b="0" i="0" u="none" strike="noStrike">
                        <a:solidFill>
                          <a:srgbClr val="000000"/>
                        </a:solidFill>
                        <a:effectLst/>
                        <a:latin typeface="Calibri" panose="020F0502020204030204" pitchFamily="34" charset="0"/>
                      </a:endParaRPr>
                    </a:p>
                  </a:txBody>
                  <a:tcPr marL="5060" marR="5060" marT="50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Attendance</a:t>
                      </a:r>
                    </a:p>
                  </a:txBody>
                  <a:tcPr marL="5060" marR="5060" marT="50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Voting Member</a:t>
                      </a:r>
                    </a:p>
                  </a:txBody>
                  <a:tcPr marL="5060" marR="5060" marT="50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Motion 1</a:t>
                      </a:r>
                    </a:p>
                  </a:txBody>
                  <a:tcPr marL="5060" marR="5060" marT="506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098836"/>
                  </a:ext>
                </a:extLst>
              </a:tr>
              <a:tr h="135687">
                <a:tc>
                  <a:txBody>
                    <a:bodyPr/>
                    <a:lstStyle/>
                    <a:p>
                      <a:pPr algn="l" fontAlgn="b"/>
                      <a:r>
                        <a:rPr lang="en-US" sz="600" b="0" i="0" u="none" strike="noStrike">
                          <a:solidFill>
                            <a:srgbClr val="000000"/>
                          </a:solidFill>
                          <a:effectLst/>
                          <a:latin typeface="Calibri" panose="020F0502020204030204" pitchFamily="34" charset="0"/>
                        </a:rPr>
                        <a:t>Porter, Christian &lt;Christian.Porter@AftonChemical.com&gt;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Afton</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958845"/>
                  </a:ext>
                </a:extLst>
              </a:tr>
              <a:tr h="135687">
                <a:tc>
                  <a:txBody>
                    <a:bodyPr/>
                    <a:lstStyle/>
                    <a:p>
                      <a:pPr algn="l" fontAlgn="b"/>
                      <a:r>
                        <a:rPr lang="nb-NO" sz="600" b="0" i="0" u="none" strike="noStrike">
                          <a:solidFill>
                            <a:srgbClr val="000000"/>
                          </a:solidFill>
                          <a:effectLst/>
                          <a:latin typeface="Calibri" panose="020F0502020204030204" pitchFamily="34" charset="0"/>
                        </a:rPr>
                        <a:t> Todd Dvorak   &lt;Todd.Dvorak@AftonChemical.com&gt;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796884"/>
                  </a:ext>
                </a:extLst>
              </a:tr>
              <a:tr h="135687">
                <a:tc>
                  <a:txBody>
                    <a:bodyPr/>
                    <a:lstStyle/>
                    <a:p>
                      <a:pPr algn="l" fontAlgn="b"/>
                      <a:r>
                        <a:rPr lang="de-DE" sz="600" b="0" i="0" u="none" strike="noStrike">
                          <a:solidFill>
                            <a:srgbClr val="000000"/>
                          </a:solidFill>
                          <a:effectLst/>
                          <a:latin typeface="Calibri" panose="020F0502020204030204" pitchFamily="34" charset="0"/>
                        </a:rPr>
                        <a:t> Martin Chadwick  Intertek &lt;martin.chadwick@intertek.com&gt;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628401"/>
                  </a:ext>
                </a:extLst>
              </a:tr>
              <a:tr h="135687">
                <a:tc>
                  <a:txBody>
                    <a:bodyPr/>
                    <a:lstStyle/>
                    <a:p>
                      <a:pPr algn="l" fontAlgn="b"/>
                      <a:r>
                        <a:rPr lang="nl-NL" sz="600" b="0" i="0" u="none" strike="noStrike">
                          <a:solidFill>
                            <a:srgbClr val="000000"/>
                          </a:solidFill>
                          <a:effectLst/>
                          <a:latin typeface="Calibri" panose="020F0502020204030204" pitchFamily="34" charset="0"/>
                        </a:rPr>
                        <a:t> Dan Lanctot &lt;DLanctot@tei-net.com&gt;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TEI</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618963"/>
                  </a:ext>
                </a:extLst>
              </a:tr>
              <a:tr h="135687">
                <a:tc>
                  <a:txBody>
                    <a:bodyPr/>
                    <a:lstStyle/>
                    <a:p>
                      <a:pPr algn="l" fontAlgn="b"/>
                      <a:r>
                        <a:rPr lang="en-US" sz="600" b="0" i="0" u="none" strike="noStrike">
                          <a:solidFill>
                            <a:srgbClr val="000000"/>
                          </a:solidFill>
                          <a:effectLst/>
                          <a:latin typeface="Calibri" panose="020F0502020204030204" pitchFamily="34" charset="0"/>
                        </a:rPr>
                        <a:t> Jason Bowden &lt;jhbowden@OHTech.com&gt;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OHT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915905"/>
                  </a:ext>
                </a:extLst>
              </a:tr>
              <a:tr h="135687">
                <a:tc>
                  <a:txBody>
                    <a:bodyPr/>
                    <a:lstStyle/>
                    <a:p>
                      <a:pPr algn="l" fontAlgn="b"/>
                      <a:r>
                        <a:rPr lang="pl-PL" sz="600" b="0" i="0" u="none" strike="noStrike">
                          <a:solidFill>
                            <a:srgbClr val="000000"/>
                          </a:solidFill>
                          <a:effectLst/>
                          <a:latin typeface="Calibri" panose="020F0502020204030204" pitchFamily="34" charset="0"/>
                        </a:rPr>
                        <a:t> 'Rich Grundza' (reg@astmtmc.cmu.edu)</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TMC</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323366"/>
                  </a:ext>
                </a:extLst>
              </a:tr>
              <a:tr h="135687">
                <a:tc>
                  <a:txBody>
                    <a:bodyPr/>
                    <a:lstStyle/>
                    <a:p>
                      <a:pPr algn="l" fontAlgn="b"/>
                      <a:r>
                        <a:rPr lang="it-IT" sz="600" b="0" i="0" u="none" strike="noStrike">
                          <a:solidFill>
                            <a:srgbClr val="000000"/>
                          </a:solidFill>
                          <a:effectLst/>
                          <a:latin typeface="Calibri" panose="020F0502020204030204" pitchFamily="34" charset="0"/>
                        </a:rPr>
                        <a:t> Jason Soto  Intertek &lt;jason.soto@intertek.com&gt;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IAR</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476671"/>
                  </a:ext>
                </a:extLst>
              </a:tr>
              <a:tr h="135687">
                <a:tc>
                  <a:txBody>
                    <a:bodyPr/>
                    <a:lstStyle/>
                    <a:p>
                      <a:pPr algn="l" fontAlgn="b"/>
                      <a:r>
                        <a:rPr lang="en-US" sz="600" b="0" i="0" u="none" strike="noStrike">
                          <a:solidFill>
                            <a:srgbClr val="000000"/>
                          </a:solidFill>
                          <a:effectLst/>
                          <a:latin typeface="Calibri" panose="020F0502020204030204" pitchFamily="34" charset="0"/>
                        </a:rPr>
                        <a:t> doyle.boese@infineum.com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079118"/>
                  </a:ext>
                </a:extLst>
              </a:tr>
              <a:tr h="135687">
                <a:tc>
                  <a:txBody>
                    <a:bodyPr/>
                    <a:lstStyle/>
                    <a:p>
                      <a:pPr algn="l" fontAlgn="b"/>
                      <a:r>
                        <a:rPr lang="fi-FI" sz="600" b="0" i="0" u="none" strike="noStrike">
                          <a:solidFill>
                            <a:srgbClr val="000000"/>
                          </a:solidFill>
                          <a:effectLst/>
                          <a:latin typeface="Calibri" panose="020F0502020204030204" pitchFamily="34" charset="0"/>
                        </a:rPr>
                        <a:t> Martinez, Jo G. (jogm) &lt;JoMartinez@chevron.com&gt;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Chevron</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999707"/>
                  </a:ext>
                </a:extLst>
              </a:tr>
              <a:tr h="135687">
                <a:tc>
                  <a:txBody>
                    <a:bodyPr/>
                    <a:lstStyle/>
                    <a:p>
                      <a:pPr algn="l" fontAlgn="b"/>
                      <a:r>
                        <a:rPr lang="en-US" sz="600" b="0" i="0" u="none" strike="noStrike">
                          <a:solidFill>
                            <a:srgbClr val="000000"/>
                          </a:solidFill>
                          <a:effectLst/>
                          <a:latin typeface="Calibri" panose="020F0502020204030204" pitchFamily="34" charset="0"/>
                        </a:rPr>
                        <a:t> J.Hsu@shell.com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Shell</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W</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43008"/>
                  </a:ext>
                </a:extLst>
              </a:tr>
              <a:tr h="135687">
                <a:tc>
                  <a:txBody>
                    <a:bodyPr/>
                    <a:lstStyle/>
                    <a:p>
                      <a:pPr algn="l" fontAlgn="b"/>
                      <a:r>
                        <a:rPr lang="en-US" sz="600" b="0" i="0" u="none" strike="noStrike">
                          <a:solidFill>
                            <a:srgbClr val="000000"/>
                          </a:solidFill>
                          <a:effectLst/>
                          <a:latin typeface="Calibri" panose="020F0502020204030204" pitchFamily="34" charset="0"/>
                        </a:rPr>
                        <a:t> Gleason, Joseph &lt;Joseph.Gleason@lubrizol.com&gt;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452464"/>
                  </a:ext>
                </a:extLst>
              </a:tr>
              <a:tr h="135687">
                <a:tc>
                  <a:txBody>
                    <a:bodyPr/>
                    <a:lstStyle/>
                    <a:p>
                      <a:pPr algn="l" fontAlgn="b"/>
                      <a:r>
                        <a:rPr lang="sv-SE" sz="600" b="0" i="0" u="none" strike="noStrike" dirty="0">
                          <a:solidFill>
                            <a:srgbClr val="000000"/>
                          </a:solidFill>
                          <a:effectLst/>
                          <a:latin typeface="Calibri" panose="020F0502020204030204" pitchFamily="34" charset="0"/>
                        </a:rPr>
                        <a:t> Kostan, Travis G. &lt;travis.kostan@swri.org&gt;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537142"/>
                  </a:ext>
                </a:extLst>
              </a:tr>
              <a:tr h="135687">
                <a:tc>
                  <a:txBody>
                    <a:bodyPr/>
                    <a:lstStyle/>
                    <a:p>
                      <a:pPr algn="l" fontAlgn="b"/>
                      <a:r>
                        <a:rPr lang="en-US" sz="600" b="0" i="0" u="none" strike="noStrike">
                          <a:solidFill>
                            <a:srgbClr val="000000"/>
                          </a:solidFill>
                          <a:effectLst/>
                          <a:latin typeface="Calibri" panose="020F0502020204030204" pitchFamily="34" charset="0"/>
                        </a:rPr>
                        <a:t> ptumati@jhaltermann.com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Haltermann</a:t>
                      </a:r>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949284"/>
                  </a:ext>
                </a:extLst>
              </a:tr>
              <a:tr h="135687">
                <a:tc>
                  <a:txBody>
                    <a:bodyPr/>
                    <a:lstStyle/>
                    <a:p>
                      <a:pPr algn="l" fontAlgn="b"/>
                      <a:r>
                        <a:rPr lang="nl-NL" sz="600" b="0" i="0" u="none" strike="noStrike">
                          <a:solidFill>
                            <a:srgbClr val="000000"/>
                          </a:solidFill>
                          <a:effectLst/>
                          <a:latin typeface="Calibri" panose="020F0502020204030204" pitchFamily="34" charset="0"/>
                        </a:rPr>
                        <a:t>Khaled , Zreik Khaled.zreik@gm.com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GM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461195"/>
                  </a:ext>
                </a:extLst>
              </a:tr>
              <a:tr h="135687">
                <a:tc>
                  <a:txBody>
                    <a:bodyPr/>
                    <a:lstStyle/>
                    <a:p>
                      <a:pPr algn="l" fontAlgn="b"/>
                      <a:r>
                        <a:rPr lang="it-IT" sz="600" b="0" i="0" u="none" strike="noStrike">
                          <a:solidFill>
                            <a:srgbClr val="000000"/>
                          </a:solidFill>
                          <a:effectLst/>
                          <a:latin typeface="Calibri" panose="020F0502020204030204" pitchFamily="34" charset="0"/>
                        </a:rPr>
                        <a:t>Chiappelli, Maria &lt;Maria.Chiappelli@Infineum.com&gt;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Infineum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513898"/>
                  </a:ext>
                </a:extLst>
              </a:tr>
              <a:tr h="135687">
                <a:tc>
                  <a:txBody>
                    <a:bodyPr/>
                    <a:lstStyle/>
                    <a:p>
                      <a:pPr algn="l" fontAlgn="b"/>
                      <a:r>
                        <a:rPr lang="pt-BR" sz="600" b="0" i="0" u="none" strike="noStrike">
                          <a:solidFill>
                            <a:srgbClr val="000000"/>
                          </a:solidFill>
                          <a:effectLst/>
                          <a:latin typeface="Calibri" panose="020F0502020204030204" pitchFamily="34" charset="0"/>
                        </a:rPr>
                        <a:t>Montufar, Ashley &lt;ashley.montufar@exxonmobil.com&gt;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ExxonMobil</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12946"/>
                  </a:ext>
                </a:extLst>
              </a:tr>
              <a:tr h="135687">
                <a:tc>
                  <a:txBody>
                    <a:bodyPr/>
                    <a:lstStyle/>
                    <a:p>
                      <a:pPr algn="l" fontAlgn="b"/>
                      <a:r>
                        <a:rPr lang="en-US" sz="600" b="0" i="0" u="none" strike="noStrike">
                          <a:solidFill>
                            <a:srgbClr val="000000"/>
                          </a:solidFill>
                          <a:effectLst/>
                          <a:latin typeface="Calibri" panose="020F0502020204030204" pitchFamily="34" charset="0"/>
                        </a:rPr>
                        <a:t> Charlie Leverett &lt;charlie.leverett@yahoo.com&gt;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466621"/>
                  </a:ext>
                </a:extLst>
              </a:tr>
              <a:tr h="135687">
                <a:tc>
                  <a:txBody>
                    <a:bodyPr/>
                    <a:lstStyle/>
                    <a:p>
                      <a:pPr algn="l" fontAlgn="b"/>
                      <a:r>
                        <a:rPr lang="fr-FR" sz="600" b="0" i="0" u="none" strike="noStrike">
                          <a:solidFill>
                            <a:srgbClr val="000000"/>
                          </a:solidFill>
                          <a:effectLst/>
                          <a:latin typeface="Calibri" panose="020F0502020204030204" pitchFamily="34" charset="0"/>
                        </a:rPr>
                        <a:t> Amol C Savant &lt;ACSavant@valvoline.com&gt;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Valvoline</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W</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974571"/>
                  </a:ext>
                </a:extLst>
              </a:tr>
              <a:tr h="135687">
                <a:tc>
                  <a:txBody>
                    <a:bodyPr/>
                    <a:lstStyle/>
                    <a:p>
                      <a:pPr algn="l" fontAlgn="b"/>
                      <a:r>
                        <a:rPr lang="en-US" sz="600" b="0" i="0" u="none" strike="noStrike">
                          <a:solidFill>
                            <a:srgbClr val="000000"/>
                          </a:solidFill>
                          <a:effectLst/>
                          <a:latin typeface="Calibri" panose="020F0502020204030204" pitchFamily="34" charset="0"/>
                        </a:rPr>
                        <a:t> Eickstead, Christine M. &lt;christine.eickstead@swri.org&gt;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SWRI</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144818"/>
                  </a:ext>
                </a:extLst>
              </a:tr>
              <a:tr h="135687">
                <a:tc>
                  <a:txBody>
                    <a:bodyPr/>
                    <a:lstStyle/>
                    <a:p>
                      <a:pPr algn="l" fontAlgn="b"/>
                      <a:r>
                        <a:rPr lang="nb-NO" sz="600" b="0" i="0" u="none" strike="noStrike">
                          <a:solidFill>
                            <a:srgbClr val="000000"/>
                          </a:solidFill>
                          <a:effectLst/>
                          <a:latin typeface="Calibri" panose="020F0502020204030204" pitchFamily="34" charset="0"/>
                        </a:rPr>
                        <a:t> Brys, Jerome &lt;Jerome.Brys@lubrizol.com&gt;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Lubrizol</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660459"/>
                  </a:ext>
                </a:extLst>
              </a:tr>
              <a:tr h="135687">
                <a:tc>
                  <a:txBody>
                    <a:bodyPr/>
                    <a:lstStyle/>
                    <a:p>
                      <a:pPr algn="l" fontAlgn="b"/>
                      <a:r>
                        <a:rPr lang="en-US" sz="600" b="0" i="0" u="none" strike="noStrike">
                          <a:solidFill>
                            <a:srgbClr val="000000"/>
                          </a:solidFill>
                          <a:effectLst/>
                          <a:latin typeface="Calibri" panose="020F0502020204030204" pitchFamily="34" charset="0"/>
                        </a:rPr>
                        <a:t> 'Bob.Campbell@aftonchemical.com'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054539"/>
                  </a:ext>
                </a:extLst>
              </a:tr>
              <a:tr h="135687">
                <a:tc>
                  <a:txBody>
                    <a:bodyPr/>
                    <a:lstStyle/>
                    <a:p>
                      <a:pPr algn="l" fontAlgn="b"/>
                      <a:r>
                        <a:rPr lang="de-DE" sz="600" b="0" i="0" u="none" strike="noStrike">
                          <a:solidFill>
                            <a:srgbClr val="000000"/>
                          </a:solidFill>
                          <a:effectLst/>
                          <a:latin typeface="Calibri" panose="020F0502020204030204" pitchFamily="34" charset="0"/>
                        </a:rPr>
                        <a:t> Patrick M. Lang &lt;patrick.lang@swri.org&gt;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SWRI</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87951"/>
                  </a:ext>
                </a:extLst>
              </a:tr>
              <a:tr h="135687">
                <a:tc>
                  <a:txBody>
                    <a:bodyPr/>
                    <a:lstStyle/>
                    <a:p>
                      <a:pPr algn="l" fontAlgn="b"/>
                      <a:r>
                        <a:rPr lang="en-US" sz="600" b="0" i="0" u="none" strike="noStrike">
                          <a:solidFill>
                            <a:srgbClr val="000000"/>
                          </a:solidFill>
                          <a:effectLst/>
                          <a:latin typeface="Calibri" panose="020F0502020204030204" pitchFamily="34" charset="0"/>
                        </a:rPr>
                        <a:t> Stockwell, Robert T (Robert.Stockwell@chevron.com)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Chevron</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W</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318170"/>
                  </a:ext>
                </a:extLst>
              </a:tr>
              <a:tr h="135687">
                <a:tc>
                  <a:txBody>
                    <a:bodyPr/>
                    <a:lstStyle/>
                    <a:p>
                      <a:pPr algn="l" fontAlgn="b"/>
                      <a:r>
                        <a:rPr lang="en-US" sz="600" b="0" i="0" u="none" strike="noStrike">
                          <a:solidFill>
                            <a:srgbClr val="000000"/>
                          </a:solidFill>
                          <a:effectLst/>
                          <a:latin typeface="Calibri" panose="020F0502020204030204" pitchFamily="34" charset="0"/>
                        </a:rPr>
                        <a:t> Bill Buscher  Intertek &lt;william.buscher@intertek.com&gt;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617192"/>
                  </a:ext>
                </a:extLst>
              </a:tr>
              <a:tr h="135687">
                <a:tc>
                  <a:txBody>
                    <a:bodyPr/>
                    <a:lstStyle/>
                    <a:p>
                      <a:pPr algn="l" fontAlgn="b"/>
                      <a:r>
                        <a:rPr lang="en-US" sz="600" b="0" i="0" u="none" strike="noStrike">
                          <a:solidFill>
                            <a:srgbClr val="000000"/>
                          </a:solidFill>
                          <a:effectLst/>
                          <a:latin typeface="Calibri" panose="020F0502020204030204" pitchFamily="34" charset="0"/>
                        </a:rPr>
                        <a:t> Ritchie, Andrew &lt;Andrew.Ritchie@Infineum.com&gt;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185764"/>
                  </a:ext>
                </a:extLst>
              </a:tr>
              <a:tr h="135687">
                <a:tc>
                  <a:txBody>
                    <a:bodyPr/>
                    <a:lstStyle/>
                    <a:p>
                      <a:pPr algn="l" fontAlgn="b"/>
                      <a:r>
                        <a:rPr lang="en-US" sz="600" b="0" i="0" u="none" strike="noStrike">
                          <a:solidFill>
                            <a:srgbClr val="000000"/>
                          </a:solidFill>
                          <a:effectLst/>
                          <a:latin typeface="Calibri" panose="020F0502020204030204" pitchFamily="34" charset="0"/>
                        </a:rPr>
                        <a:t> Rais, Khaled &lt;khaled.rais@swri.org&gt;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190304"/>
                  </a:ext>
                </a:extLst>
              </a:tr>
              <a:tr h="135687">
                <a:tc>
                  <a:txBody>
                    <a:bodyPr/>
                    <a:lstStyle/>
                    <a:p>
                      <a:pPr algn="l" fontAlgn="b"/>
                      <a:r>
                        <a:rPr lang="nb-NO" sz="600" b="0" i="0" u="none" strike="noStrike">
                          <a:solidFill>
                            <a:srgbClr val="000000"/>
                          </a:solidFill>
                          <a:effectLst/>
                          <a:latin typeface="Calibri" panose="020F0502020204030204" pitchFamily="34" charset="0"/>
                        </a:rPr>
                        <a:t> Stevens, Andrew &lt;Andrew.Stevens@Lubrizol.com&gt;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093476"/>
                  </a:ext>
                </a:extLst>
              </a:tr>
              <a:tr h="135687">
                <a:tc>
                  <a:txBody>
                    <a:bodyPr/>
                    <a:lstStyle/>
                    <a:p>
                      <a:pPr algn="l" fontAlgn="b"/>
                      <a:r>
                        <a:rPr lang="en-US" sz="600" b="0" i="0" u="none" strike="noStrike">
                          <a:solidFill>
                            <a:srgbClr val="000000"/>
                          </a:solidFill>
                          <a:effectLst/>
                          <a:latin typeface="Calibri" panose="020F0502020204030204" pitchFamily="34" charset="0"/>
                        </a:rPr>
                        <a:t> Matthews, Tim &lt;Tim.Matthews@uk.bp.com&gt;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BP</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396745"/>
                  </a:ext>
                </a:extLst>
              </a:tr>
              <a:tr h="135687">
                <a:tc>
                  <a:txBody>
                    <a:bodyPr/>
                    <a:lstStyle/>
                    <a:p>
                      <a:pPr algn="l" fontAlgn="b"/>
                      <a:r>
                        <a:rPr lang="pt-BR" sz="600" b="0" i="0" u="none" strike="noStrike">
                          <a:solidFill>
                            <a:srgbClr val="000000"/>
                          </a:solidFill>
                          <a:effectLst/>
                          <a:latin typeface="Calibri" panose="020F0502020204030204" pitchFamily="34" charset="0"/>
                        </a:rPr>
                        <a:t>Lopez, Alfonso &lt;al.lopez@intertek.com&gt;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Intertek</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610103"/>
                  </a:ext>
                </a:extLst>
              </a:tr>
              <a:tr h="135687">
                <a:tc>
                  <a:txBody>
                    <a:bodyPr/>
                    <a:lstStyle/>
                    <a:p>
                      <a:pPr algn="l" fontAlgn="b"/>
                      <a:r>
                        <a:rPr lang="nl-NL" sz="600" b="0" i="0" u="none" strike="noStrike">
                          <a:solidFill>
                            <a:srgbClr val="000000"/>
                          </a:solidFill>
                          <a:effectLst/>
                          <a:latin typeface="Calibri" panose="020F0502020204030204" pitchFamily="34" charset="0"/>
                        </a:rPr>
                        <a:t>Deegan, Michael (M.D.) &lt;mdeegan@ford.com&gt;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Ford</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Y</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307714"/>
                  </a:ext>
                </a:extLst>
              </a:tr>
              <a:tr h="135687">
                <a:tc>
                  <a:txBody>
                    <a:bodyPr/>
                    <a:lstStyle/>
                    <a:p>
                      <a:pPr algn="l" fontAlgn="b"/>
                      <a:r>
                        <a:rPr lang="de-DE" sz="600" b="0" i="0" u="sng" strike="noStrike">
                          <a:solidFill>
                            <a:srgbClr val="0563C1"/>
                          </a:solidFill>
                          <a:effectLst/>
                          <a:latin typeface="Calibri" panose="020F0502020204030204" pitchFamily="34" charset="0"/>
                          <a:hlinkClick r:id="rId2"/>
                        </a:rPr>
                        <a:t>Lochte, Michael D. &lt;michael.lochte@swri.org&gt; </a:t>
                      </a:r>
                      <a:endParaRPr lang="de-DE" sz="600" b="0" i="0" u="sng" strike="noStrike">
                        <a:solidFill>
                          <a:srgbClr val="0563C1"/>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624958"/>
                  </a:ext>
                </a:extLst>
              </a:tr>
              <a:tr h="135687">
                <a:tc>
                  <a:txBody>
                    <a:bodyPr/>
                    <a:lstStyle/>
                    <a:p>
                      <a:pPr algn="l" fontAlgn="b"/>
                      <a:r>
                        <a:rPr lang="en-US" sz="600" b="0" i="0" u="none" strike="noStrike">
                          <a:solidFill>
                            <a:srgbClr val="000000"/>
                          </a:solidFill>
                          <a:effectLst/>
                          <a:latin typeface="Calibri" panose="020F0502020204030204" pitchFamily="34" charset="0"/>
                        </a:rPr>
                        <a:t>joshua cooley valvoline</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4752"/>
                  </a:ext>
                </a:extLst>
              </a:tr>
              <a:tr h="135687">
                <a:tc>
                  <a:txBody>
                    <a:bodyPr/>
                    <a:lstStyle/>
                    <a:p>
                      <a:pPr algn="l" fontAlgn="b"/>
                      <a:r>
                        <a:rPr lang="en-US" sz="600" b="0" i="0" u="none" strike="noStrike">
                          <a:solidFill>
                            <a:srgbClr val="000000"/>
                          </a:solidFill>
                          <a:effectLst/>
                          <a:latin typeface="Calibri" panose="020F0502020204030204" pitchFamily="34" charset="0"/>
                        </a:rPr>
                        <a:t>George Szappanos</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LZ</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358952"/>
                  </a:ext>
                </a:extLst>
              </a:tr>
              <a:tr h="135687">
                <a:tc>
                  <a:txBody>
                    <a:bodyPr/>
                    <a:lstStyle/>
                    <a:p>
                      <a:pPr algn="l" fontAlgn="b"/>
                      <a:r>
                        <a:rPr lang="en-US" sz="600" b="0" i="0" u="none" strike="noStrike">
                          <a:solidFill>
                            <a:srgbClr val="000000"/>
                          </a:solidFill>
                          <a:effectLst/>
                          <a:latin typeface="Calibri" panose="020F0502020204030204" pitchFamily="34" charset="0"/>
                        </a:rPr>
                        <a:t>Timothy Cushing &lt;timothy.cushing@gm.com&gt;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GM</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11962"/>
                  </a:ext>
                </a:extLst>
              </a:tr>
              <a:tr h="135687">
                <a:tc>
                  <a:txBody>
                    <a:bodyPr/>
                    <a:lstStyle/>
                    <a:p>
                      <a:pPr algn="l" fontAlgn="b"/>
                      <a:r>
                        <a:rPr lang="de-DE" sz="600" b="0" i="0" u="none" strike="noStrike">
                          <a:solidFill>
                            <a:srgbClr val="000000"/>
                          </a:solidFill>
                          <a:effectLst/>
                          <a:latin typeface="Calibri" panose="020F0502020204030204" pitchFamily="34" charset="0"/>
                        </a:rPr>
                        <a:t>Wingert, Dean (D.) &lt;dwingert@ford.com&gt;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041349"/>
                  </a:ext>
                </a:extLst>
              </a:tr>
              <a:tr h="135687">
                <a:tc>
                  <a:txBody>
                    <a:bodyPr/>
                    <a:lstStyle/>
                    <a:p>
                      <a:pPr algn="l" fontAlgn="b"/>
                      <a:r>
                        <a:rPr lang="en-US" sz="600" b="0" i="0" u="none" strike="noStrike">
                          <a:solidFill>
                            <a:srgbClr val="000000"/>
                          </a:solidFill>
                          <a:effectLst/>
                          <a:latin typeface="Calibri" panose="020F0502020204030204" pitchFamily="34" charset="0"/>
                        </a:rPr>
                        <a:t>Michael Luhard</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Afton</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682695"/>
                  </a:ext>
                </a:extLst>
              </a:tr>
              <a:tr h="135687">
                <a:tc>
                  <a:txBody>
                    <a:bodyPr/>
                    <a:lstStyle/>
                    <a:p>
                      <a:pPr algn="l" fontAlgn="b"/>
                      <a:r>
                        <a:rPr lang="en-US" sz="600" b="0" i="0" u="none" strike="noStrike">
                          <a:solidFill>
                            <a:srgbClr val="000000"/>
                          </a:solidFill>
                          <a:effectLst/>
                          <a:latin typeface="Calibri" panose="020F0502020204030204" pitchFamily="34" charset="0"/>
                        </a:rPr>
                        <a:t>Ben Maddock</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Afton</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553"/>
                  </a:ext>
                </a:extLst>
              </a:tr>
              <a:tr h="135687">
                <a:tc>
                  <a:txBody>
                    <a:bodyPr/>
                    <a:lstStyle/>
                    <a:p>
                      <a:pPr algn="l" fontAlgn="b"/>
                      <a:r>
                        <a:rPr lang="en-US" sz="600" b="0" i="0" u="none" strike="noStrike">
                          <a:solidFill>
                            <a:srgbClr val="000000"/>
                          </a:solidFill>
                          <a:effectLst/>
                          <a:latin typeface="Calibri" panose="020F0502020204030204" pitchFamily="34" charset="0"/>
                        </a:rPr>
                        <a:t>Angela  Willis</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711201"/>
                  </a:ext>
                </a:extLst>
              </a:tr>
              <a:tr h="135687">
                <a:tc>
                  <a:txBody>
                    <a:bodyPr/>
                    <a:lstStyle/>
                    <a:p>
                      <a:pPr algn="l" fontAlgn="b"/>
                      <a:r>
                        <a:rPr lang="en-US" sz="600" b="0" i="0" u="none" strike="noStrike">
                          <a:solidFill>
                            <a:srgbClr val="000000"/>
                          </a:solidFill>
                          <a:effectLst/>
                          <a:latin typeface="Calibri" panose="020F0502020204030204" pitchFamily="34" charset="0"/>
                        </a:rPr>
                        <a:t>Haing Tang</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panose="020F0502020204030204" pitchFamily="34" charset="0"/>
                        </a:rPr>
                        <a:t> </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panose="020F0502020204030204" pitchFamily="34" charset="0"/>
                        </a:rPr>
                        <a:t>Chrysler</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538174"/>
                  </a:ext>
                </a:extLst>
              </a:tr>
              <a:tr h="135687">
                <a:tc>
                  <a:txBody>
                    <a:bodyPr/>
                    <a:lstStyle/>
                    <a:p>
                      <a:pPr algn="l" fontAlgn="b"/>
                      <a:r>
                        <a:rPr lang="en-US" sz="600" b="0" i="0" u="none" strike="noStrike">
                          <a:solidFill>
                            <a:srgbClr val="000000"/>
                          </a:solidFill>
                          <a:effectLst/>
                          <a:latin typeface="Calibri" panose="020F0502020204030204" pitchFamily="34" charset="0"/>
                        </a:rPr>
                        <a:t>Gabrel, Izabela &lt;IGabrel@h-c-s-group.com&gt;</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Calibri" panose="020F0502020204030204" pitchFamily="34" charset="0"/>
                        </a:rPr>
                        <a:t>x</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err="1">
                          <a:solidFill>
                            <a:srgbClr val="000000"/>
                          </a:solidFill>
                          <a:effectLst/>
                          <a:latin typeface="Calibri" panose="020F0502020204030204" pitchFamily="34" charset="0"/>
                        </a:rPr>
                        <a:t>Haltermann</a:t>
                      </a:r>
                      <a:r>
                        <a:rPr lang="en-US" sz="600" b="0" i="0" u="none" strike="noStrike" dirty="0">
                          <a:solidFill>
                            <a:srgbClr val="000000"/>
                          </a:solidFill>
                          <a:effectLst/>
                          <a:latin typeface="Calibri" panose="020F0502020204030204" pitchFamily="34" charset="0"/>
                        </a:rPr>
                        <a:t> Carless</a:t>
                      </a: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5060" marR="5060" marT="50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128709"/>
                  </a:ext>
                </a:extLst>
              </a:tr>
            </a:tbl>
          </a:graphicData>
        </a:graphic>
      </p:graphicFrame>
    </p:spTree>
    <p:extLst>
      <p:ext uri="{BB962C8B-B14F-4D97-AF65-F5344CB8AC3E}">
        <p14:creationId xmlns:p14="http://schemas.microsoft.com/office/powerpoint/2010/main" val="421741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BA1E-B7A2-4420-87D5-8BEECB3215DB}"/>
              </a:ext>
            </a:extLst>
          </p:cNvPr>
          <p:cNvSpPr>
            <a:spLocks noGrp="1"/>
          </p:cNvSpPr>
          <p:nvPr>
            <p:ph type="title"/>
          </p:nvPr>
        </p:nvSpPr>
        <p:spPr>
          <a:xfrm>
            <a:off x="838200" y="365125"/>
            <a:ext cx="10515600" cy="896747"/>
          </a:xfrm>
        </p:spPr>
        <p:txBody>
          <a:bodyPr/>
          <a:lstStyle/>
          <a:p>
            <a:r>
              <a:rPr lang="en-US" dirty="0"/>
              <a:t>Sequence X History</a:t>
            </a:r>
          </a:p>
        </p:txBody>
      </p:sp>
      <p:graphicFrame>
        <p:nvGraphicFramePr>
          <p:cNvPr id="6" name="Content Placeholder 5">
            <a:extLst>
              <a:ext uri="{FF2B5EF4-FFF2-40B4-BE49-F238E27FC236}">
                <a16:creationId xmlns:a16="http://schemas.microsoft.com/office/drawing/2014/main" id="{C110BA77-FF4A-4A72-A926-C3F90A7B43FC}"/>
              </a:ext>
            </a:extLst>
          </p:cNvPr>
          <p:cNvGraphicFramePr>
            <a:graphicFrameLocks noGrp="1"/>
          </p:cNvGraphicFramePr>
          <p:nvPr>
            <p:ph idx="1"/>
            <p:extLst>
              <p:ext uri="{D42A27DB-BD31-4B8C-83A1-F6EECF244321}">
                <p14:modId xmlns:p14="http://schemas.microsoft.com/office/powerpoint/2010/main" val="1314513767"/>
              </p:ext>
            </p:extLst>
          </p:nvPr>
        </p:nvGraphicFramePr>
        <p:xfrm>
          <a:off x="3790950" y="1610315"/>
          <a:ext cx="4610100" cy="4300744"/>
        </p:xfrm>
        <a:graphic>
          <a:graphicData uri="http://schemas.openxmlformats.org/drawingml/2006/table">
            <a:tbl>
              <a:tblPr/>
              <a:tblGrid>
                <a:gridCol w="863600">
                  <a:extLst>
                    <a:ext uri="{9D8B030D-6E8A-4147-A177-3AD203B41FA5}">
                      <a16:colId xmlns:a16="http://schemas.microsoft.com/office/drawing/2014/main" val="698443995"/>
                    </a:ext>
                  </a:extLst>
                </a:gridCol>
                <a:gridCol w="3746500">
                  <a:extLst>
                    <a:ext uri="{9D8B030D-6E8A-4147-A177-3AD203B41FA5}">
                      <a16:colId xmlns:a16="http://schemas.microsoft.com/office/drawing/2014/main" val="4002593657"/>
                    </a:ext>
                  </a:extLst>
                </a:gridCol>
              </a:tblGrid>
              <a:tr h="214501">
                <a:tc gridSpan="2">
                  <a:txBody>
                    <a:bodyPr/>
                    <a:lstStyle/>
                    <a:p>
                      <a:pPr algn="ctr" fontAlgn="b"/>
                      <a:r>
                        <a:rPr lang="en-US" sz="1100" b="1" i="0" u="none" strike="noStrike">
                          <a:solidFill>
                            <a:srgbClr val="000000"/>
                          </a:solidFill>
                          <a:effectLst/>
                          <a:latin typeface="Calibri" panose="020F0502020204030204" pitchFamily="34" charset="0"/>
                        </a:rPr>
                        <a:t>Sequence X Milestones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75471489"/>
                  </a:ext>
                </a:extLst>
              </a:tr>
              <a:tr h="214501">
                <a:tc>
                  <a:txBody>
                    <a:bodyPr/>
                    <a:lstStyle/>
                    <a:p>
                      <a:pPr algn="ctr" fontAlgn="b"/>
                      <a:r>
                        <a:rPr lang="en-US" sz="1100" b="1" i="0" u="none" strike="noStrike">
                          <a:solidFill>
                            <a:srgbClr val="000000"/>
                          </a:solidFill>
                          <a:effectLst/>
                          <a:latin typeface="Calibri" panose="020F0502020204030204" pitchFamily="34" charset="0"/>
                        </a:rPr>
                        <a:t>1/1/2012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Start of Chain Wear Test Development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580264"/>
                  </a:ext>
                </a:extLst>
              </a:tr>
              <a:tr h="214501">
                <a:tc>
                  <a:txBody>
                    <a:bodyPr/>
                    <a:lstStyle/>
                    <a:p>
                      <a:pPr algn="ctr" fontAlgn="b"/>
                      <a:r>
                        <a:rPr lang="en-US" sz="1100" b="1" i="0" u="none" strike="noStrike">
                          <a:solidFill>
                            <a:srgbClr val="000000"/>
                          </a:solidFill>
                          <a:effectLst/>
                          <a:latin typeface="Calibri" panose="020F0502020204030204" pitchFamily="34" charset="0"/>
                        </a:rPr>
                        <a:t>12/7/2017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AOAP Approval for GF6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752373"/>
                  </a:ext>
                </a:extLst>
              </a:tr>
              <a:tr h="214501">
                <a:tc>
                  <a:txBody>
                    <a:bodyPr/>
                    <a:lstStyle/>
                    <a:p>
                      <a:pPr algn="ctr" fontAlgn="b"/>
                      <a:r>
                        <a:rPr lang="en-US" sz="1100" b="1" i="0" u="none" strike="noStrike">
                          <a:solidFill>
                            <a:srgbClr val="000000"/>
                          </a:solidFill>
                          <a:effectLst/>
                          <a:latin typeface="Calibri" panose="020F0502020204030204" pitchFamily="34" charset="0"/>
                        </a:rPr>
                        <a:t>4/2/2018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Live Registration (03/19/16 Retro - Registration)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52709"/>
                  </a:ext>
                </a:extLst>
              </a:tr>
              <a:tr h="214501">
                <a:tc>
                  <a:txBody>
                    <a:bodyPr/>
                    <a:lstStyle/>
                    <a:p>
                      <a:pPr algn="ctr" fontAlgn="b"/>
                      <a:r>
                        <a:rPr lang="en-US" sz="1100" b="1" i="0" u="none" strike="noStrike">
                          <a:solidFill>
                            <a:srgbClr val="000000"/>
                          </a:solidFill>
                          <a:effectLst/>
                          <a:latin typeface="Calibri" panose="020F0502020204030204" pitchFamily="34" charset="0"/>
                        </a:rPr>
                        <a:t>2/20/2019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Surveillance Panel Procedure Acceptance Vote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247853"/>
                  </a:ext>
                </a:extLst>
              </a:tr>
              <a:tr h="214501">
                <a:tc>
                  <a:txBody>
                    <a:bodyPr/>
                    <a:lstStyle/>
                    <a:p>
                      <a:pPr algn="ctr" fontAlgn="b"/>
                      <a:r>
                        <a:rPr lang="en-US" sz="1100" b="1" i="0" u="none" strike="noStrike">
                          <a:solidFill>
                            <a:srgbClr val="000000"/>
                          </a:solidFill>
                          <a:effectLst/>
                          <a:latin typeface="Calibri" panose="020F0502020204030204" pitchFamily="34" charset="0"/>
                        </a:rPr>
                        <a:t>4/4/2019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Subcommittee B Ballot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85919"/>
                  </a:ext>
                </a:extLst>
              </a:tr>
              <a:tr h="214501">
                <a:tc>
                  <a:txBody>
                    <a:bodyPr/>
                    <a:lstStyle/>
                    <a:p>
                      <a:pPr algn="ctr" fontAlgn="b"/>
                      <a:r>
                        <a:rPr lang="en-US" sz="1100" b="1" i="0" u="none" strike="noStrike">
                          <a:solidFill>
                            <a:srgbClr val="000000"/>
                          </a:solidFill>
                          <a:effectLst/>
                          <a:latin typeface="Calibri" panose="020F0502020204030204" pitchFamily="34" charset="0"/>
                        </a:rPr>
                        <a:t>6/16/2019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Main Committee D02 Ballot - ASTM Procedure D8279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54031"/>
                  </a:ext>
                </a:extLst>
              </a:tr>
              <a:tr h="429002">
                <a:tc>
                  <a:txBody>
                    <a:bodyPr/>
                    <a:lstStyle/>
                    <a:p>
                      <a:pPr algn="ctr" rtl="0" fontAlgn="b"/>
                      <a:r>
                        <a:rPr lang="en-US" sz="1100" b="1" i="0" u="none" strike="noStrike">
                          <a:solidFill>
                            <a:srgbClr val="000000"/>
                          </a:solidFill>
                          <a:effectLst/>
                          <a:latin typeface="Calibri" panose="020F0502020204030204" pitchFamily="34" charset="0"/>
                        </a:rPr>
                        <a:t>11/7/2019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000000"/>
                          </a:solidFill>
                          <a:effectLst/>
                          <a:latin typeface="Calibri" panose="020F0502020204030204" pitchFamily="34" charset="0"/>
                        </a:rPr>
                        <a:t>Memorandum 19-043 Use of Calibrated Sequence X Stands to Generate Used Oil Samples for Seq IX (LSPI)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321225"/>
                  </a:ext>
                </a:extLst>
              </a:tr>
              <a:tr h="214501">
                <a:tc>
                  <a:txBody>
                    <a:bodyPr/>
                    <a:lstStyle/>
                    <a:p>
                      <a:pPr algn="ctr" fontAlgn="b"/>
                      <a:r>
                        <a:rPr lang="en-US" sz="1100" b="1" i="0" u="none" strike="noStrike">
                          <a:solidFill>
                            <a:srgbClr val="000000"/>
                          </a:solidFill>
                          <a:effectLst/>
                          <a:latin typeface="Calibri" panose="020F0502020204030204" pitchFamily="34" charset="0"/>
                        </a:rPr>
                        <a:t>11/20/2020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Information Letter 20-1 Procedure Edits / Drive Shaft Spec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105070"/>
                  </a:ext>
                </a:extLst>
              </a:tr>
              <a:tr h="429002">
                <a:tc>
                  <a:txBody>
                    <a:bodyPr/>
                    <a:lstStyle/>
                    <a:p>
                      <a:pPr algn="ctr" fontAlgn="b"/>
                      <a:r>
                        <a:rPr lang="en-US" sz="1100" b="1" i="0" u="none" strike="noStrike">
                          <a:solidFill>
                            <a:srgbClr val="000000"/>
                          </a:solidFill>
                          <a:effectLst/>
                          <a:latin typeface="Calibri" panose="020F0502020204030204" pitchFamily="34" charset="0"/>
                        </a:rPr>
                        <a:t>1/27/2020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Information Letter 20-2 Criteria for Multiple Test Type Calibration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835642"/>
                  </a:ext>
                </a:extLst>
              </a:tr>
              <a:tr h="214501">
                <a:tc>
                  <a:txBody>
                    <a:bodyPr/>
                    <a:lstStyle/>
                    <a:p>
                      <a:pPr algn="ctr" fontAlgn="b"/>
                      <a:r>
                        <a:rPr lang="en-US" sz="1100" b="1" i="0" u="none" strike="noStrike">
                          <a:solidFill>
                            <a:srgbClr val="000000"/>
                          </a:solidFill>
                          <a:effectLst/>
                          <a:latin typeface="Calibri" panose="020F0502020204030204" pitchFamily="34" charset="0"/>
                        </a:rPr>
                        <a:t>6/1/2020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Mild Severity Shift Task Force Formed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127485"/>
                  </a:ext>
                </a:extLst>
              </a:tr>
              <a:tr h="214501">
                <a:tc>
                  <a:txBody>
                    <a:bodyPr/>
                    <a:lstStyle/>
                    <a:p>
                      <a:pPr algn="ctr" rtl="0" fontAlgn="b"/>
                      <a:r>
                        <a:rPr lang="en-US" sz="1100" b="1" i="0" u="none" strike="noStrike">
                          <a:solidFill>
                            <a:srgbClr val="000000"/>
                          </a:solidFill>
                          <a:effectLst/>
                          <a:latin typeface="Calibri" panose="020F0502020204030204" pitchFamily="34" charset="0"/>
                        </a:rPr>
                        <a:t>9/11/2020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1" i="0" u="none" strike="noStrike">
                          <a:solidFill>
                            <a:srgbClr val="000000"/>
                          </a:solidFill>
                          <a:effectLst/>
                          <a:latin typeface="Calibri" panose="020F0502020204030204" pitchFamily="34" charset="0"/>
                        </a:rPr>
                        <a:t>Information Letter 20-3  Correction to Table 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68569"/>
                  </a:ext>
                </a:extLst>
              </a:tr>
              <a:tr h="429002">
                <a:tc>
                  <a:txBody>
                    <a:bodyPr/>
                    <a:lstStyle/>
                    <a:p>
                      <a:pPr algn="ctr" fontAlgn="b"/>
                      <a:r>
                        <a:rPr lang="en-US" sz="1100" b="1" i="0" u="none" strike="noStrike">
                          <a:solidFill>
                            <a:srgbClr val="000000"/>
                          </a:solidFill>
                          <a:effectLst/>
                          <a:latin typeface="Calibri" panose="020F0502020204030204" pitchFamily="34" charset="0"/>
                        </a:rPr>
                        <a:t>10/14/2020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Information Letter 20-4  (1) Correcting PCV Flow Meters           (2) Correction to Section 12.1.1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344790"/>
                  </a:ext>
                </a:extLst>
              </a:tr>
              <a:tr h="214501">
                <a:tc>
                  <a:txBody>
                    <a:bodyPr/>
                    <a:lstStyle/>
                    <a:p>
                      <a:pPr algn="ctr" fontAlgn="b"/>
                      <a:r>
                        <a:rPr lang="en-US" sz="1100" b="1" i="0" u="none" strike="noStrike">
                          <a:solidFill>
                            <a:srgbClr val="000000"/>
                          </a:solidFill>
                          <a:effectLst/>
                          <a:latin typeface="Calibri" panose="020F0502020204030204" pitchFamily="34" charset="0"/>
                        </a:rPr>
                        <a:t>4/8/2021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Oil 271 Suspended from use due to mild results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945891"/>
                  </a:ext>
                </a:extLst>
              </a:tr>
              <a:tr h="654227">
                <a:tc>
                  <a:txBody>
                    <a:bodyPr/>
                    <a:lstStyle/>
                    <a:p>
                      <a:pPr algn="ctr" fontAlgn="b"/>
                      <a:r>
                        <a:rPr lang="en-US" sz="1100" b="1" i="0" u="none" strike="noStrike">
                          <a:solidFill>
                            <a:srgbClr val="000000"/>
                          </a:solidFill>
                          <a:effectLst/>
                          <a:latin typeface="Calibri" panose="020F0502020204030204" pitchFamily="34" charset="0"/>
                        </a:rPr>
                        <a:t>9/17/2021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Information Letter 22-1 Engine run limits, honing procedure, connecting rod orientation, blowby gas thermocouple orientation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063889"/>
                  </a:ext>
                </a:extLst>
              </a:tr>
            </a:tbl>
          </a:graphicData>
        </a:graphic>
      </p:graphicFrame>
    </p:spTree>
    <p:extLst>
      <p:ext uri="{BB962C8B-B14F-4D97-AF65-F5344CB8AC3E}">
        <p14:creationId xmlns:p14="http://schemas.microsoft.com/office/powerpoint/2010/main" val="116003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Sequence X</a:t>
            </a:r>
          </a:p>
        </p:txBody>
      </p:sp>
      <p:sp>
        <p:nvSpPr>
          <p:cNvPr id="5" name="Rectangle 4"/>
          <p:cNvSpPr/>
          <p:nvPr/>
        </p:nvSpPr>
        <p:spPr>
          <a:xfrm>
            <a:off x="5446776" y="2967336"/>
            <a:ext cx="4572000" cy="723275"/>
          </a:xfrm>
          <a:prstGeom prst="rect">
            <a:avLst/>
          </a:prstGeom>
        </p:spPr>
        <p:txBody>
          <a:bodyPr>
            <a:spAutoFit/>
          </a:bodyPr>
          <a:lstStyle/>
          <a:p>
            <a:pPr fontAlgn="base">
              <a:spcBef>
                <a:spcPct val="0"/>
              </a:spcBef>
              <a:spcAft>
                <a:spcPct val="0"/>
              </a:spcAft>
            </a:pPr>
            <a:r>
              <a:rPr lang="en-US" sz="2300" dirty="0">
                <a:solidFill>
                  <a:prstClr val="white"/>
                </a:solidFill>
                <a:latin typeface="Lucida Sans Unicode"/>
              </a:rPr>
              <a:t>October 2021 </a:t>
            </a:r>
          </a:p>
          <a:p>
            <a:pPr algn="r" fontAlgn="base">
              <a:spcBef>
                <a:spcPct val="0"/>
              </a:spcBef>
              <a:spcAft>
                <a:spcPct val="0"/>
              </a:spcAft>
            </a:pPr>
            <a:endParaRPr lang="en-US" dirty="0">
              <a:solidFill>
                <a:prstClr val="white"/>
              </a:solidFill>
              <a:latin typeface="Arial" charset="0"/>
            </a:endParaRPr>
          </a:p>
        </p:txBody>
      </p:sp>
    </p:spTree>
    <p:extLst>
      <p:ext uri="{BB962C8B-B14F-4D97-AF65-F5344CB8AC3E}">
        <p14:creationId xmlns:p14="http://schemas.microsoft.com/office/powerpoint/2010/main" val="142640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40484"/>
            <a:ext cx="8229600" cy="1143000"/>
          </a:xfrm>
        </p:spPr>
        <p:txBody>
          <a:bodyPr/>
          <a:lstStyle/>
          <a:p>
            <a:r>
              <a:rPr lang="en-US" dirty="0"/>
              <a:t>Calibrated Labs and Stands*</a:t>
            </a:r>
          </a:p>
        </p:txBody>
      </p:sp>
      <p:graphicFrame>
        <p:nvGraphicFramePr>
          <p:cNvPr id="4" name="Table 3"/>
          <p:cNvGraphicFramePr>
            <a:graphicFrameLocks noGrp="1"/>
          </p:cNvGraphicFramePr>
          <p:nvPr/>
        </p:nvGraphicFramePr>
        <p:xfrm>
          <a:off x="2286000" y="1488938"/>
          <a:ext cx="7924800" cy="3657600"/>
        </p:xfrm>
        <a:graphic>
          <a:graphicData uri="http://schemas.openxmlformats.org/drawingml/2006/table">
            <a:tbl>
              <a:tblPr firstRow="1" bandRow="1">
                <a:effectLst/>
                <a:tableStyleId>{5C22544A-7EE6-4342-B048-85BDC9FD1C3A}</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365760">
                <a:tc>
                  <a:txBody>
                    <a:bodyPr/>
                    <a:lstStyle/>
                    <a:p>
                      <a:pPr algn="ctr"/>
                      <a:r>
                        <a:rPr lang="en-US" sz="1800" dirty="0"/>
                        <a:t>Test</a:t>
                      </a:r>
                    </a:p>
                  </a:txBody>
                  <a:tcPr marT="0" marB="0" anchor="ctr"/>
                </a:tc>
                <a:tc>
                  <a:txBody>
                    <a:bodyPr/>
                    <a:lstStyle/>
                    <a:p>
                      <a:pPr algn="ctr"/>
                      <a:r>
                        <a:rPr lang="en-US" sz="1800" dirty="0"/>
                        <a:t>Labs</a:t>
                      </a:r>
                    </a:p>
                  </a:txBody>
                  <a:tcPr marT="0" marB="0" anchor="ctr"/>
                </a:tc>
                <a:tc>
                  <a:txBody>
                    <a:bodyPr/>
                    <a:lstStyle/>
                    <a:p>
                      <a:pPr algn="ctr"/>
                      <a:r>
                        <a:rPr lang="en-US" sz="1800" dirty="0"/>
                        <a:t>Stands</a:t>
                      </a:r>
                    </a:p>
                  </a:txBody>
                  <a:tcPr marT="0" marB="0" anchor="ctr"/>
                </a:tc>
                <a:extLst>
                  <a:ext uri="{0D108BD9-81ED-4DB2-BD59-A6C34878D82A}">
                    <a16:rowId xmlns:a16="http://schemas.microsoft.com/office/drawing/2014/main" val="10000"/>
                  </a:ext>
                </a:extLst>
              </a:tr>
              <a:tr h="365760">
                <a:tc>
                  <a:txBody>
                    <a:bodyPr/>
                    <a:lstStyle/>
                    <a:p>
                      <a:pPr algn="ctr"/>
                      <a:r>
                        <a:rPr lang="en-US" sz="1800" dirty="0"/>
                        <a:t>IIIH/A/B</a:t>
                      </a:r>
                    </a:p>
                  </a:txBody>
                  <a:tcPr marT="0" marB="0" anchor="ctr"/>
                </a:tc>
                <a:tc>
                  <a:txBody>
                    <a:bodyPr/>
                    <a:lstStyle/>
                    <a:p>
                      <a:pPr algn="ctr"/>
                      <a:r>
                        <a:rPr lang="en-US" sz="1800" dirty="0"/>
                        <a:t>4</a:t>
                      </a:r>
                    </a:p>
                  </a:txBody>
                  <a:tcPr marT="0" marB="0" anchor="ctr"/>
                </a:tc>
                <a:tc>
                  <a:txBody>
                    <a:bodyPr/>
                    <a:lstStyle/>
                    <a:p>
                      <a:pPr algn="ctr"/>
                      <a:r>
                        <a:rPr lang="en-US" sz="1800" dirty="0"/>
                        <a:t>12</a:t>
                      </a:r>
                    </a:p>
                  </a:txBody>
                  <a:tcPr marT="0" marB="0" anchor="ctr"/>
                </a:tc>
                <a:extLst>
                  <a:ext uri="{0D108BD9-81ED-4DB2-BD59-A6C34878D82A}">
                    <a16:rowId xmlns:a16="http://schemas.microsoft.com/office/drawing/2014/main" val="10003"/>
                  </a:ext>
                </a:extLst>
              </a:tr>
              <a:tr h="365760">
                <a:tc>
                  <a:txBody>
                    <a:bodyPr/>
                    <a:lstStyle/>
                    <a:p>
                      <a:pPr algn="ctr"/>
                      <a:r>
                        <a:rPr lang="en-US" sz="1800" dirty="0"/>
                        <a:t>IVA</a:t>
                      </a:r>
                    </a:p>
                  </a:txBody>
                  <a:tcPr marT="0" marB="0" anchor="ctr"/>
                </a:tc>
                <a:tc>
                  <a:txBody>
                    <a:bodyPr/>
                    <a:lstStyle/>
                    <a:p>
                      <a:pPr algn="ctr"/>
                      <a:r>
                        <a:rPr lang="en-US" sz="1800" dirty="0"/>
                        <a:t>2</a:t>
                      </a:r>
                    </a:p>
                  </a:txBody>
                  <a:tcPr marT="0" marB="0" anchor="ctr"/>
                </a:tc>
                <a:tc>
                  <a:txBody>
                    <a:bodyPr/>
                    <a:lstStyle/>
                    <a:p>
                      <a:pPr algn="ctr"/>
                      <a:r>
                        <a:rPr lang="en-US" sz="1800" dirty="0"/>
                        <a:t>2</a:t>
                      </a:r>
                    </a:p>
                  </a:txBody>
                  <a:tcPr marT="0" marB="0" anchor="ctr"/>
                </a:tc>
                <a:extLst>
                  <a:ext uri="{0D108BD9-81ED-4DB2-BD59-A6C34878D82A}">
                    <a16:rowId xmlns:a16="http://schemas.microsoft.com/office/drawing/2014/main" val="1172690547"/>
                  </a:ext>
                </a:extLst>
              </a:tr>
              <a:tr h="365760">
                <a:tc>
                  <a:txBody>
                    <a:bodyPr/>
                    <a:lstStyle/>
                    <a:p>
                      <a:pPr algn="ctr"/>
                      <a:r>
                        <a:rPr lang="en-US" sz="1800" dirty="0"/>
                        <a:t>IVB</a:t>
                      </a:r>
                    </a:p>
                  </a:txBody>
                  <a:tcPr marT="0" marB="0" anchor="ctr"/>
                </a:tc>
                <a:tc>
                  <a:txBody>
                    <a:bodyPr/>
                    <a:lstStyle/>
                    <a:p>
                      <a:pPr algn="ctr"/>
                      <a:r>
                        <a:rPr lang="en-US" sz="1800" dirty="0"/>
                        <a:t>4</a:t>
                      </a:r>
                    </a:p>
                  </a:txBody>
                  <a:tcPr marT="0" marB="0" anchor="ctr"/>
                </a:tc>
                <a:tc>
                  <a:txBody>
                    <a:bodyPr/>
                    <a:lstStyle/>
                    <a:p>
                      <a:pPr algn="ctr"/>
                      <a:r>
                        <a:rPr lang="en-US" sz="1800" dirty="0"/>
                        <a:t>6</a:t>
                      </a:r>
                    </a:p>
                  </a:txBody>
                  <a:tcPr marT="0" marB="0" anchor="ctr"/>
                </a:tc>
                <a:extLst>
                  <a:ext uri="{0D108BD9-81ED-4DB2-BD59-A6C34878D82A}">
                    <a16:rowId xmlns:a16="http://schemas.microsoft.com/office/drawing/2014/main" val="83228400"/>
                  </a:ext>
                </a:extLst>
              </a:tr>
              <a:tr h="365760">
                <a:tc>
                  <a:txBody>
                    <a:bodyPr/>
                    <a:lstStyle/>
                    <a:p>
                      <a:pPr algn="ctr"/>
                      <a:r>
                        <a:rPr lang="en-US" sz="1800" dirty="0"/>
                        <a:t>VH</a:t>
                      </a:r>
                    </a:p>
                  </a:txBody>
                  <a:tcPr marT="0" marB="0" anchor="ctr"/>
                </a:tc>
                <a:tc>
                  <a:txBody>
                    <a:bodyPr/>
                    <a:lstStyle/>
                    <a:p>
                      <a:pPr algn="ctr"/>
                      <a:r>
                        <a:rPr lang="en-US" sz="1800" dirty="0"/>
                        <a:t>5</a:t>
                      </a:r>
                    </a:p>
                  </a:txBody>
                  <a:tcPr marT="0" marB="0" anchor="ctr"/>
                </a:tc>
                <a:tc>
                  <a:txBody>
                    <a:bodyPr/>
                    <a:lstStyle/>
                    <a:p>
                      <a:pPr algn="ctr"/>
                      <a:r>
                        <a:rPr lang="en-US" sz="1800" dirty="0"/>
                        <a:t>14</a:t>
                      </a:r>
                    </a:p>
                  </a:txBody>
                  <a:tcPr marT="0" marB="0" anchor="ctr"/>
                </a:tc>
                <a:extLst>
                  <a:ext uri="{0D108BD9-81ED-4DB2-BD59-A6C34878D82A}">
                    <a16:rowId xmlns:a16="http://schemas.microsoft.com/office/drawing/2014/main" val="10004"/>
                  </a:ext>
                </a:extLst>
              </a:tr>
              <a:tr h="365760">
                <a:tc>
                  <a:txBody>
                    <a:bodyPr/>
                    <a:lstStyle/>
                    <a:p>
                      <a:pPr algn="ctr"/>
                      <a:r>
                        <a:rPr lang="en-US" sz="1800" dirty="0"/>
                        <a:t>VIE</a:t>
                      </a:r>
                    </a:p>
                  </a:txBody>
                  <a:tcPr marT="0" marB="0" anchor="ctr"/>
                </a:tc>
                <a:tc>
                  <a:txBody>
                    <a:bodyPr/>
                    <a:lstStyle/>
                    <a:p>
                      <a:pPr algn="ctr"/>
                      <a:r>
                        <a:rPr lang="en-US" sz="1800" dirty="0"/>
                        <a:t>3</a:t>
                      </a:r>
                    </a:p>
                  </a:txBody>
                  <a:tcPr marT="0" marB="0" anchor="ctr"/>
                </a:tc>
                <a:tc>
                  <a:txBody>
                    <a:bodyPr/>
                    <a:lstStyle/>
                    <a:p>
                      <a:pPr algn="ctr"/>
                      <a:r>
                        <a:rPr lang="en-US" sz="1800" dirty="0"/>
                        <a:t>9</a:t>
                      </a:r>
                    </a:p>
                  </a:txBody>
                  <a:tcPr marT="0" marB="0" anchor="ctr"/>
                </a:tc>
                <a:extLst>
                  <a:ext uri="{0D108BD9-81ED-4DB2-BD59-A6C34878D82A}">
                    <a16:rowId xmlns:a16="http://schemas.microsoft.com/office/drawing/2014/main" val="3928328430"/>
                  </a:ext>
                </a:extLst>
              </a:tr>
              <a:tr h="365760">
                <a:tc>
                  <a:txBody>
                    <a:bodyPr/>
                    <a:lstStyle/>
                    <a:p>
                      <a:pPr algn="ctr"/>
                      <a:r>
                        <a:rPr lang="en-US" sz="1800" dirty="0"/>
                        <a:t>VIF</a:t>
                      </a:r>
                    </a:p>
                  </a:txBody>
                  <a:tcPr marT="0" marB="0" anchor="ctr"/>
                </a:tc>
                <a:tc>
                  <a:txBody>
                    <a:bodyPr/>
                    <a:lstStyle/>
                    <a:p>
                      <a:pPr algn="ctr"/>
                      <a:r>
                        <a:rPr lang="en-US" sz="1800" dirty="0"/>
                        <a:t>3</a:t>
                      </a:r>
                    </a:p>
                  </a:txBody>
                  <a:tcPr marT="0" marB="0" anchor="ctr"/>
                </a:tc>
                <a:tc>
                  <a:txBody>
                    <a:bodyPr/>
                    <a:lstStyle/>
                    <a:p>
                      <a:pPr algn="ctr"/>
                      <a:r>
                        <a:rPr lang="en-US" sz="1800" dirty="0"/>
                        <a:t>5</a:t>
                      </a:r>
                    </a:p>
                  </a:txBody>
                  <a:tcPr marT="0" marB="0" anchor="ctr"/>
                </a:tc>
                <a:extLst>
                  <a:ext uri="{0D108BD9-81ED-4DB2-BD59-A6C34878D82A}">
                    <a16:rowId xmlns:a16="http://schemas.microsoft.com/office/drawing/2014/main" val="2587021613"/>
                  </a:ext>
                </a:extLst>
              </a:tr>
              <a:tr h="365760">
                <a:tc>
                  <a:txBody>
                    <a:bodyPr/>
                    <a:lstStyle/>
                    <a:p>
                      <a:pPr algn="ctr"/>
                      <a:r>
                        <a:rPr lang="en-US" sz="1800" dirty="0"/>
                        <a:t>VIII</a:t>
                      </a:r>
                    </a:p>
                  </a:txBody>
                  <a:tcPr marT="0" marB="0" anchor="ctr"/>
                </a:tc>
                <a:tc>
                  <a:txBody>
                    <a:bodyPr/>
                    <a:lstStyle/>
                    <a:p>
                      <a:pPr algn="ctr"/>
                      <a:r>
                        <a:rPr lang="en-US" sz="1800" dirty="0"/>
                        <a:t>2</a:t>
                      </a:r>
                    </a:p>
                  </a:txBody>
                  <a:tcPr marT="0" marB="0" anchor="ctr"/>
                </a:tc>
                <a:tc>
                  <a:txBody>
                    <a:bodyPr/>
                    <a:lstStyle/>
                    <a:p>
                      <a:pPr algn="ctr"/>
                      <a:r>
                        <a:rPr lang="en-US" sz="1800" dirty="0"/>
                        <a:t>4</a:t>
                      </a:r>
                    </a:p>
                  </a:txBody>
                  <a:tcPr marT="0" marB="0" anchor="ctr"/>
                </a:tc>
                <a:extLst>
                  <a:ext uri="{0D108BD9-81ED-4DB2-BD59-A6C34878D82A}">
                    <a16:rowId xmlns:a16="http://schemas.microsoft.com/office/drawing/2014/main" val="193653926"/>
                  </a:ext>
                </a:extLst>
              </a:tr>
              <a:tr h="365760">
                <a:tc>
                  <a:txBody>
                    <a:bodyPr/>
                    <a:lstStyle/>
                    <a:p>
                      <a:pPr algn="ctr"/>
                      <a:r>
                        <a:rPr lang="en-US" sz="1800" dirty="0"/>
                        <a:t>IX</a:t>
                      </a:r>
                    </a:p>
                  </a:txBody>
                  <a:tcPr marT="0" marB="0" anchor="ctr"/>
                </a:tc>
                <a:tc>
                  <a:txBody>
                    <a:bodyPr/>
                    <a:lstStyle/>
                    <a:p>
                      <a:pPr algn="ctr"/>
                      <a:r>
                        <a:rPr lang="en-US" sz="1800" dirty="0"/>
                        <a:t>3</a:t>
                      </a:r>
                    </a:p>
                  </a:txBody>
                  <a:tcPr marT="0" marB="0" anchor="ctr"/>
                </a:tc>
                <a:tc>
                  <a:txBody>
                    <a:bodyPr/>
                    <a:lstStyle/>
                    <a:p>
                      <a:pPr algn="ctr"/>
                      <a:r>
                        <a:rPr lang="en-US" sz="1800" dirty="0"/>
                        <a:t>5</a:t>
                      </a:r>
                    </a:p>
                  </a:txBody>
                  <a:tcPr marT="0" marB="0" anchor="ctr"/>
                </a:tc>
                <a:extLst>
                  <a:ext uri="{0D108BD9-81ED-4DB2-BD59-A6C34878D82A}">
                    <a16:rowId xmlns:a16="http://schemas.microsoft.com/office/drawing/2014/main" val="932957779"/>
                  </a:ext>
                </a:extLst>
              </a:tr>
              <a:tr h="365760">
                <a:tc>
                  <a:txBody>
                    <a:bodyPr/>
                    <a:lstStyle/>
                    <a:p>
                      <a:pPr algn="ctr"/>
                      <a:r>
                        <a:rPr lang="en-US" sz="1800" dirty="0"/>
                        <a:t>X</a:t>
                      </a:r>
                    </a:p>
                  </a:txBody>
                  <a:tcPr marT="0" marB="0" anchor="ctr"/>
                </a:tc>
                <a:tc>
                  <a:txBody>
                    <a:bodyPr/>
                    <a:lstStyle/>
                    <a:p>
                      <a:pPr algn="ctr"/>
                      <a:r>
                        <a:rPr lang="en-US" sz="1800" dirty="0"/>
                        <a:t>4</a:t>
                      </a:r>
                    </a:p>
                  </a:txBody>
                  <a:tcPr marT="0" marB="0" anchor="ctr"/>
                </a:tc>
                <a:tc>
                  <a:txBody>
                    <a:bodyPr/>
                    <a:lstStyle/>
                    <a:p>
                      <a:pPr algn="ctr"/>
                      <a:r>
                        <a:rPr lang="en-US" sz="1800" dirty="0"/>
                        <a:t>5</a:t>
                      </a:r>
                    </a:p>
                  </a:txBody>
                  <a:tcPr marT="0" marB="0" anchor="ctr"/>
                </a:tc>
                <a:extLst>
                  <a:ext uri="{0D108BD9-81ED-4DB2-BD59-A6C34878D82A}">
                    <a16:rowId xmlns:a16="http://schemas.microsoft.com/office/drawing/2014/main" val="3557032340"/>
                  </a:ext>
                </a:extLst>
              </a:tr>
            </a:tbl>
          </a:graphicData>
        </a:graphic>
      </p:graphicFrame>
      <p:sp>
        <p:nvSpPr>
          <p:cNvPr id="6" name="TextBox 5"/>
          <p:cNvSpPr txBox="1"/>
          <p:nvPr/>
        </p:nvSpPr>
        <p:spPr>
          <a:xfrm>
            <a:off x="5105400" y="6096000"/>
            <a:ext cx="2057400" cy="369332"/>
          </a:xfrm>
          <a:prstGeom prst="rect">
            <a:avLst/>
          </a:prstGeom>
          <a:noFill/>
        </p:spPr>
        <p:txBody>
          <a:bodyPr wrap="square" rtlCol="0">
            <a:spAutoFit/>
          </a:bodyPr>
          <a:lstStyle/>
          <a:p>
            <a:pPr algn="ctr" fontAlgn="base">
              <a:spcBef>
                <a:spcPct val="0"/>
              </a:spcBef>
              <a:spcAft>
                <a:spcPct val="0"/>
              </a:spcAft>
            </a:pPr>
            <a:r>
              <a:rPr lang="en-US" dirty="0">
                <a:solidFill>
                  <a:prstClr val="black"/>
                </a:solidFill>
                <a:latin typeface="Arial" charset="0"/>
              </a:rPr>
              <a:t>*As of 9/30/2021</a:t>
            </a:r>
          </a:p>
        </p:txBody>
      </p:sp>
      <p:sp>
        <p:nvSpPr>
          <p:cNvPr id="5" name="TextBox 4"/>
          <p:cNvSpPr txBox="1"/>
          <p:nvPr/>
        </p:nvSpPr>
        <p:spPr>
          <a:xfrm>
            <a:off x="6593312" y="5563482"/>
            <a:ext cx="3482939" cy="338554"/>
          </a:xfrm>
          <a:prstGeom prst="rect">
            <a:avLst/>
          </a:prstGeom>
          <a:noFill/>
        </p:spPr>
        <p:txBody>
          <a:bodyPr wrap="square" rtlCol="0">
            <a:spAutoFit/>
          </a:bodyPr>
          <a:lstStyle/>
          <a:p>
            <a:pPr algn="ctr" fontAlgn="base">
              <a:spcBef>
                <a:spcPct val="0"/>
              </a:spcBef>
              <a:spcAft>
                <a:spcPct val="0"/>
              </a:spcAft>
            </a:pPr>
            <a:r>
              <a:rPr lang="en-US" sz="1600" dirty="0">
                <a:solidFill>
                  <a:prstClr val="black"/>
                </a:solidFill>
                <a:latin typeface="Arial" charset="0"/>
                <a:hlinkClick r:id="" action="ppaction://noaction"/>
              </a:rPr>
              <a:t>Return to Table of Contents</a:t>
            </a:r>
            <a:endParaRPr lang="en-US" sz="1600" dirty="0">
              <a:solidFill>
                <a:prstClr val="black"/>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1143000"/>
          </a:xfrm>
        </p:spPr>
        <p:txBody>
          <a:bodyPr/>
          <a:lstStyle/>
          <a:p>
            <a:r>
              <a:rPr lang="en-US" dirty="0"/>
              <a:t>Sequence  X Activity</a:t>
            </a:r>
          </a:p>
        </p:txBody>
      </p:sp>
      <p:graphicFrame>
        <p:nvGraphicFramePr>
          <p:cNvPr id="5" name="Table 4"/>
          <p:cNvGraphicFramePr>
            <a:graphicFrameLocks noGrp="1"/>
          </p:cNvGraphicFramePr>
          <p:nvPr/>
        </p:nvGraphicFramePr>
        <p:xfrm>
          <a:off x="1981200" y="2101689"/>
          <a:ext cx="8131324" cy="3273572"/>
        </p:xfrm>
        <a:graphic>
          <a:graphicData uri="http://schemas.openxmlformats.org/drawingml/2006/table">
            <a:tbl>
              <a:tblPr firstRow="1" bandRow="1">
                <a:effectLst/>
                <a:tableStyleId>{5C22544A-7EE6-4342-B048-85BDC9FD1C3A}</a:tableStyleId>
              </a:tblPr>
              <a:tblGrid>
                <a:gridCol w="5787761">
                  <a:extLst>
                    <a:ext uri="{9D8B030D-6E8A-4147-A177-3AD203B41FA5}">
                      <a16:colId xmlns:a16="http://schemas.microsoft.com/office/drawing/2014/main" val="20000"/>
                    </a:ext>
                  </a:extLst>
                </a:gridCol>
                <a:gridCol w="1284976">
                  <a:extLst>
                    <a:ext uri="{9D8B030D-6E8A-4147-A177-3AD203B41FA5}">
                      <a16:colId xmlns:a16="http://schemas.microsoft.com/office/drawing/2014/main" val="20001"/>
                    </a:ext>
                  </a:extLst>
                </a:gridCol>
                <a:gridCol w="1058587">
                  <a:extLst>
                    <a:ext uri="{9D8B030D-6E8A-4147-A177-3AD203B41FA5}">
                      <a16:colId xmlns:a16="http://schemas.microsoft.com/office/drawing/2014/main" val="20002"/>
                    </a:ext>
                  </a:extLst>
                </a:gridCol>
              </a:tblGrid>
              <a:tr h="594588">
                <a:tc>
                  <a:txBody>
                    <a:bodyPr/>
                    <a:lstStyle/>
                    <a:p>
                      <a:r>
                        <a:rPr lang="en-US" sz="1700" dirty="0"/>
                        <a:t>Test Status </a:t>
                      </a:r>
                    </a:p>
                  </a:txBody>
                  <a:tcPr marL="88621" marR="88621" marT="44311" marB="44311"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a:t>Validity Code</a:t>
                      </a:r>
                    </a:p>
                  </a:txBody>
                  <a:tcPr marL="88621" marR="88621" marT="44311" marB="4431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endParaRPr lang="en-US" sz="1700" dirty="0"/>
                    </a:p>
                    <a:p>
                      <a:pPr algn="ctr"/>
                      <a:r>
                        <a:rPr lang="en-US" sz="1700" dirty="0"/>
                        <a:t>#</a:t>
                      </a:r>
                    </a:p>
                  </a:txBody>
                  <a:tcPr marL="88621" marR="88621" marT="44311" marB="44311"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0715">
                <a:tc>
                  <a:txBody>
                    <a:bodyPr/>
                    <a:lstStyle/>
                    <a:p>
                      <a:r>
                        <a:rPr lang="en-US" sz="1700" dirty="0"/>
                        <a:t>Acceptable Calibration Test</a:t>
                      </a:r>
                    </a:p>
                  </a:txBody>
                  <a:tcPr marL="88621" marR="88621" marT="44311" marB="44311"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700" dirty="0"/>
                        <a:t>AC</a:t>
                      </a:r>
                    </a:p>
                  </a:txBody>
                  <a:tcPr marL="88621" marR="88621" marT="44311" marB="44311"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700" dirty="0"/>
                        <a:t>6</a:t>
                      </a:r>
                    </a:p>
                  </a:txBody>
                  <a:tcPr marL="88621" marR="88621" marT="44311" marB="44311"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8859">
                <a:tc>
                  <a:txBody>
                    <a:bodyPr/>
                    <a:lstStyle/>
                    <a:p>
                      <a:r>
                        <a:rPr lang="en-US" sz="1700" dirty="0"/>
                        <a:t>Operationally</a:t>
                      </a:r>
                      <a:r>
                        <a:rPr lang="en-US" sz="1700" baseline="0" dirty="0"/>
                        <a:t> Invalid Calibration Test, Lab Judgement</a:t>
                      </a:r>
                      <a:endParaRPr lang="en-US" sz="1700" dirty="0"/>
                    </a:p>
                  </a:txBody>
                  <a:tcPr marL="88621" marR="88621" marT="44311" marB="4431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dirty="0"/>
                        <a:t>LC</a:t>
                      </a:r>
                    </a:p>
                  </a:txBody>
                  <a:tcPr marL="88621" marR="88621" marT="44311" marB="4431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dirty="0"/>
                        <a:t>1</a:t>
                      </a:r>
                    </a:p>
                  </a:txBody>
                  <a:tcPr marL="88621" marR="88621" marT="44311" marB="4431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9176615"/>
                  </a:ext>
                </a:extLst>
              </a:tr>
              <a:tr h="558859">
                <a:tc>
                  <a:txBody>
                    <a:bodyPr/>
                    <a:lstStyle/>
                    <a:p>
                      <a:r>
                        <a:rPr lang="en-US" sz="1700" dirty="0"/>
                        <a:t>Terminated Calibration</a:t>
                      </a:r>
                      <a:r>
                        <a:rPr lang="en-US" sz="1700" baseline="0" dirty="0"/>
                        <a:t> Test</a:t>
                      </a:r>
                      <a:endParaRPr lang="en-US" sz="1700" dirty="0"/>
                    </a:p>
                  </a:txBody>
                  <a:tcPr marL="88621" marR="88621" marT="44311" marB="4431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dirty="0"/>
                        <a:t>XC</a:t>
                      </a:r>
                    </a:p>
                  </a:txBody>
                  <a:tcPr marL="88621" marR="88621" marT="44311" marB="4431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dirty="0"/>
                        <a:t>1</a:t>
                      </a:r>
                    </a:p>
                  </a:txBody>
                  <a:tcPr marL="88621" marR="88621" marT="44311" marB="4431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205724"/>
                  </a:ext>
                </a:extLst>
              </a:tr>
              <a:tr h="558859">
                <a:tc>
                  <a:txBody>
                    <a:bodyPr/>
                    <a:lstStyle/>
                    <a:p>
                      <a:r>
                        <a:rPr lang="en-US" sz="1700" dirty="0"/>
                        <a:t>Not for Industry Statistics</a:t>
                      </a:r>
                      <a:r>
                        <a:rPr lang="en-US" sz="1700" baseline="0" dirty="0"/>
                        <a:t> Test (shakedown tests to evaluate installation of </a:t>
                      </a:r>
                      <a:r>
                        <a:rPr lang="en-US" sz="1700" baseline="0" dirty="0" err="1"/>
                        <a:t>blowby</a:t>
                      </a:r>
                      <a:r>
                        <a:rPr lang="en-US" sz="1700" baseline="0" dirty="0"/>
                        <a:t> </a:t>
                      </a:r>
                      <a:r>
                        <a:rPr lang="en-US" sz="1700" baseline="0" dirty="0" err="1"/>
                        <a:t>orifce</a:t>
                      </a:r>
                      <a:r>
                        <a:rPr lang="en-US" sz="1700" baseline="0" dirty="0"/>
                        <a:t>)</a:t>
                      </a:r>
                      <a:endParaRPr lang="en-US" sz="1700" dirty="0"/>
                    </a:p>
                  </a:txBody>
                  <a:tcPr marL="88621" marR="88621" marT="44311" marB="4431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dirty="0"/>
                        <a:t>NN</a:t>
                      </a:r>
                    </a:p>
                  </a:txBody>
                  <a:tcPr marL="88621" marR="88621" marT="44311" marB="4431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dirty="0"/>
                        <a:t>4</a:t>
                      </a:r>
                    </a:p>
                  </a:txBody>
                  <a:tcPr marL="88621" marR="88621" marT="44311" marB="4431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7701279"/>
                  </a:ext>
                </a:extLst>
              </a:tr>
              <a:tr h="594588">
                <a:tc>
                  <a:txBody>
                    <a:bodyPr/>
                    <a:lstStyle/>
                    <a:p>
                      <a:r>
                        <a:rPr lang="en-US" sz="1700" b="1" dirty="0"/>
                        <a:t>Total</a:t>
                      </a:r>
                      <a:r>
                        <a:rPr lang="en-US" sz="1700" b="1" baseline="0" dirty="0"/>
                        <a:t> Number of Tests</a:t>
                      </a:r>
                      <a:endParaRPr lang="en-US" sz="1700" b="1" dirty="0"/>
                    </a:p>
                  </a:txBody>
                  <a:tcPr marL="88621" marR="88621" marT="44311" marB="4431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700" b="1" dirty="0"/>
                    </a:p>
                  </a:txBody>
                  <a:tcPr marL="88621" marR="88621" marT="44311" marB="4431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700" b="1" dirty="0"/>
                        <a:t>12</a:t>
                      </a:r>
                    </a:p>
                  </a:txBody>
                  <a:tcPr marL="88621" marR="88621" marT="44311" marB="4431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234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67219"/>
            <a:ext cx="8229600" cy="1143000"/>
          </a:xfrm>
        </p:spPr>
        <p:txBody>
          <a:bodyPr/>
          <a:lstStyle/>
          <a:p>
            <a:r>
              <a:rPr lang="en-US" dirty="0"/>
              <a:t>Sequence X - Lost Tests*</a:t>
            </a:r>
          </a:p>
        </p:txBody>
      </p:sp>
      <p:sp>
        <p:nvSpPr>
          <p:cNvPr id="6" name="TextBox 5"/>
          <p:cNvSpPr txBox="1"/>
          <p:nvPr/>
        </p:nvSpPr>
        <p:spPr>
          <a:xfrm>
            <a:off x="1758360" y="5420682"/>
            <a:ext cx="2819400" cy="38100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rPr>
              <a:t>*Invalid and aborted tests</a:t>
            </a:r>
          </a:p>
        </p:txBody>
      </p:sp>
      <p:graphicFrame>
        <p:nvGraphicFramePr>
          <p:cNvPr id="7" name="Table 6"/>
          <p:cNvGraphicFramePr>
            <a:graphicFrameLocks noGrp="1"/>
          </p:cNvGraphicFramePr>
          <p:nvPr/>
        </p:nvGraphicFramePr>
        <p:xfrm>
          <a:off x="1865812" y="1827840"/>
          <a:ext cx="8460377" cy="1838960"/>
        </p:xfrm>
        <a:graphic>
          <a:graphicData uri="http://schemas.openxmlformats.org/drawingml/2006/table">
            <a:tbl>
              <a:tblPr firstRow="1" bandRow="1">
                <a:effectLst/>
                <a:tableStyleId>{5C22544A-7EE6-4342-B048-85BDC9FD1C3A}</a:tableStyleId>
              </a:tblPr>
              <a:tblGrid>
                <a:gridCol w="1458792">
                  <a:extLst>
                    <a:ext uri="{9D8B030D-6E8A-4147-A177-3AD203B41FA5}">
                      <a16:colId xmlns:a16="http://schemas.microsoft.com/office/drawing/2014/main" val="20000"/>
                    </a:ext>
                  </a:extLst>
                </a:gridCol>
                <a:gridCol w="5930431">
                  <a:extLst>
                    <a:ext uri="{9D8B030D-6E8A-4147-A177-3AD203B41FA5}">
                      <a16:colId xmlns:a16="http://schemas.microsoft.com/office/drawing/2014/main" val="20001"/>
                    </a:ext>
                  </a:extLst>
                </a:gridCol>
                <a:gridCol w="1071154">
                  <a:extLst>
                    <a:ext uri="{9D8B030D-6E8A-4147-A177-3AD203B41FA5}">
                      <a16:colId xmlns:a16="http://schemas.microsoft.com/office/drawing/2014/main" val="20002"/>
                    </a:ext>
                  </a:extLst>
                </a:gridCol>
              </a:tblGrid>
              <a:tr h="548640">
                <a:tc>
                  <a:txBody>
                    <a:bodyPr/>
                    <a:lstStyle/>
                    <a:p>
                      <a:r>
                        <a:rPr lang="en-US" dirty="0"/>
                        <a:t>Test Status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Cause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Terminated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Missed </a:t>
                      </a:r>
                      <a:r>
                        <a:rPr lang="en-US" sz="1800" dirty="0" err="1"/>
                        <a:t>Blowby</a:t>
                      </a:r>
                      <a:r>
                        <a:rPr lang="en-US" sz="1800" dirty="0"/>
                        <a:t> reading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800" dirty="0"/>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Invalid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Test ran 48 hours with </a:t>
                      </a:r>
                      <a:r>
                        <a:rPr lang="en-US" sz="1800" baseline="0" dirty="0" err="1"/>
                        <a:t>blowby</a:t>
                      </a:r>
                      <a:r>
                        <a:rPr lang="en-US" sz="1800" baseline="0" dirty="0"/>
                        <a:t> orifice installed</a:t>
                      </a:r>
                      <a:endParaRPr lang="en-US" sz="1800" baseline="-250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800" dirty="0"/>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3600980"/>
                  </a:ext>
                </a:extLst>
              </a:tr>
              <a:tr h="548640">
                <a:tc gridSpan="2">
                  <a:txBody>
                    <a:bodyPr/>
                    <a:lstStyle/>
                    <a:p>
                      <a:r>
                        <a:rPr lang="en-US" sz="2000" b="1" dirty="0"/>
                        <a:t>Totals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0F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50" dirty="0"/>
                    </a:p>
                  </a:txBody>
                  <a:tcPr anchor="ctr"/>
                </a:tc>
                <a:tc>
                  <a:txBody>
                    <a:bodyPr/>
                    <a:lstStyle/>
                    <a:p>
                      <a:pPr algn="ctr"/>
                      <a:r>
                        <a:rPr lang="en-US" sz="2000" b="1"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F0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805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789549"/>
            <a:ext cx="8229600" cy="2700254"/>
          </a:xfrm>
        </p:spPr>
        <p:txBody>
          <a:bodyPr>
            <a:normAutofit/>
          </a:bodyPr>
          <a:lstStyle/>
          <a:p>
            <a:pPr>
              <a:buFont typeface="Arial" pitchFamily="34" charset="0"/>
              <a:buChar char="•"/>
            </a:pPr>
            <a:r>
              <a:rPr lang="en-US" sz="3200" dirty="0"/>
              <a:t>Average Chain Stretch % in Severity Action Alarm (mild)</a:t>
            </a:r>
          </a:p>
          <a:p>
            <a:pPr>
              <a:buFont typeface="Arial" pitchFamily="34" charset="0"/>
              <a:buChar char="•"/>
            </a:pPr>
            <a:endParaRPr lang="en-US" sz="3200" dirty="0"/>
          </a:p>
          <a:p>
            <a:pPr lvl="2">
              <a:buNone/>
            </a:pPr>
            <a:endParaRPr lang="en-US" dirty="0"/>
          </a:p>
        </p:txBody>
      </p:sp>
      <p:sp>
        <p:nvSpPr>
          <p:cNvPr id="3" name="Title 2"/>
          <p:cNvSpPr>
            <a:spLocks noGrp="1"/>
          </p:cNvSpPr>
          <p:nvPr>
            <p:ph type="title"/>
          </p:nvPr>
        </p:nvSpPr>
        <p:spPr>
          <a:xfrm>
            <a:off x="1981200" y="274638"/>
            <a:ext cx="8229600" cy="1143000"/>
          </a:xfrm>
        </p:spPr>
        <p:txBody>
          <a:bodyPr/>
          <a:lstStyle/>
          <a:p>
            <a:r>
              <a:rPr lang="en-US" dirty="0"/>
              <a:t>Sequence X Test Severity</a:t>
            </a:r>
          </a:p>
        </p:txBody>
      </p:sp>
    </p:spTree>
    <p:extLst>
      <p:ext uri="{BB962C8B-B14F-4D97-AF65-F5344CB8AC3E}">
        <p14:creationId xmlns:p14="http://schemas.microsoft.com/office/powerpoint/2010/main" val="168482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24000" y="-1"/>
            <a:ext cx="9144000" cy="6364942"/>
          </a:xfrm>
          <a:prstGeom prst="rect">
            <a:avLst/>
          </a:prstGeom>
        </p:spPr>
      </p:pic>
    </p:spTree>
    <p:extLst>
      <p:ext uri="{BB962C8B-B14F-4D97-AF65-F5344CB8AC3E}">
        <p14:creationId xmlns:p14="http://schemas.microsoft.com/office/powerpoint/2010/main" val="39823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1143000"/>
          </a:xfrm>
        </p:spPr>
        <p:txBody>
          <a:bodyPr>
            <a:normAutofit/>
          </a:bodyPr>
          <a:lstStyle/>
          <a:p>
            <a:r>
              <a:rPr lang="en-US" dirty="0"/>
              <a:t>Sequence X Precision Estimates</a:t>
            </a:r>
          </a:p>
        </p:txBody>
      </p:sp>
      <p:graphicFrame>
        <p:nvGraphicFramePr>
          <p:cNvPr id="7" name="Content Placeholder 3"/>
          <p:cNvGraphicFramePr>
            <a:graphicFrameLocks noGrp="1"/>
          </p:cNvGraphicFramePr>
          <p:nvPr>
            <p:ph idx="1"/>
          </p:nvPr>
        </p:nvGraphicFramePr>
        <p:xfrm>
          <a:off x="1981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989852" y="5691881"/>
            <a:ext cx="3482939" cy="338554"/>
          </a:xfrm>
          <a:prstGeom prst="rect">
            <a:avLst/>
          </a:prstGeom>
          <a:noFill/>
        </p:spPr>
        <p:txBody>
          <a:bodyPr wrap="square" rtlCol="0">
            <a:spAutoFit/>
          </a:bodyPr>
          <a:lstStyle/>
          <a:p>
            <a:pPr algn="ctr" fontAlgn="base">
              <a:spcBef>
                <a:spcPct val="0"/>
              </a:spcBef>
              <a:spcAft>
                <a:spcPct val="0"/>
              </a:spcAft>
            </a:pPr>
            <a:r>
              <a:rPr lang="en-US" sz="1600" dirty="0">
                <a:solidFill>
                  <a:prstClr val="black"/>
                </a:solidFill>
                <a:latin typeface="Arial" charset="0"/>
                <a:hlinkClick r:id="rId3" action="ppaction://hlinksldjump"/>
              </a:rPr>
              <a:t>Return to Table of Contents</a:t>
            </a:r>
            <a:endParaRPr lang="en-US" sz="1600" dirty="0">
              <a:solidFill>
                <a:prstClr val="black"/>
              </a:solidFill>
              <a:latin typeface="Arial" charset="0"/>
            </a:endParaRPr>
          </a:p>
        </p:txBody>
      </p:sp>
    </p:spTree>
    <p:extLst>
      <p:ext uri="{BB962C8B-B14F-4D97-AF65-F5344CB8AC3E}">
        <p14:creationId xmlns:p14="http://schemas.microsoft.com/office/powerpoint/2010/main" val="31578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D2A3-69E0-4CD8-BAF5-3A919216B5B6}"/>
              </a:ext>
            </a:extLst>
          </p:cNvPr>
          <p:cNvSpPr>
            <a:spLocks noGrp="1"/>
          </p:cNvSpPr>
          <p:nvPr>
            <p:ph type="title"/>
          </p:nvPr>
        </p:nvSpPr>
        <p:spPr/>
        <p:txBody>
          <a:bodyPr/>
          <a:lstStyle/>
          <a:p>
            <a:pPr algn="ctr"/>
            <a:r>
              <a:rPr lang="en-US" dirty="0"/>
              <a:t>Sequence X S.P. Report</a:t>
            </a:r>
            <a:br>
              <a:rPr lang="en-US" dirty="0"/>
            </a:br>
            <a:r>
              <a:rPr lang="en-US" dirty="0"/>
              <a:t>Reference Oils Status</a:t>
            </a:r>
          </a:p>
        </p:txBody>
      </p:sp>
      <p:sp>
        <p:nvSpPr>
          <p:cNvPr id="3" name="Content Placeholder 2">
            <a:extLst>
              <a:ext uri="{FF2B5EF4-FFF2-40B4-BE49-F238E27FC236}">
                <a16:creationId xmlns:a16="http://schemas.microsoft.com/office/drawing/2014/main" id="{8223E2C2-BC25-4DF5-A7C1-82AC1CE549BF}"/>
              </a:ext>
            </a:extLst>
          </p:cNvPr>
          <p:cNvSpPr>
            <a:spLocks noGrp="1"/>
          </p:cNvSpPr>
          <p:nvPr>
            <p:ph idx="1"/>
          </p:nvPr>
        </p:nvSpPr>
        <p:spPr>
          <a:xfrm>
            <a:off x="838200" y="2057213"/>
            <a:ext cx="10515600" cy="4351338"/>
          </a:xfrm>
        </p:spPr>
        <p:txBody>
          <a:bodyPr>
            <a:normAutofit lnSpcReduction="10000"/>
          </a:bodyPr>
          <a:lstStyle/>
          <a:p>
            <a:r>
              <a:rPr lang="en-US" sz="3600" dirty="0"/>
              <a:t>271		SAE 5W-30 passing reference oil (5yr)</a:t>
            </a:r>
          </a:p>
          <a:p>
            <a:pPr marL="0" indent="0">
              <a:buNone/>
            </a:pPr>
            <a:r>
              <a:rPr lang="en-US" sz="3600" dirty="0"/>
              <a:t>			Use suspended until mild trend is 					addressed</a:t>
            </a:r>
          </a:p>
          <a:p>
            <a:pPr marL="0" indent="0">
              <a:buNone/>
            </a:pPr>
            <a:endParaRPr lang="en-US" sz="3600" dirty="0"/>
          </a:p>
          <a:p>
            <a:r>
              <a:rPr lang="en-US" sz="3600" dirty="0"/>
              <a:t>1011		SAE 0W-16 (&lt;1yr) Limited to lab 					inventories </a:t>
            </a:r>
            <a:r>
              <a:rPr lang="en-US" sz="3600" dirty="0" err="1"/>
              <a:t>Reblend</a:t>
            </a:r>
            <a:r>
              <a:rPr lang="en-US" sz="3600" dirty="0"/>
              <a:t> (1011-1) available</a:t>
            </a:r>
          </a:p>
          <a:p>
            <a:pPr marL="0" indent="0">
              <a:buNone/>
            </a:pPr>
            <a:endParaRPr lang="en-US" sz="3600" dirty="0"/>
          </a:p>
          <a:p>
            <a:r>
              <a:rPr lang="en-US" sz="3600" dirty="0"/>
              <a:t>270		SAE 5W-30 failing reference oil (5yr)</a:t>
            </a:r>
          </a:p>
        </p:txBody>
      </p:sp>
    </p:spTree>
    <p:extLst>
      <p:ext uri="{BB962C8B-B14F-4D97-AF65-F5344CB8AC3E}">
        <p14:creationId xmlns:p14="http://schemas.microsoft.com/office/powerpoint/2010/main" val="17304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D70D-3082-4F28-8E13-8A749022561D}"/>
              </a:ext>
            </a:extLst>
          </p:cNvPr>
          <p:cNvSpPr>
            <a:spLocks noGrp="1"/>
          </p:cNvSpPr>
          <p:nvPr>
            <p:ph type="title"/>
          </p:nvPr>
        </p:nvSpPr>
        <p:spPr/>
        <p:txBody>
          <a:bodyPr>
            <a:normAutofit/>
          </a:bodyPr>
          <a:lstStyle/>
          <a:p>
            <a:pPr algn="ctr"/>
            <a:r>
              <a:rPr lang="en-US" sz="4000" dirty="0"/>
              <a:t>Sequence X Surveillance Panel Meeting Agenda</a:t>
            </a:r>
            <a:br>
              <a:rPr lang="en-US" sz="4000" dirty="0"/>
            </a:br>
            <a:r>
              <a:rPr lang="en-US" sz="4000" dirty="0"/>
              <a:t>11/18/21</a:t>
            </a:r>
          </a:p>
        </p:txBody>
      </p:sp>
      <p:sp>
        <p:nvSpPr>
          <p:cNvPr id="3" name="Content Placeholder 2">
            <a:extLst>
              <a:ext uri="{FF2B5EF4-FFF2-40B4-BE49-F238E27FC236}">
                <a16:creationId xmlns:a16="http://schemas.microsoft.com/office/drawing/2014/main" id="{3F6CBEAC-DD00-4FE5-B991-F27DF8EEE113}"/>
              </a:ext>
            </a:extLst>
          </p:cNvPr>
          <p:cNvSpPr>
            <a:spLocks noGrp="1"/>
          </p:cNvSpPr>
          <p:nvPr>
            <p:ph idx="1"/>
          </p:nvPr>
        </p:nvSpPr>
        <p:spPr/>
        <p:txBody>
          <a:bodyPr>
            <a:normAutofit fontScale="92500" lnSpcReduction="10000"/>
          </a:bodyPr>
          <a:lstStyle/>
          <a:p>
            <a:r>
              <a:rPr lang="en-US" dirty="0"/>
              <a:t>Roll call</a:t>
            </a:r>
          </a:p>
          <a:p>
            <a:r>
              <a:rPr lang="en-US" dirty="0"/>
              <a:t>Approval of the meeting minutes 06/16/21</a:t>
            </a:r>
          </a:p>
          <a:p>
            <a:r>
              <a:rPr lang="en-US" dirty="0"/>
              <a:t>TMC Update – Reference Oil Status </a:t>
            </a:r>
          </a:p>
          <a:p>
            <a:r>
              <a:rPr lang="en-US" dirty="0"/>
              <a:t>Fuel Report</a:t>
            </a:r>
          </a:p>
          <a:p>
            <a:pPr lvl="1"/>
            <a:r>
              <a:rPr lang="en-US" dirty="0"/>
              <a:t>Alternative Supplier</a:t>
            </a:r>
          </a:p>
          <a:p>
            <a:r>
              <a:rPr lang="en-US" dirty="0"/>
              <a:t>Mild shift Task Force update</a:t>
            </a:r>
          </a:p>
          <a:p>
            <a:r>
              <a:rPr lang="en-US" dirty="0"/>
              <a:t>Oil 271 Suspension</a:t>
            </a:r>
          </a:p>
          <a:p>
            <a:r>
              <a:rPr lang="en-US" dirty="0"/>
              <a:t>Candidate Activity</a:t>
            </a:r>
          </a:p>
          <a:p>
            <a:r>
              <a:rPr lang="en-US" dirty="0"/>
              <a:t>Hardware Update</a:t>
            </a:r>
          </a:p>
          <a:p>
            <a:r>
              <a:rPr lang="en-US" dirty="0"/>
              <a:t>Report to Sub B</a:t>
            </a:r>
          </a:p>
          <a:p>
            <a:endParaRPr lang="en-US" dirty="0"/>
          </a:p>
        </p:txBody>
      </p:sp>
    </p:spTree>
    <p:extLst>
      <p:ext uri="{BB962C8B-B14F-4D97-AF65-F5344CB8AC3E}">
        <p14:creationId xmlns:p14="http://schemas.microsoft.com/office/powerpoint/2010/main" val="406462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4334-D237-4EB6-9C66-F40D074FBB6A}"/>
              </a:ext>
            </a:extLst>
          </p:cNvPr>
          <p:cNvSpPr>
            <a:spLocks noGrp="1"/>
          </p:cNvSpPr>
          <p:nvPr>
            <p:ph type="title"/>
          </p:nvPr>
        </p:nvSpPr>
        <p:spPr/>
        <p:txBody>
          <a:bodyPr/>
          <a:lstStyle/>
          <a:p>
            <a:pPr algn="ctr"/>
            <a:r>
              <a:rPr lang="en-US" dirty="0"/>
              <a:t>Sequence X</a:t>
            </a:r>
            <a:br>
              <a:rPr lang="en-US" dirty="0"/>
            </a:br>
            <a:r>
              <a:rPr lang="en-US" dirty="0"/>
              <a:t>Hardware Status </a:t>
            </a:r>
          </a:p>
        </p:txBody>
      </p:sp>
      <p:sp>
        <p:nvSpPr>
          <p:cNvPr id="3" name="Content Placeholder 2">
            <a:extLst>
              <a:ext uri="{FF2B5EF4-FFF2-40B4-BE49-F238E27FC236}">
                <a16:creationId xmlns:a16="http://schemas.microsoft.com/office/drawing/2014/main" id="{82465FF6-B609-4ABC-AE75-6D1ED4A62CCE}"/>
              </a:ext>
            </a:extLst>
          </p:cNvPr>
          <p:cNvSpPr>
            <a:spLocks noGrp="1"/>
          </p:cNvSpPr>
          <p:nvPr>
            <p:ph idx="1"/>
          </p:nvPr>
        </p:nvSpPr>
        <p:spPr/>
        <p:txBody>
          <a:bodyPr/>
          <a:lstStyle/>
          <a:p>
            <a:r>
              <a:rPr lang="en-US" dirty="0"/>
              <a:t>7-8 Year inventory of test engines with BC pistons</a:t>
            </a:r>
          </a:p>
          <a:p>
            <a:pPr lvl="1"/>
            <a:r>
              <a:rPr lang="en-US" dirty="0"/>
              <a:t>Non-critical parts are being purchased from the dealerships</a:t>
            </a:r>
          </a:p>
          <a:p>
            <a:pPr lvl="1"/>
            <a:r>
              <a:rPr lang="en-US" dirty="0"/>
              <a:t>Industry order planned for non-critical parts</a:t>
            </a:r>
          </a:p>
          <a:p>
            <a:r>
              <a:rPr lang="en-US" dirty="0"/>
              <a:t>2017 Ring Batch – EJ7Z6148A</a:t>
            </a:r>
          </a:p>
          <a:p>
            <a:r>
              <a:rPr lang="en-US" dirty="0"/>
              <a:t>6 tests per engine</a:t>
            </a:r>
          </a:p>
          <a:p>
            <a:r>
              <a:rPr lang="en-US" dirty="0"/>
              <a:t>1100 tests at independent labs (as of 11/01/19)</a:t>
            </a:r>
          </a:p>
          <a:p>
            <a:r>
              <a:rPr lang="en-US" dirty="0"/>
              <a:t>Survey sent to labs for hardware needs</a:t>
            </a:r>
          </a:p>
          <a:p>
            <a:pPr marL="0" indent="0">
              <a:buNone/>
            </a:pPr>
            <a:endParaRPr lang="en-US" dirty="0"/>
          </a:p>
        </p:txBody>
      </p:sp>
    </p:spTree>
    <p:extLst>
      <p:ext uri="{BB962C8B-B14F-4D97-AF65-F5344CB8AC3E}">
        <p14:creationId xmlns:p14="http://schemas.microsoft.com/office/powerpoint/2010/main" val="231153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945776728"/>
              </p:ext>
            </p:extLst>
          </p:nvPr>
        </p:nvGraphicFramePr>
        <p:xfrm>
          <a:off x="838200" y="566928"/>
          <a:ext cx="10515600" cy="56100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935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Statistics Group</a:t>
            </a:r>
          </a:p>
          <a:p>
            <a:r>
              <a:rPr lang="en-US" dirty="0"/>
              <a:t>June 2021</a:t>
            </a:r>
          </a:p>
        </p:txBody>
      </p:sp>
      <p:sp>
        <p:nvSpPr>
          <p:cNvPr id="2" name="Title 1"/>
          <p:cNvSpPr>
            <a:spLocks noGrp="1"/>
          </p:cNvSpPr>
          <p:nvPr>
            <p:ph type="ctrTitle"/>
          </p:nvPr>
        </p:nvSpPr>
        <p:spPr/>
        <p:txBody>
          <a:bodyPr/>
          <a:lstStyle/>
          <a:p>
            <a:r>
              <a:rPr lang="en-US" dirty="0"/>
              <a:t>Sequence X Severity</a:t>
            </a:r>
            <a:br>
              <a:rPr lang="en-US" dirty="0"/>
            </a:br>
            <a:r>
              <a:rPr lang="en-US" dirty="0"/>
              <a:t>Mathematical Corrective Options</a:t>
            </a:r>
          </a:p>
        </p:txBody>
      </p:sp>
    </p:spTree>
    <p:extLst>
      <p:ext uri="{BB962C8B-B14F-4D97-AF65-F5344CB8AC3E}">
        <p14:creationId xmlns:p14="http://schemas.microsoft.com/office/powerpoint/2010/main" val="393805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308" y="228600"/>
            <a:ext cx="7772400" cy="808038"/>
          </a:xfrm>
        </p:spPr>
        <p:txBody>
          <a:bodyPr/>
          <a:lstStyle/>
          <a:p>
            <a:r>
              <a:rPr lang="en-US" dirty="0"/>
              <a:t>Statistics Group</a:t>
            </a:r>
          </a:p>
        </p:txBody>
      </p:sp>
      <p:sp>
        <p:nvSpPr>
          <p:cNvPr id="3" name="Content Placeholder 2"/>
          <p:cNvSpPr>
            <a:spLocks noGrp="1"/>
          </p:cNvSpPr>
          <p:nvPr>
            <p:ph sz="quarter" idx="1"/>
          </p:nvPr>
        </p:nvSpPr>
        <p:spPr>
          <a:xfrm>
            <a:off x="2209800" y="1600200"/>
            <a:ext cx="7924800" cy="5105400"/>
          </a:xfrm>
        </p:spPr>
        <p:txBody>
          <a:bodyPr>
            <a:normAutofit/>
          </a:bodyPr>
          <a:lstStyle/>
          <a:p>
            <a:r>
              <a:rPr lang="en-US" dirty="0"/>
              <a:t>Doyle Boese, Infineum</a:t>
            </a:r>
          </a:p>
          <a:p>
            <a:r>
              <a:rPr lang="en-US" dirty="0"/>
              <a:t>Jo Martinez, Chevron </a:t>
            </a:r>
            <a:r>
              <a:rPr lang="en-US" dirty="0" err="1"/>
              <a:t>Oronite</a:t>
            </a:r>
            <a:endParaRPr lang="en-US" dirty="0"/>
          </a:p>
          <a:p>
            <a:r>
              <a:rPr lang="en-US" dirty="0"/>
              <a:t>Martin Chadwick, Intertek</a:t>
            </a:r>
          </a:p>
          <a:p>
            <a:r>
              <a:rPr lang="en-US" dirty="0"/>
              <a:t>Phil Scinto, Lubrizol</a:t>
            </a:r>
          </a:p>
          <a:p>
            <a:r>
              <a:rPr lang="en-US" dirty="0"/>
              <a:t>Richard Grundza, TMC</a:t>
            </a:r>
          </a:p>
          <a:p>
            <a:r>
              <a:rPr lang="en-US" dirty="0"/>
              <a:t>Todd Dvorak, Afton</a:t>
            </a:r>
          </a:p>
          <a:p>
            <a:r>
              <a:rPr lang="en-US" dirty="0"/>
              <a:t>Travis Kostan, SwRI</a:t>
            </a:r>
          </a:p>
          <a:p>
            <a:pPr lvl="2"/>
            <a:endParaRPr lang="en-US" dirty="0"/>
          </a:p>
          <a:p>
            <a:pPr lvl="2"/>
            <a:endParaRPr lang="en-US" dirty="0"/>
          </a:p>
          <a:p>
            <a:pPr marL="594360" lvl="2" indent="0">
              <a:buNone/>
            </a:pPr>
            <a:endParaRPr lang="en-US" dirty="0"/>
          </a:p>
          <a:p>
            <a:pPr lvl="1"/>
            <a:endParaRPr lang="en-US" dirty="0"/>
          </a:p>
          <a:p>
            <a:pPr marL="32004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23</a:t>
            </a:fld>
            <a:endParaRPr lang="en-US" dirty="0">
              <a:latin typeface="Franklin Gothic Book"/>
            </a:endParaRPr>
          </a:p>
        </p:txBody>
      </p:sp>
    </p:spTree>
    <p:extLst>
      <p:ext uri="{BB962C8B-B14F-4D97-AF65-F5344CB8AC3E}">
        <p14:creationId xmlns:p14="http://schemas.microsoft.com/office/powerpoint/2010/main" val="380743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3854"/>
            <a:ext cx="8534400" cy="609600"/>
          </a:xfrm>
        </p:spPr>
        <p:txBody>
          <a:bodyPr>
            <a:normAutofit fontScale="90000"/>
          </a:bodyPr>
          <a:lstStyle/>
          <a:p>
            <a:r>
              <a:rPr lang="en-US" sz="3200" dirty="0"/>
              <a:t>Background</a:t>
            </a:r>
          </a:p>
        </p:txBody>
      </p:sp>
      <p:sp>
        <p:nvSpPr>
          <p:cNvPr id="4" name="Slide Number Placeholder 3"/>
          <p:cNvSpPr>
            <a:spLocks noGrp="1"/>
          </p:cNvSpPr>
          <p:nvPr>
            <p:ph type="sldNum" sz="quarter" idx="12"/>
          </p:nvPr>
        </p:nvSpPr>
        <p:spPr/>
        <p:txBody>
          <a:bodyPr/>
          <a:lstStyle/>
          <a:p>
            <a:fld id="{C17C1647-21DB-4F21-9B41-C46BD641619B}" type="slidenum">
              <a:rPr lang="en-US">
                <a:latin typeface="Franklin Gothic Book"/>
              </a:rPr>
              <a:pPr/>
              <a:t>24</a:t>
            </a:fld>
            <a:endParaRPr lang="en-US" dirty="0">
              <a:latin typeface="Franklin Gothic Book"/>
            </a:endParaRPr>
          </a:p>
        </p:txBody>
      </p:sp>
      <p:sp>
        <p:nvSpPr>
          <p:cNvPr id="8" name="Content Placeholder 2"/>
          <p:cNvSpPr>
            <a:spLocks noGrp="1"/>
          </p:cNvSpPr>
          <p:nvPr>
            <p:ph sz="quarter" idx="1"/>
          </p:nvPr>
        </p:nvSpPr>
        <p:spPr>
          <a:xfrm>
            <a:off x="2057400" y="914400"/>
            <a:ext cx="8153400" cy="887608"/>
          </a:xfrm>
        </p:spPr>
        <p:txBody>
          <a:bodyPr>
            <a:noAutofit/>
          </a:bodyPr>
          <a:lstStyle/>
          <a:p>
            <a:pPr marL="0" indent="0">
              <a:buNone/>
            </a:pPr>
            <a:r>
              <a:rPr lang="en-US" sz="1800" dirty="0"/>
              <a:t>All 3 reference oils appear to have shifted by similar CHST amount.  Therefore Ln(CHST) more greatly impacted Oil 271.  Oil 271 has been temporarily suspended.</a:t>
            </a:r>
          </a:p>
          <a:p>
            <a:pPr marL="0" indent="0">
              <a:buNone/>
            </a:pPr>
            <a:endParaRPr lang="en-US" sz="2000" dirty="0"/>
          </a:p>
        </p:txBody>
      </p:sp>
      <p:pic>
        <p:nvPicPr>
          <p:cNvPr id="5" name="Picture 4"/>
          <p:cNvPicPr>
            <a:picLocks noChangeAspect="1"/>
          </p:cNvPicPr>
          <p:nvPr/>
        </p:nvPicPr>
        <p:blipFill>
          <a:blip r:embed="rId3"/>
          <a:stretch>
            <a:fillRect/>
          </a:stretch>
        </p:blipFill>
        <p:spPr>
          <a:xfrm>
            <a:off x="2123386" y="1745892"/>
            <a:ext cx="8044493" cy="4701128"/>
          </a:xfrm>
          <a:prstGeom prst="rect">
            <a:avLst/>
          </a:prstGeom>
        </p:spPr>
      </p:pic>
    </p:spTree>
    <p:extLst>
      <p:ext uri="{BB962C8B-B14F-4D97-AF65-F5344CB8AC3E}">
        <p14:creationId xmlns:p14="http://schemas.microsoft.com/office/powerpoint/2010/main" val="316306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8647"/>
            <a:ext cx="7772400" cy="609600"/>
          </a:xfrm>
        </p:spPr>
        <p:txBody>
          <a:bodyPr>
            <a:normAutofit fontScale="90000"/>
          </a:bodyPr>
          <a:lstStyle/>
          <a:p>
            <a:r>
              <a:rPr lang="en-US" dirty="0"/>
              <a:t>Executive Summary</a:t>
            </a:r>
          </a:p>
        </p:txBody>
      </p:sp>
      <p:sp>
        <p:nvSpPr>
          <p:cNvPr id="3" name="Content Placeholder 2"/>
          <p:cNvSpPr>
            <a:spLocks noGrp="1"/>
          </p:cNvSpPr>
          <p:nvPr>
            <p:ph sz="quarter" idx="1"/>
          </p:nvPr>
        </p:nvSpPr>
        <p:spPr>
          <a:xfrm>
            <a:off x="1919500" y="304800"/>
            <a:ext cx="8519901" cy="5905500"/>
          </a:xfrm>
        </p:spPr>
        <p:txBody>
          <a:bodyPr>
            <a:noAutofit/>
          </a:bodyPr>
          <a:lstStyle/>
          <a:p>
            <a:pPr marL="0" indent="0">
              <a:buNone/>
            </a:pPr>
            <a:endParaRPr lang="en-US" sz="2000" dirty="0"/>
          </a:p>
          <a:p>
            <a:pPr lvl="2"/>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a:latin typeface="Franklin Gothic Book"/>
              </a:rPr>
              <a:pPr/>
              <a:t>25</a:t>
            </a:fld>
            <a:endParaRPr lang="en-US" dirty="0">
              <a:latin typeface="Franklin Gothic Book"/>
            </a:endParaRPr>
          </a:p>
        </p:txBody>
      </p:sp>
      <p:sp>
        <p:nvSpPr>
          <p:cNvPr id="5" name="TextBox 4"/>
          <p:cNvSpPr txBox="1"/>
          <p:nvPr/>
        </p:nvSpPr>
        <p:spPr>
          <a:xfrm>
            <a:off x="2156337" y="738247"/>
            <a:ext cx="8100801" cy="4308872"/>
          </a:xfrm>
          <a:prstGeom prst="rect">
            <a:avLst/>
          </a:prstGeom>
          <a:noFill/>
        </p:spPr>
        <p:txBody>
          <a:bodyPr wrap="square" rtlCol="0">
            <a:spAutoFit/>
          </a:bodyPr>
          <a:lstStyle/>
          <a:p>
            <a:r>
              <a:rPr lang="en-US" sz="1600" dirty="0">
                <a:solidFill>
                  <a:prstClr val="black"/>
                </a:solidFill>
                <a:latin typeface="Perpetua"/>
              </a:rPr>
              <a:t>The statistics group has ordered potential test severity remedies below in order from most to least preferred.</a:t>
            </a:r>
          </a:p>
          <a:p>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Return the test to traditional severity levels through an engineering solution.</a:t>
            </a:r>
          </a:p>
          <a:p>
            <a:pPr marL="342900" indent="-342900">
              <a:buFont typeface="+mj-lt"/>
              <a:buAutoNum type="arabicPeriod"/>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Continue the suspension of reference oil 271.</a:t>
            </a:r>
          </a:p>
          <a:p>
            <a:pPr marL="800100" lvl="1" indent="-342900">
              <a:buFont typeface="Arial" panose="020B0604020202020204" pitchFamily="34" charset="0"/>
              <a:buChar char="•"/>
            </a:pPr>
            <a:r>
              <a:rPr lang="en-US" sz="1600" dirty="0">
                <a:solidFill>
                  <a:prstClr val="black"/>
                </a:solidFill>
                <a:latin typeface="Perpetua"/>
              </a:rPr>
              <a:t>The remaining 2 oils can still track test severity in both the mild and severe direction, and are not causing problems with lab calibration.</a:t>
            </a:r>
          </a:p>
          <a:p>
            <a:pPr marL="800100" lvl="1" indent="-342900">
              <a:buFont typeface="Arial" panose="020B0604020202020204" pitchFamily="34" charset="0"/>
              <a:buChar char="•"/>
            </a:pPr>
            <a:r>
              <a:rPr lang="en-US" sz="1600" dirty="0">
                <a:solidFill>
                  <a:prstClr val="black"/>
                </a:solidFill>
                <a:latin typeface="Perpetua"/>
              </a:rPr>
              <a:t>Some options exist for running 271 on a less frequent basis and not for calibration.  This can be explored/discussed further if the panel desires.</a:t>
            </a:r>
          </a:p>
          <a:p>
            <a:pPr marL="800100" lvl="1" indent="-342900">
              <a:buFont typeface="Arial" panose="020B0604020202020204" pitchFamily="34" charset="0"/>
              <a:buChar char="•"/>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If a mathematical solution is desired, the majority preference of the statistics group is to update the reference oil standard deviations as shown in the table below.  To prevent an overly large influence of oil 271 on the severity adjustment standard deviation, the stats group recommends using the oil 270 standard deviation as the standard deviation for severity adjustments.  This is appropriate if one believes candidate results near the performance of oil 271 have not seen as large a shift in transformed units.  </a:t>
            </a:r>
          </a:p>
          <a:p>
            <a:pPr marL="285750" indent="-285750">
              <a:buFont typeface="Arial" panose="020B0604020202020204" pitchFamily="34" charset="0"/>
              <a:buChar char="•"/>
            </a:pPr>
            <a:endParaRPr lang="en-US" dirty="0">
              <a:solidFill>
                <a:prstClr val="black"/>
              </a:solidFill>
              <a:latin typeface="Perpetua"/>
            </a:endParaRPr>
          </a:p>
        </p:txBody>
      </p:sp>
      <p:graphicFrame>
        <p:nvGraphicFramePr>
          <p:cNvPr id="6" name="Table 5"/>
          <p:cNvGraphicFramePr>
            <a:graphicFrameLocks noGrp="1"/>
          </p:cNvGraphicFramePr>
          <p:nvPr/>
        </p:nvGraphicFramePr>
        <p:xfrm>
          <a:off x="3862599" y="4867644"/>
          <a:ext cx="4648200" cy="1676400"/>
        </p:xfrm>
        <a:graphic>
          <a:graphicData uri="http://schemas.openxmlformats.org/drawingml/2006/table">
            <a:tbl>
              <a:tblPr firstRow="1" bandRow="1">
                <a:tableStyleId>{5C22544A-7EE6-4342-B048-85BDC9FD1C3A}</a:tableStyleId>
              </a:tblPr>
              <a:tblGrid>
                <a:gridCol w="1619827">
                  <a:extLst>
                    <a:ext uri="{9D8B030D-6E8A-4147-A177-3AD203B41FA5}">
                      <a16:colId xmlns:a16="http://schemas.microsoft.com/office/drawing/2014/main" val="20000"/>
                    </a:ext>
                  </a:extLst>
                </a:gridCol>
                <a:gridCol w="1478973">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43840">
                <a:tc>
                  <a:txBody>
                    <a:bodyPr/>
                    <a:lstStyle/>
                    <a:p>
                      <a:pPr algn="ctr"/>
                      <a:r>
                        <a:rPr lang="en-US" sz="1600" dirty="0"/>
                        <a:t>Oil</a:t>
                      </a:r>
                    </a:p>
                  </a:txBody>
                  <a:tcPr/>
                </a:tc>
                <a:tc>
                  <a:txBody>
                    <a:bodyPr/>
                    <a:lstStyle/>
                    <a:p>
                      <a:pPr algn="ctr"/>
                      <a:r>
                        <a:rPr lang="en-US" sz="1600" dirty="0"/>
                        <a:t>Current</a:t>
                      </a:r>
                      <a:r>
                        <a:rPr lang="en-US" sz="1600" baseline="0" dirty="0"/>
                        <a:t> S.D.</a:t>
                      </a:r>
                      <a:endParaRPr lang="en-US" sz="1600" dirty="0"/>
                    </a:p>
                  </a:txBody>
                  <a:tcPr/>
                </a:tc>
                <a:tc>
                  <a:txBody>
                    <a:bodyPr/>
                    <a:lstStyle/>
                    <a:p>
                      <a:pPr algn="ctr"/>
                      <a:r>
                        <a:rPr lang="en-US" sz="1600" dirty="0"/>
                        <a:t>New S.D.</a:t>
                      </a:r>
                    </a:p>
                  </a:txBody>
                  <a:tcPr/>
                </a:tc>
                <a:extLst>
                  <a:ext uri="{0D108BD9-81ED-4DB2-BD59-A6C34878D82A}">
                    <a16:rowId xmlns:a16="http://schemas.microsoft.com/office/drawing/2014/main" val="10000"/>
                  </a:ext>
                </a:extLst>
              </a:tr>
              <a:tr h="243840">
                <a:tc>
                  <a:txBody>
                    <a:bodyPr/>
                    <a:lstStyle/>
                    <a:p>
                      <a:pPr algn="ctr"/>
                      <a:r>
                        <a:rPr lang="en-US" sz="1600" dirty="0"/>
                        <a:t>270</a:t>
                      </a:r>
                    </a:p>
                  </a:txBody>
                  <a:tcPr/>
                </a:tc>
                <a:tc>
                  <a:txBody>
                    <a:bodyPr/>
                    <a:lstStyle/>
                    <a:p>
                      <a:pPr algn="ctr"/>
                      <a:r>
                        <a:rPr lang="en-US" sz="1600" dirty="0"/>
                        <a:t>0.17435</a:t>
                      </a:r>
                    </a:p>
                  </a:txBody>
                  <a:tcPr/>
                </a:tc>
                <a:tc>
                  <a:txBody>
                    <a:bodyPr/>
                    <a:lstStyle/>
                    <a:p>
                      <a:pPr algn="ctr"/>
                      <a:r>
                        <a:rPr lang="en-US" sz="1600" dirty="0"/>
                        <a:t>0.24011</a:t>
                      </a:r>
                    </a:p>
                  </a:txBody>
                  <a:tcPr/>
                </a:tc>
                <a:extLst>
                  <a:ext uri="{0D108BD9-81ED-4DB2-BD59-A6C34878D82A}">
                    <a16:rowId xmlns:a16="http://schemas.microsoft.com/office/drawing/2014/main" val="10001"/>
                  </a:ext>
                </a:extLst>
              </a:tr>
              <a:tr h="243840">
                <a:tc>
                  <a:txBody>
                    <a:bodyPr/>
                    <a:lstStyle/>
                    <a:p>
                      <a:pPr algn="ctr"/>
                      <a:r>
                        <a:rPr lang="en-US" sz="1600" dirty="0"/>
                        <a:t>271</a:t>
                      </a:r>
                    </a:p>
                  </a:txBody>
                  <a:tcPr/>
                </a:tc>
                <a:tc>
                  <a:txBody>
                    <a:bodyPr/>
                    <a:lstStyle/>
                    <a:p>
                      <a:pPr algn="ctr"/>
                      <a:r>
                        <a:rPr lang="en-US" sz="1600" dirty="0"/>
                        <a:t>0.17537</a:t>
                      </a:r>
                    </a:p>
                  </a:txBody>
                  <a:tcPr/>
                </a:tc>
                <a:tc>
                  <a:txBody>
                    <a:bodyPr/>
                    <a:lstStyle/>
                    <a:p>
                      <a:pPr algn="ctr"/>
                      <a:r>
                        <a:rPr lang="en-US" sz="1600" dirty="0"/>
                        <a:t>0.56272</a:t>
                      </a:r>
                    </a:p>
                  </a:txBody>
                  <a:tcPr/>
                </a:tc>
                <a:extLst>
                  <a:ext uri="{0D108BD9-81ED-4DB2-BD59-A6C34878D82A}">
                    <a16:rowId xmlns:a16="http://schemas.microsoft.com/office/drawing/2014/main" val="10002"/>
                  </a:ext>
                </a:extLst>
              </a:tr>
              <a:tr h="243840">
                <a:tc>
                  <a:txBody>
                    <a:bodyPr/>
                    <a:lstStyle/>
                    <a:p>
                      <a:pPr algn="ctr"/>
                      <a:r>
                        <a:rPr lang="en-US" sz="1600" dirty="0"/>
                        <a:t>1011</a:t>
                      </a:r>
                    </a:p>
                  </a:txBody>
                  <a:tcPr/>
                </a:tc>
                <a:tc>
                  <a:txBody>
                    <a:bodyPr/>
                    <a:lstStyle/>
                    <a:p>
                      <a:pPr algn="ctr"/>
                      <a:r>
                        <a:rPr lang="en-US" sz="1600" dirty="0"/>
                        <a:t>0.18882</a:t>
                      </a:r>
                    </a:p>
                  </a:txBody>
                  <a:tcPr/>
                </a:tc>
                <a:tc>
                  <a:txBody>
                    <a:bodyPr/>
                    <a:lstStyle/>
                    <a:p>
                      <a:pPr algn="ctr"/>
                      <a:r>
                        <a:rPr lang="en-US" sz="1600" dirty="0"/>
                        <a:t>0.27434</a:t>
                      </a:r>
                    </a:p>
                  </a:txBody>
                  <a:tcPr/>
                </a:tc>
                <a:extLst>
                  <a:ext uri="{0D108BD9-81ED-4DB2-BD59-A6C34878D82A}">
                    <a16:rowId xmlns:a16="http://schemas.microsoft.com/office/drawing/2014/main" val="10003"/>
                  </a:ext>
                </a:extLst>
              </a:tr>
              <a:tr h="243840">
                <a:tc>
                  <a:txBody>
                    <a:bodyPr/>
                    <a:lstStyle/>
                    <a:p>
                      <a:pPr algn="ctr"/>
                      <a:r>
                        <a:rPr lang="en-US" sz="1600" dirty="0"/>
                        <a:t>Severity Adj. S.D.</a:t>
                      </a:r>
                    </a:p>
                  </a:txBody>
                  <a:tcPr/>
                </a:tc>
                <a:tc>
                  <a:txBody>
                    <a:bodyPr/>
                    <a:lstStyle/>
                    <a:p>
                      <a:pPr algn="ctr"/>
                      <a:r>
                        <a:rPr lang="en-US" sz="1600" dirty="0"/>
                        <a:t>0.17856</a:t>
                      </a:r>
                    </a:p>
                  </a:txBody>
                  <a:tcPr/>
                </a:tc>
                <a:tc>
                  <a:txBody>
                    <a:bodyPr/>
                    <a:lstStyle/>
                    <a:p>
                      <a:pPr algn="ctr"/>
                      <a:r>
                        <a:rPr lang="en-US" sz="1600" dirty="0"/>
                        <a:t>0.24011*</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7391400" y="6513612"/>
            <a:ext cx="3148996" cy="307777"/>
          </a:xfrm>
          <a:prstGeom prst="rect">
            <a:avLst/>
          </a:prstGeom>
          <a:noFill/>
        </p:spPr>
        <p:txBody>
          <a:bodyPr wrap="square" rtlCol="0">
            <a:spAutoFit/>
          </a:bodyPr>
          <a:lstStyle/>
          <a:p>
            <a:r>
              <a:rPr lang="en-US" sz="1400" dirty="0">
                <a:solidFill>
                  <a:prstClr val="black"/>
                </a:solidFill>
                <a:latin typeface="Perpetua"/>
              </a:rPr>
              <a:t>* - Standard deviation on Oil 270</a:t>
            </a:r>
          </a:p>
        </p:txBody>
      </p:sp>
    </p:spTree>
    <p:extLst>
      <p:ext uri="{BB962C8B-B14F-4D97-AF65-F5344CB8AC3E}">
        <p14:creationId xmlns:p14="http://schemas.microsoft.com/office/powerpoint/2010/main" val="303231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504" y="121208"/>
            <a:ext cx="8534400" cy="609600"/>
          </a:xfrm>
        </p:spPr>
        <p:txBody>
          <a:bodyPr>
            <a:normAutofit fontScale="90000"/>
          </a:bodyPr>
          <a:lstStyle/>
          <a:p>
            <a:r>
              <a:rPr lang="en-US" sz="3200" dirty="0"/>
              <a:t>Mathematical Corrective Options Considered</a:t>
            </a:r>
          </a:p>
        </p:txBody>
      </p:sp>
      <p:sp>
        <p:nvSpPr>
          <p:cNvPr id="4" name="Slide Number Placeholder 3"/>
          <p:cNvSpPr>
            <a:spLocks noGrp="1"/>
          </p:cNvSpPr>
          <p:nvPr>
            <p:ph type="sldNum" sz="quarter" idx="12"/>
          </p:nvPr>
        </p:nvSpPr>
        <p:spPr/>
        <p:txBody>
          <a:bodyPr/>
          <a:lstStyle/>
          <a:p>
            <a:fld id="{C17C1647-21DB-4F21-9B41-C46BD641619B}" type="slidenum">
              <a:rPr lang="en-US">
                <a:latin typeface="Franklin Gothic Book"/>
              </a:rPr>
              <a:pPr/>
              <a:t>26</a:t>
            </a:fld>
            <a:endParaRPr lang="en-US" dirty="0">
              <a:latin typeface="Franklin Gothic Book"/>
            </a:endParaRPr>
          </a:p>
        </p:txBody>
      </p:sp>
      <p:sp>
        <p:nvSpPr>
          <p:cNvPr id="8" name="Content Placeholder 2"/>
          <p:cNvSpPr>
            <a:spLocks noGrp="1"/>
          </p:cNvSpPr>
          <p:nvPr>
            <p:ph sz="quarter" idx="1"/>
          </p:nvPr>
        </p:nvSpPr>
        <p:spPr>
          <a:xfrm>
            <a:off x="1905000" y="1054143"/>
            <a:ext cx="8763000" cy="5135562"/>
          </a:xfrm>
        </p:spPr>
        <p:txBody>
          <a:bodyPr>
            <a:noAutofit/>
          </a:bodyPr>
          <a:lstStyle/>
          <a:p>
            <a:pPr marL="0" indent="0">
              <a:buNone/>
            </a:pPr>
            <a:endParaRPr lang="en-US" sz="2000" dirty="0"/>
          </a:p>
          <a:p>
            <a:endParaRPr lang="en-US" sz="2000" dirty="0"/>
          </a:p>
          <a:p>
            <a:pPr marL="0" indent="0">
              <a:buNone/>
            </a:pPr>
            <a:endParaRPr lang="en-US" sz="2000" dirty="0"/>
          </a:p>
        </p:txBody>
      </p:sp>
      <p:sp>
        <p:nvSpPr>
          <p:cNvPr id="5" name="TextBox 4"/>
          <p:cNvSpPr txBox="1"/>
          <p:nvPr/>
        </p:nvSpPr>
        <p:spPr>
          <a:xfrm>
            <a:off x="2123385" y="792292"/>
            <a:ext cx="8305800" cy="5755422"/>
          </a:xfrm>
          <a:prstGeom prst="rect">
            <a:avLst/>
          </a:prstGeom>
          <a:noFill/>
        </p:spPr>
        <p:txBody>
          <a:bodyPr wrap="square" rtlCol="0">
            <a:spAutoFit/>
          </a:bodyPr>
          <a:lstStyle/>
          <a:p>
            <a:r>
              <a:rPr lang="en-US" sz="1600" dirty="0">
                <a:solidFill>
                  <a:prstClr val="black"/>
                </a:solidFill>
                <a:latin typeface="Perpetua"/>
              </a:rPr>
              <a:t>The following are a list of options for mathematical corrective options evaluated (in no particular order).  Fixing a problem mathematically for the reference oils does not mean that the underlying problem will be fixed for candidate oils.</a:t>
            </a:r>
          </a:p>
          <a:p>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Re-evaluate the transformation based on the current data set.  If different from Ln, calculate new means and standard deviations. Also consider removing the transformation from Oil 271 only.  Would require new mean and standard deviation for this oil.</a:t>
            </a:r>
          </a:p>
          <a:p>
            <a:pPr marL="800100" lvl="1" indent="-342900">
              <a:buFont typeface="Arial" panose="020B0604020202020204" pitchFamily="34" charset="0"/>
              <a:buChar char="•"/>
            </a:pPr>
            <a:r>
              <a:rPr lang="en-US" sz="1600" b="1" i="1" dirty="0">
                <a:solidFill>
                  <a:prstClr val="black"/>
                </a:solidFill>
                <a:latin typeface="Perpetua"/>
              </a:rPr>
              <a:t>Result</a:t>
            </a:r>
            <a:r>
              <a:rPr lang="en-US" sz="1600" dirty="0">
                <a:solidFill>
                  <a:prstClr val="black"/>
                </a:solidFill>
                <a:latin typeface="Perpetua"/>
              </a:rPr>
              <a:t> – A square root transformation was slightly preferred over the natural log but provided only small relief.  This fix would likely be needed in addition to a standard deviation adjustment, and fewer changes are preferred to many.</a:t>
            </a:r>
          </a:p>
          <a:p>
            <a:pPr marL="800100" lvl="1" indent="-342900">
              <a:buFont typeface="Arial" panose="020B0604020202020204" pitchFamily="34" charset="0"/>
              <a:buChar char="•"/>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Correction factors.  This would be applied equally to all oils, candidates and references. Evaluate constant and proportional correction factors to transformed and untransformed results.</a:t>
            </a:r>
          </a:p>
          <a:p>
            <a:pPr marL="800100" lvl="1" indent="-342900">
              <a:buFont typeface="Arial" panose="020B0604020202020204" pitchFamily="34" charset="0"/>
              <a:buChar char="•"/>
            </a:pPr>
            <a:r>
              <a:rPr lang="en-US" sz="1600" b="1" i="1" dirty="0">
                <a:solidFill>
                  <a:prstClr val="black"/>
                </a:solidFill>
                <a:latin typeface="Perpetua"/>
              </a:rPr>
              <a:t>Result</a:t>
            </a:r>
            <a:r>
              <a:rPr lang="en-US" sz="1600" dirty="0">
                <a:solidFill>
                  <a:prstClr val="black"/>
                </a:solidFill>
                <a:latin typeface="Perpetua"/>
              </a:rPr>
              <a:t> – Constant correction factors in untransformed units were reasonable, but slightly over- and under-corrected some reference oils.  Proportional correction factors bring all oils back to target, but results in large positive corrections for mild oils, requiring strong belief that candidates near oil 271 performance are behaving similarly.  For any correction factor options, the lack of root cause also makes starting/stopping point of correction factor implementation unclear.</a:t>
            </a:r>
          </a:p>
          <a:p>
            <a:pPr marL="800100" lvl="1" indent="-342900">
              <a:buFont typeface="Arial" panose="020B0604020202020204" pitchFamily="34" charset="0"/>
              <a:buChar char="•"/>
            </a:pPr>
            <a:endParaRPr lang="en-US" sz="1600" dirty="0">
              <a:solidFill>
                <a:prstClr val="black"/>
              </a:solidFill>
              <a:latin typeface="Perpetua"/>
            </a:endParaRPr>
          </a:p>
          <a:p>
            <a:pPr marL="342900" indent="-342900">
              <a:buFont typeface="+mj-lt"/>
              <a:buAutoNum type="arabicPeriod"/>
            </a:pPr>
            <a:r>
              <a:rPr lang="en-US" sz="1600" dirty="0">
                <a:solidFill>
                  <a:prstClr val="black"/>
                </a:solidFill>
                <a:latin typeface="Perpetua"/>
              </a:rPr>
              <a:t>Calculate new standard deviations.  This will make the standard deviation of 271 larger and thus bring the standardized result closer to target.</a:t>
            </a:r>
          </a:p>
          <a:p>
            <a:pPr marL="800100" lvl="1" indent="-342900">
              <a:buFont typeface="Arial" panose="020B0604020202020204" pitchFamily="34" charset="0"/>
              <a:buChar char="•"/>
            </a:pPr>
            <a:r>
              <a:rPr lang="en-US" sz="1600" b="1" i="1" dirty="0">
                <a:solidFill>
                  <a:prstClr val="black"/>
                </a:solidFill>
                <a:latin typeface="Perpetua"/>
              </a:rPr>
              <a:t>Result</a:t>
            </a:r>
            <a:r>
              <a:rPr lang="en-US" sz="1600" dirty="0">
                <a:solidFill>
                  <a:prstClr val="black"/>
                </a:solidFill>
                <a:latin typeface="Perpetua"/>
              </a:rPr>
              <a:t> – This option was chosen, as it provides relief to the test while requiring the least amount of changes to the way the test has been run historically.</a:t>
            </a:r>
          </a:p>
        </p:txBody>
      </p:sp>
    </p:spTree>
    <p:extLst>
      <p:ext uri="{BB962C8B-B14F-4D97-AF65-F5344CB8AC3E}">
        <p14:creationId xmlns:p14="http://schemas.microsoft.com/office/powerpoint/2010/main" val="108489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EAE5-87B6-4169-B590-78FB7E88130A}"/>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75B30545-68BB-4B65-897E-0EECE532AF04}"/>
              </a:ext>
            </a:extLst>
          </p:cNvPr>
          <p:cNvSpPr>
            <a:spLocks noGrp="1"/>
          </p:cNvSpPr>
          <p:nvPr>
            <p:ph idx="1"/>
          </p:nvPr>
        </p:nvSpPr>
        <p:spPr/>
        <p:txBody>
          <a:bodyPr>
            <a:normAutofit lnSpcReduction="10000"/>
          </a:bodyPr>
          <a:lstStyle/>
          <a:p>
            <a:r>
              <a:rPr lang="en-US" dirty="0"/>
              <a:t>Attendance roster attached below</a:t>
            </a:r>
          </a:p>
          <a:p>
            <a:r>
              <a:rPr lang="en-US" dirty="0"/>
              <a:t>Meeting minutes from 04/21/21 were approved </a:t>
            </a:r>
          </a:p>
          <a:p>
            <a:r>
              <a:rPr lang="en-US" dirty="0"/>
              <a:t>TMC Report Attached</a:t>
            </a:r>
          </a:p>
          <a:p>
            <a:pPr lvl="1"/>
            <a:r>
              <a:rPr lang="en-US" dirty="0"/>
              <a:t>Test in alarm – mild</a:t>
            </a:r>
          </a:p>
          <a:p>
            <a:pPr lvl="1"/>
            <a:r>
              <a:rPr lang="en-US" dirty="0"/>
              <a:t>Oil 271 remains suspended</a:t>
            </a:r>
          </a:p>
          <a:p>
            <a:pPr lvl="1"/>
            <a:r>
              <a:rPr lang="en-US" dirty="0"/>
              <a:t>Oil 1011 depleted</a:t>
            </a:r>
          </a:p>
          <a:p>
            <a:pPr lvl="1"/>
            <a:r>
              <a:rPr lang="en-US" dirty="0"/>
              <a:t>Oil 1011-1 will not be assigned due to severity alarm</a:t>
            </a:r>
          </a:p>
          <a:p>
            <a:pPr lvl="1"/>
            <a:r>
              <a:rPr lang="en-US" dirty="0"/>
              <a:t>All labs calibrated – two test stands on target-to-severe on oil 270 in labs A and B</a:t>
            </a:r>
          </a:p>
          <a:p>
            <a:pPr lvl="1"/>
            <a:endParaRPr lang="en-US" dirty="0"/>
          </a:p>
          <a:p>
            <a:pPr marL="457200" lvl="1" indent="0">
              <a:buNone/>
            </a:pPr>
            <a:r>
              <a:rPr lang="en-US" dirty="0"/>
              <a:t>	</a:t>
            </a:r>
          </a:p>
          <a:p>
            <a:pPr marL="0" indent="0">
              <a:buNone/>
            </a:pPr>
            <a:endParaRPr lang="en-US" dirty="0"/>
          </a:p>
        </p:txBody>
      </p:sp>
    </p:spTree>
    <p:extLst>
      <p:ext uri="{BB962C8B-B14F-4D97-AF65-F5344CB8AC3E}">
        <p14:creationId xmlns:p14="http://schemas.microsoft.com/office/powerpoint/2010/main" val="372843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CD74-F72C-49D9-9CE5-551B06F807E2}"/>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3C88A73A-9C6F-4F25-9576-F118DA4737BB}"/>
              </a:ext>
            </a:extLst>
          </p:cNvPr>
          <p:cNvSpPr>
            <a:spLocks noGrp="1"/>
          </p:cNvSpPr>
          <p:nvPr>
            <p:ph idx="1"/>
          </p:nvPr>
        </p:nvSpPr>
        <p:spPr/>
        <p:txBody>
          <a:bodyPr>
            <a:normAutofit/>
          </a:bodyPr>
          <a:lstStyle/>
          <a:p>
            <a:r>
              <a:rPr lang="en-US" dirty="0"/>
              <a:t>Fuel Report</a:t>
            </a:r>
          </a:p>
          <a:p>
            <a:pPr lvl="1"/>
            <a:r>
              <a:rPr lang="en-US" dirty="0"/>
              <a:t>Prasad from </a:t>
            </a:r>
            <a:r>
              <a:rPr lang="en-US" dirty="0" err="1"/>
              <a:t>Haltermann</a:t>
            </a:r>
            <a:r>
              <a:rPr lang="en-US" dirty="0"/>
              <a:t> reported 320K gallons of EEE remaining</a:t>
            </a:r>
          </a:p>
          <a:p>
            <a:pPr lvl="2"/>
            <a:r>
              <a:rPr lang="en-US" dirty="0"/>
              <a:t>Next Fuel batch will be blended in January</a:t>
            </a:r>
          </a:p>
          <a:p>
            <a:pPr lvl="2"/>
            <a:r>
              <a:rPr lang="en-US" dirty="0"/>
              <a:t>Shortage of drivers with proper tanker license still a problem</a:t>
            </a:r>
          </a:p>
          <a:p>
            <a:pPr lvl="1"/>
            <a:r>
              <a:rPr lang="en-US" dirty="0"/>
              <a:t>The panel was approached by an alternative fuel supplier with a request for guidance and testing requirements to supply fuel to the industry for Sequence X testing.  The panel agreed to form an alternative fuels task force.  The objective of the task force will be to establish testing guidelines that will be included in the test procedure for any alternative supplier.</a:t>
            </a:r>
          </a:p>
          <a:p>
            <a:pPr marL="457200" lvl="1" indent="0">
              <a:buNone/>
            </a:pPr>
            <a:endParaRPr lang="en-US" dirty="0"/>
          </a:p>
          <a:p>
            <a:pPr marL="914400" lvl="2" indent="0">
              <a:buNone/>
            </a:pPr>
            <a:r>
              <a:rPr lang="en-US" dirty="0"/>
              <a:t>				</a:t>
            </a:r>
          </a:p>
          <a:p>
            <a:endParaRPr lang="en-US" dirty="0"/>
          </a:p>
          <a:p>
            <a:pPr lvl="1"/>
            <a:endParaRPr lang="en-US" dirty="0"/>
          </a:p>
        </p:txBody>
      </p:sp>
    </p:spTree>
    <p:extLst>
      <p:ext uri="{BB962C8B-B14F-4D97-AF65-F5344CB8AC3E}">
        <p14:creationId xmlns:p14="http://schemas.microsoft.com/office/powerpoint/2010/main" val="225097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6E3A-F58F-49D8-AD71-02E0FB4E0787}"/>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1E44607D-0E96-4298-9B44-5A9BD76EA505}"/>
              </a:ext>
            </a:extLst>
          </p:cNvPr>
          <p:cNvSpPr>
            <a:spLocks noGrp="1"/>
          </p:cNvSpPr>
          <p:nvPr>
            <p:ph idx="1"/>
          </p:nvPr>
        </p:nvSpPr>
        <p:spPr>
          <a:xfrm>
            <a:off x="655320" y="1432290"/>
            <a:ext cx="10515600" cy="4935745"/>
          </a:xfrm>
        </p:spPr>
        <p:txBody>
          <a:bodyPr>
            <a:normAutofit lnSpcReduction="10000"/>
          </a:bodyPr>
          <a:lstStyle/>
          <a:p>
            <a:r>
              <a:rPr lang="en-US" dirty="0"/>
              <a:t>Mild severity shift task force update.  Summary slide attached.</a:t>
            </a:r>
          </a:p>
          <a:p>
            <a:pPr lvl="1"/>
            <a:r>
              <a:rPr lang="en-US" dirty="0"/>
              <a:t>Amol presented a slide of experimental test results using an orifice restrictor.</a:t>
            </a:r>
          </a:p>
          <a:p>
            <a:pPr lvl="2"/>
            <a:r>
              <a:rPr lang="en-US" dirty="0"/>
              <a:t>Valvoline data showed on target results using the restrictor</a:t>
            </a:r>
          </a:p>
          <a:p>
            <a:pPr lvl="2"/>
            <a:r>
              <a:rPr lang="en-US" dirty="0"/>
              <a:t>Not all labs have conducted experiments with the restriction, some stands on target with no restrictor.</a:t>
            </a:r>
          </a:p>
          <a:p>
            <a:pPr lvl="2"/>
            <a:r>
              <a:rPr lang="en-US" dirty="0"/>
              <a:t>Intertek was still mild using a restrictor</a:t>
            </a:r>
          </a:p>
          <a:p>
            <a:pPr lvl="1"/>
            <a:r>
              <a:rPr lang="en-US" dirty="0"/>
              <a:t>Discussion of Task Force activities</a:t>
            </a:r>
          </a:p>
          <a:p>
            <a:pPr lvl="2"/>
            <a:r>
              <a:rPr lang="en-US" dirty="0"/>
              <a:t>No root cause for mild shift has been identified after more than 1 year of review and experimentation</a:t>
            </a:r>
          </a:p>
          <a:p>
            <a:pPr lvl="2"/>
            <a:r>
              <a:rPr lang="en-US" dirty="0"/>
              <a:t>Options that were presented by stats group and panel for a go forward path (See presentation attached)</a:t>
            </a:r>
          </a:p>
          <a:p>
            <a:pPr lvl="3"/>
            <a:r>
              <a:rPr lang="en-US" dirty="0"/>
              <a:t>Remove oil 271 from service completely or use as discrimination oil only</a:t>
            </a:r>
          </a:p>
          <a:p>
            <a:pPr lvl="3"/>
            <a:r>
              <a:rPr lang="en-US" dirty="0"/>
              <a:t>Mathematical solution of increasing the standard deviation to prevent overinfluence of oil 271</a:t>
            </a:r>
          </a:p>
          <a:p>
            <a:pPr lvl="3"/>
            <a:r>
              <a:rPr lang="en-US" dirty="0"/>
              <a:t>Continue Task Force activity for engineering solution.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57647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2030-9FA0-4FD4-93A3-4DF1213F822E}"/>
              </a:ext>
            </a:extLst>
          </p:cNvPr>
          <p:cNvSpPr>
            <a:spLocks noGrp="1"/>
          </p:cNvSpPr>
          <p:nvPr>
            <p:ph type="title"/>
          </p:nvPr>
        </p:nvSpPr>
        <p:spPr>
          <a:xfrm>
            <a:off x="838200" y="365126"/>
            <a:ext cx="10515600" cy="655954"/>
          </a:xfrm>
        </p:spPr>
        <p:txBody>
          <a:bodyPr>
            <a:normAutofit fontScale="90000"/>
          </a:bodyPr>
          <a:lstStyle/>
          <a:p>
            <a:r>
              <a:rPr lang="en-US" dirty="0"/>
              <a:t>Meeting Minutes</a:t>
            </a:r>
          </a:p>
        </p:txBody>
      </p:sp>
      <p:sp>
        <p:nvSpPr>
          <p:cNvPr id="3" name="Content Placeholder 2">
            <a:extLst>
              <a:ext uri="{FF2B5EF4-FFF2-40B4-BE49-F238E27FC236}">
                <a16:creationId xmlns:a16="http://schemas.microsoft.com/office/drawing/2014/main" id="{9FB37F92-0596-42DE-8654-DD5FF2308D9B}"/>
              </a:ext>
            </a:extLst>
          </p:cNvPr>
          <p:cNvSpPr>
            <a:spLocks noGrp="1"/>
          </p:cNvSpPr>
          <p:nvPr>
            <p:ph idx="1"/>
          </p:nvPr>
        </p:nvSpPr>
        <p:spPr>
          <a:xfrm>
            <a:off x="838200" y="1203960"/>
            <a:ext cx="10515600" cy="5288914"/>
          </a:xfrm>
        </p:spPr>
        <p:txBody>
          <a:bodyPr>
            <a:normAutofit lnSpcReduction="10000"/>
          </a:bodyPr>
          <a:lstStyle/>
          <a:p>
            <a:r>
              <a:rPr lang="en-US" dirty="0"/>
              <a:t>Severity Shift discussion Cont’d</a:t>
            </a:r>
          </a:p>
          <a:p>
            <a:pPr lvl="1"/>
            <a:r>
              <a:rPr lang="en-US" dirty="0"/>
              <a:t>The group agreed to continue with Task Force Efforts.  A motion was made to maintain suspension of oil 271 through April 8, 2022 with the condition that the task force maintains full effort in solving the problem.</a:t>
            </a:r>
          </a:p>
          <a:p>
            <a:pPr lvl="1"/>
            <a:r>
              <a:rPr lang="en-US" dirty="0"/>
              <a:t>The motion passed with 10 approves and 3 waives.</a:t>
            </a:r>
          </a:p>
          <a:p>
            <a:pPr lvl="1"/>
            <a:r>
              <a:rPr lang="en-US" dirty="0"/>
              <a:t>Mike Deegan expressed concern that poor oils may be entering the market.  Grundza replied that the severity adjustment system was doing its job in generating accurate candidate test results.  </a:t>
            </a:r>
          </a:p>
          <a:p>
            <a:r>
              <a:rPr lang="en-US" dirty="0"/>
              <a:t>Hardware update</a:t>
            </a:r>
          </a:p>
          <a:p>
            <a:pPr lvl="1"/>
            <a:r>
              <a:rPr lang="en-US" dirty="0"/>
              <a:t>A survey was sent to all labs for hardware availability.  No specific needs were expressed by any lab.</a:t>
            </a:r>
          </a:p>
          <a:p>
            <a:pPr lvl="1"/>
            <a:r>
              <a:rPr lang="en-US" dirty="0"/>
              <a:t>A summary slide is attached below for industry inventory</a:t>
            </a:r>
          </a:p>
          <a:p>
            <a:r>
              <a:rPr lang="en-US" dirty="0"/>
              <a:t>Candidate Activity – slide attached</a:t>
            </a:r>
          </a:p>
          <a:p>
            <a:pPr lvl="1"/>
            <a:r>
              <a:rPr lang="en-US" dirty="0"/>
              <a:t>The industry pace is about 4-5 tests a month this year.</a:t>
            </a:r>
          </a:p>
          <a:p>
            <a:pPr lvl="1"/>
            <a:endParaRPr lang="en-US" dirty="0"/>
          </a:p>
        </p:txBody>
      </p:sp>
    </p:spTree>
    <p:extLst>
      <p:ext uri="{BB962C8B-B14F-4D97-AF65-F5344CB8AC3E}">
        <p14:creationId xmlns:p14="http://schemas.microsoft.com/office/powerpoint/2010/main" val="105442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ACFD-DB7D-4102-8F62-9C99910C1C24}"/>
              </a:ext>
            </a:extLst>
          </p:cNvPr>
          <p:cNvSpPr>
            <a:spLocks noGrp="1"/>
          </p:cNvSpPr>
          <p:nvPr>
            <p:ph type="title"/>
          </p:nvPr>
        </p:nvSpPr>
        <p:spPr/>
        <p:txBody>
          <a:bodyPr/>
          <a:lstStyle/>
          <a:p>
            <a:r>
              <a:rPr lang="en-US" dirty="0"/>
              <a:t>Motion/Action Item  List 11/18/21</a:t>
            </a:r>
          </a:p>
        </p:txBody>
      </p:sp>
      <p:sp>
        <p:nvSpPr>
          <p:cNvPr id="3" name="Content Placeholder 2">
            <a:extLst>
              <a:ext uri="{FF2B5EF4-FFF2-40B4-BE49-F238E27FC236}">
                <a16:creationId xmlns:a16="http://schemas.microsoft.com/office/drawing/2014/main" id="{C6050FA9-BE0D-4B34-9DE6-C066D9E05375}"/>
              </a:ext>
            </a:extLst>
          </p:cNvPr>
          <p:cNvSpPr>
            <a:spLocks noGrp="1"/>
          </p:cNvSpPr>
          <p:nvPr>
            <p:ph idx="1"/>
          </p:nvPr>
        </p:nvSpPr>
        <p:spPr/>
        <p:txBody>
          <a:bodyPr>
            <a:normAutofit lnSpcReduction="10000"/>
          </a:bodyPr>
          <a:lstStyle/>
          <a:p>
            <a:r>
              <a:rPr lang="en-US" dirty="0"/>
              <a:t>Motion 1: Approval of the SP Meeting minutes from 06//21</a:t>
            </a:r>
          </a:p>
          <a:p>
            <a:pPr lvl="1"/>
            <a:r>
              <a:rPr lang="en-US" dirty="0"/>
              <a:t>Motion: Rich Grundza</a:t>
            </a:r>
          </a:p>
          <a:p>
            <a:pPr lvl="1"/>
            <a:r>
              <a:rPr lang="en-US" dirty="0"/>
              <a:t>Second: Robert </a:t>
            </a:r>
            <a:r>
              <a:rPr lang="en-US" dirty="0" err="1"/>
              <a:t>Stockwell</a:t>
            </a:r>
            <a:endParaRPr lang="en-US" dirty="0"/>
          </a:p>
          <a:p>
            <a:pPr lvl="1"/>
            <a:r>
              <a:rPr lang="en-US" dirty="0"/>
              <a:t>Passed: unanimous</a:t>
            </a:r>
          </a:p>
          <a:p>
            <a:pPr marL="457200" lvl="1" indent="0">
              <a:buNone/>
            </a:pPr>
            <a:endParaRPr lang="en-US" dirty="0"/>
          </a:p>
          <a:p>
            <a:r>
              <a:rPr lang="en-US" dirty="0"/>
              <a:t> Motion 2: Continue the Mild Severity Task force activity and maintain oil 271 suspended through April 08, 2022</a:t>
            </a:r>
          </a:p>
          <a:p>
            <a:pPr lvl="1"/>
            <a:r>
              <a:rPr lang="en-US" dirty="0"/>
              <a:t>Motion: Andy Ritchie</a:t>
            </a:r>
          </a:p>
          <a:p>
            <a:pPr lvl="1"/>
            <a:r>
              <a:rPr lang="en-US" dirty="0"/>
              <a:t>Second: Rich Grundza</a:t>
            </a:r>
          </a:p>
          <a:p>
            <a:pPr lvl="1"/>
            <a:r>
              <a:rPr lang="en-US" dirty="0"/>
              <a:t>Passed: 10 Approve, 0 Negative, 3 Waive</a:t>
            </a:r>
          </a:p>
          <a:p>
            <a:r>
              <a:rPr lang="en-US" dirty="0"/>
              <a:t>Action – Form Alternative Fuel Task Force</a:t>
            </a:r>
          </a:p>
          <a:p>
            <a:pPr marL="0" indent="0">
              <a:buNone/>
            </a:pPr>
            <a:endParaRPr lang="en-US" dirty="0"/>
          </a:p>
          <a:p>
            <a:pPr lvl="1"/>
            <a:endParaRPr lang="en-US" dirty="0"/>
          </a:p>
        </p:txBody>
      </p:sp>
    </p:spTree>
    <p:extLst>
      <p:ext uri="{BB962C8B-B14F-4D97-AF65-F5344CB8AC3E}">
        <p14:creationId xmlns:p14="http://schemas.microsoft.com/office/powerpoint/2010/main" val="198413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295C-487B-43A0-A032-6013E2FFFC71}"/>
              </a:ext>
            </a:extLst>
          </p:cNvPr>
          <p:cNvSpPr>
            <a:spLocks noGrp="1"/>
          </p:cNvSpPr>
          <p:nvPr>
            <p:ph type="title"/>
          </p:nvPr>
        </p:nvSpPr>
        <p:spPr>
          <a:xfrm>
            <a:off x="838200" y="365125"/>
            <a:ext cx="10515600" cy="860171"/>
          </a:xfrm>
        </p:spPr>
        <p:txBody>
          <a:bodyPr/>
          <a:lstStyle/>
          <a:p>
            <a:r>
              <a:rPr lang="en-US" dirty="0"/>
              <a:t>Mild Severity Shift Task Force Update</a:t>
            </a:r>
          </a:p>
        </p:txBody>
      </p:sp>
      <p:sp>
        <p:nvSpPr>
          <p:cNvPr id="3" name="Content Placeholder 2">
            <a:extLst>
              <a:ext uri="{FF2B5EF4-FFF2-40B4-BE49-F238E27FC236}">
                <a16:creationId xmlns:a16="http://schemas.microsoft.com/office/drawing/2014/main" id="{51DCEFBE-39F8-4BBC-A7F8-ED5AE97AABD1}"/>
              </a:ext>
            </a:extLst>
          </p:cNvPr>
          <p:cNvSpPr>
            <a:spLocks noGrp="1"/>
          </p:cNvSpPr>
          <p:nvPr>
            <p:ph idx="1"/>
          </p:nvPr>
        </p:nvSpPr>
        <p:spPr>
          <a:xfrm>
            <a:off x="838200" y="1353312"/>
            <a:ext cx="10515600" cy="4823651"/>
          </a:xfrm>
        </p:spPr>
        <p:txBody>
          <a:bodyPr>
            <a:normAutofit/>
          </a:bodyPr>
          <a:lstStyle/>
          <a:p>
            <a:r>
              <a:rPr lang="en-US" dirty="0"/>
              <a:t>4 Task Force meetings since last panel call</a:t>
            </a:r>
          </a:p>
          <a:p>
            <a:r>
              <a:rPr lang="en-US" dirty="0"/>
              <a:t>Experiments with blowby stack orifice plate</a:t>
            </a:r>
          </a:p>
          <a:p>
            <a:pPr lvl="1"/>
            <a:r>
              <a:rPr lang="en-US" dirty="0"/>
              <a:t>Higher CC pressure</a:t>
            </a:r>
          </a:p>
          <a:p>
            <a:pPr lvl="1"/>
            <a:r>
              <a:rPr lang="en-US" dirty="0"/>
              <a:t>More severity in Lab F</a:t>
            </a:r>
          </a:p>
          <a:p>
            <a:pPr lvl="1"/>
            <a:r>
              <a:rPr lang="en-US" dirty="0"/>
              <a:t>Oil 271 comparison mild vs severe tests see attached slide from Valvoline  </a:t>
            </a:r>
          </a:p>
          <a:p>
            <a:r>
              <a:rPr lang="en-US" dirty="0"/>
              <a:t>Task force analyzing Lab F data</a:t>
            </a:r>
          </a:p>
          <a:p>
            <a:pPr lvl="1"/>
            <a:r>
              <a:rPr lang="en-US" dirty="0"/>
              <a:t>Operational review</a:t>
            </a:r>
          </a:p>
          <a:p>
            <a:pPr lvl="1"/>
            <a:r>
              <a:rPr lang="en-US" dirty="0"/>
              <a:t>Oil Analysis</a:t>
            </a:r>
          </a:p>
          <a:p>
            <a:pPr lvl="1"/>
            <a:r>
              <a:rPr lang="en-US" dirty="0"/>
              <a:t>See Task Force minutes for presentations</a:t>
            </a:r>
          </a:p>
          <a:p>
            <a:pPr lvl="1"/>
            <a:r>
              <a:rPr lang="en-US" dirty="0"/>
              <a:t>Valvoline slide below shows summary </a:t>
            </a:r>
          </a:p>
          <a:p>
            <a:r>
              <a:rPr lang="en-US" dirty="0"/>
              <a:t>Hardware investigation ongoing</a:t>
            </a:r>
          </a:p>
          <a:p>
            <a:pPr lvl="1"/>
            <a:endParaRPr lang="en-US" dirty="0"/>
          </a:p>
        </p:txBody>
      </p:sp>
    </p:spTree>
    <p:extLst>
      <p:ext uri="{BB962C8B-B14F-4D97-AF65-F5344CB8AC3E}">
        <p14:creationId xmlns:p14="http://schemas.microsoft.com/office/powerpoint/2010/main" val="403741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1A78-7292-480B-B682-B70D8294EBE7}"/>
              </a:ext>
            </a:extLst>
          </p:cNvPr>
          <p:cNvSpPr>
            <a:spLocks noGrp="1"/>
          </p:cNvSpPr>
          <p:nvPr>
            <p:ph type="title"/>
          </p:nvPr>
        </p:nvSpPr>
        <p:spPr/>
        <p:txBody>
          <a:bodyPr/>
          <a:lstStyle/>
          <a:p>
            <a:r>
              <a:rPr lang="en-US" dirty="0"/>
              <a:t>Valvoline BB Restrictor Comparison Data</a:t>
            </a:r>
          </a:p>
        </p:txBody>
      </p:sp>
      <p:graphicFrame>
        <p:nvGraphicFramePr>
          <p:cNvPr id="4" name="Content Placeholder 3">
            <a:extLst>
              <a:ext uri="{FF2B5EF4-FFF2-40B4-BE49-F238E27FC236}">
                <a16:creationId xmlns:a16="http://schemas.microsoft.com/office/drawing/2014/main" id="{411AE97D-597E-45CC-B4F5-790847809A4E}"/>
              </a:ext>
            </a:extLst>
          </p:cNvPr>
          <p:cNvGraphicFramePr>
            <a:graphicFrameLocks noGrp="1"/>
          </p:cNvGraphicFramePr>
          <p:nvPr>
            <p:ph idx="1"/>
            <p:extLst>
              <p:ext uri="{D42A27DB-BD31-4B8C-83A1-F6EECF244321}">
                <p14:modId xmlns:p14="http://schemas.microsoft.com/office/powerpoint/2010/main" val="3421111459"/>
              </p:ext>
            </p:extLst>
          </p:nvPr>
        </p:nvGraphicFramePr>
        <p:xfrm>
          <a:off x="1133584" y="1825625"/>
          <a:ext cx="9924832" cy="4393393"/>
        </p:xfrm>
        <a:graphic>
          <a:graphicData uri="http://schemas.openxmlformats.org/drawingml/2006/table">
            <a:tbl>
              <a:tblPr/>
              <a:tblGrid>
                <a:gridCol w="1233029">
                  <a:extLst>
                    <a:ext uri="{9D8B030D-6E8A-4147-A177-3AD203B41FA5}">
                      <a16:colId xmlns:a16="http://schemas.microsoft.com/office/drawing/2014/main" val="2578260015"/>
                    </a:ext>
                  </a:extLst>
                </a:gridCol>
                <a:gridCol w="600707">
                  <a:extLst>
                    <a:ext uri="{9D8B030D-6E8A-4147-A177-3AD203B41FA5}">
                      <a16:colId xmlns:a16="http://schemas.microsoft.com/office/drawing/2014/main" val="690356745"/>
                    </a:ext>
                  </a:extLst>
                </a:gridCol>
                <a:gridCol w="600707">
                  <a:extLst>
                    <a:ext uri="{9D8B030D-6E8A-4147-A177-3AD203B41FA5}">
                      <a16:colId xmlns:a16="http://schemas.microsoft.com/office/drawing/2014/main" val="3708680127"/>
                    </a:ext>
                  </a:extLst>
                </a:gridCol>
                <a:gridCol w="600707">
                  <a:extLst>
                    <a:ext uri="{9D8B030D-6E8A-4147-A177-3AD203B41FA5}">
                      <a16:colId xmlns:a16="http://schemas.microsoft.com/office/drawing/2014/main" val="3592339610"/>
                    </a:ext>
                  </a:extLst>
                </a:gridCol>
                <a:gridCol w="748248">
                  <a:extLst>
                    <a:ext uri="{9D8B030D-6E8A-4147-A177-3AD203B41FA5}">
                      <a16:colId xmlns:a16="http://schemas.microsoft.com/office/drawing/2014/main" val="3378760412"/>
                    </a:ext>
                  </a:extLst>
                </a:gridCol>
                <a:gridCol w="748248">
                  <a:extLst>
                    <a:ext uri="{9D8B030D-6E8A-4147-A177-3AD203B41FA5}">
                      <a16:colId xmlns:a16="http://schemas.microsoft.com/office/drawing/2014/main" val="320033652"/>
                    </a:ext>
                  </a:extLst>
                </a:gridCol>
                <a:gridCol w="653400">
                  <a:extLst>
                    <a:ext uri="{9D8B030D-6E8A-4147-A177-3AD203B41FA5}">
                      <a16:colId xmlns:a16="http://schemas.microsoft.com/office/drawing/2014/main" val="3848575792"/>
                    </a:ext>
                  </a:extLst>
                </a:gridCol>
                <a:gridCol w="656035">
                  <a:extLst>
                    <a:ext uri="{9D8B030D-6E8A-4147-A177-3AD203B41FA5}">
                      <a16:colId xmlns:a16="http://schemas.microsoft.com/office/drawing/2014/main" val="342474172"/>
                    </a:ext>
                  </a:extLst>
                </a:gridCol>
                <a:gridCol w="592803">
                  <a:extLst>
                    <a:ext uri="{9D8B030D-6E8A-4147-A177-3AD203B41FA5}">
                      <a16:colId xmlns:a16="http://schemas.microsoft.com/office/drawing/2014/main" val="661957232"/>
                    </a:ext>
                  </a:extLst>
                </a:gridCol>
                <a:gridCol w="561186">
                  <a:extLst>
                    <a:ext uri="{9D8B030D-6E8A-4147-A177-3AD203B41FA5}">
                      <a16:colId xmlns:a16="http://schemas.microsoft.com/office/drawing/2014/main" val="2163552785"/>
                    </a:ext>
                  </a:extLst>
                </a:gridCol>
                <a:gridCol w="579629">
                  <a:extLst>
                    <a:ext uri="{9D8B030D-6E8A-4147-A177-3AD203B41FA5}">
                      <a16:colId xmlns:a16="http://schemas.microsoft.com/office/drawing/2014/main" val="1467080397"/>
                    </a:ext>
                  </a:extLst>
                </a:gridCol>
                <a:gridCol w="579629">
                  <a:extLst>
                    <a:ext uri="{9D8B030D-6E8A-4147-A177-3AD203B41FA5}">
                      <a16:colId xmlns:a16="http://schemas.microsoft.com/office/drawing/2014/main" val="2293416828"/>
                    </a:ext>
                  </a:extLst>
                </a:gridCol>
                <a:gridCol w="590168">
                  <a:extLst>
                    <a:ext uri="{9D8B030D-6E8A-4147-A177-3AD203B41FA5}">
                      <a16:colId xmlns:a16="http://schemas.microsoft.com/office/drawing/2014/main" val="2933989668"/>
                    </a:ext>
                  </a:extLst>
                </a:gridCol>
                <a:gridCol w="590168">
                  <a:extLst>
                    <a:ext uri="{9D8B030D-6E8A-4147-A177-3AD203B41FA5}">
                      <a16:colId xmlns:a16="http://schemas.microsoft.com/office/drawing/2014/main" val="1332064941"/>
                    </a:ext>
                  </a:extLst>
                </a:gridCol>
                <a:gridCol w="590168">
                  <a:extLst>
                    <a:ext uri="{9D8B030D-6E8A-4147-A177-3AD203B41FA5}">
                      <a16:colId xmlns:a16="http://schemas.microsoft.com/office/drawing/2014/main" val="307983014"/>
                    </a:ext>
                  </a:extLst>
                </a:gridCol>
              </a:tblGrid>
              <a:tr h="276682">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6">
                  <a:txBody>
                    <a:bodyPr/>
                    <a:lstStyle/>
                    <a:p>
                      <a:pPr algn="ctr" fontAlgn="ctr"/>
                      <a:r>
                        <a:rPr lang="en-US" sz="1300" b="1" i="0" u="none" strike="noStrike">
                          <a:solidFill>
                            <a:srgbClr val="7030A0"/>
                          </a:solidFill>
                          <a:effectLst/>
                          <a:latin typeface="Calibri" panose="020F0502020204030204" pitchFamily="34" charset="0"/>
                        </a:rPr>
                        <a:t>CWT</a:t>
                      </a:r>
                      <a:r>
                        <a:rPr lang="en-US" sz="1100" b="1" i="0" u="none" strike="noStrike">
                          <a:solidFill>
                            <a:srgbClr val="000000"/>
                          </a:solidFill>
                          <a:effectLst/>
                          <a:latin typeface="Calibri" panose="020F0502020204030204" pitchFamily="34" charset="0"/>
                        </a:rPr>
                        <a:t>- </a:t>
                      </a:r>
                      <a:r>
                        <a:rPr lang="en-US" sz="1100" b="1" i="0" u="none" strike="noStrike">
                          <a:solidFill>
                            <a:srgbClr val="404040"/>
                          </a:solidFill>
                          <a:effectLst/>
                          <a:latin typeface="Calibri" panose="020F0502020204030204" pitchFamily="34" charset="0"/>
                        </a:rPr>
                        <a:t>Reference Oil Run History</a:t>
                      </a:r>
                      <a:r>
                        <a:rPr lang="en-US" sz="1100" b="1" i="0" u="none" strike="noStrike">
                          <a:solidFill>
                            <a:srgbClr val="000000"/>
                          </a:solidFill>
                          <a:effectLst/>
                          <a:latin typeface="Calibri" panose="020F0502020204030204" pitchFamily="34" charset="0"/>
                        </a:rPr>
                        <a:t> </a:t>
                      </a:r>
                      <a:r>
                        <a:rPr lang="en-US" sz="1100" b="1" i="0" u="none" strike="noStrike">
                          <a:solidFill>
                            <a:srgbClr val="808080"/>
                          </a:solidFill>
                          <a:effectLst/>
                          <a:latin typeface="Calibri" panose="020F0502020204030204" pitchFamily="34" charset="0"/>
                        </a:rPr>
                        <a:t>- Valvoline Stand</a:t>
                      </a:r>
                      <a:endParaRPr lang="en-US" sz="11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808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BF8F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9933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25134144"/>
                  </a:ext>
                </a:extLst>
              </a:tr>
              <a:tr h="157084">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305496"/>
                        </a:solidFill>
                        <a:effectLst/>
                        <a:latin typeface="Calibri" panose="020F0502020204030204" pitchFamily="34" charset="0"/>
                      </a:endParaRPr>
                    </a:p>
                  </a:txBody>
                  <a:tcPr marL="0" marR="0" marT="0" marB="0" anchor="ctr">
                    <a:lnL>
                      <a:noFill/>
                    </a:lnL>
                    <a:lnR>
                      <a:noFill/>
                    </a:lnR>
                    <a:lnT>
                      <a:noFill/>
                    </a:lnT>
                    <a:lnB>
                      <a:noFill/>
                    </a:lnB>
                  </a:tcPr>
                </a:tc>
                <a:tc gridSpan="3">
                  <a:txBody>
                    <a:bodyPr/>
                    <a:lstStyle/>
                    <a:p>
                      <a:pPr algn="ctr" fontAlgn="ctr"/>
                      <a:r>
                        <a:rPr lang="en-US" sz="1000" b="0" i="0" u="sng" strike="noStrike">
                          <a:solidFill>
                            <a:srgbClr val="C65911"/>
                          </a:solidFill>
                          <a:effectLst/>
                          <a:latin typeface="Calibri" panose="020F0502020204030204" pitchFamily="34" charset="0"/>
                        </a:rPr>
                        <a:t>Ref. oil Targets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9933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38351539"/>
                  </a:ext>
                </a:extLst>
              </a:tr>
              <a:tr h="446261">
                <a:tc>
                  <a:txBody>
                    <a:bodyPr/>
                    <a:lstStyle/>
                    <a:p>
                      <a:pPr algn="ctr" fontAlgn="ctr"/>
                      <a:r>
                        <a:rPr lang="en-US" sz="1000" b="0" i="0" u="none" strike="noStrike">
                          <a:solidFill>
                            <a:srgbClr val="806000"/>
                          </a:solidFill>
                          <a:effectLst/>
                          <a:latin typeface="Calibri" panose="020F0502020204030204" pitchFamily="34" charset="0"/>
                        </a:rPr>
                        <a:t>Stand Status /</a:t>
                      </a:r>
                      <a:br>
                        <a:rPr lang="en-US" sz="1000" b="0" i="0" u="none" strike="noStrike">
                          <a:solidFill>
                            <a:srgbClr val="806000"/>
                          </a:solidFill>
                          <a:effectLst/>
                          <a:latin typeface="Calibri" panose="020F0502020204030204" pitchFamily="34" charset="0"/>
                        </a:rPr>
                      </a:br>
                      <a:r>
                        <a:rPr lang="en-US" sz="1000" b="0" i="0" u="none" strike="noStrike">
                          <a:solidFill>
                            <a:srgbClr val="806000"/>
                          </a:solidFill>
                          <a:effectLst/>
                          <a:latin typeface="Calibri" panose="020F0502020204030204" pitchFamily="34" charset="0"/>
                        </a:rPr>
                        <a:t> Change description</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CW stand</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Test no.</a:t>
                      </a:r>
                    </a:p>
                  </a:txBody>
                  <a:tcPr marL="0" marR="0" marT="0"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Oil Code</a:t>
                      </a:r>
                    </a:p>
                  </a:txBody>
                  <a:tcPr marL="0" marR="0" marT="0"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EOT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Date</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no. of CW tests</a:t>
                      </a:r>
                    </a:p>
                  </a:txBody>
                  <a:tcPr marL="0" marR="0" marT="0"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IND</a:t>
                      </a:r>
                    </a:p>
                  </a:txBody>
                  <a:tcPr marL="0" marR="0" marT="0" marB="0" anchor="ctr">
                    <a:lnL>
                      <a:noFill/>
                    </a:lnL>
                    <a:lnR>
                      <a:noFill/>
                    </a:lnR>
                    <a:lnT>
                      <a:noFill/>
                    </a:lnT>
                    <a:lnB>
                      <a:noFill/>
                    </a:lnB>
                  </a:tcPr>
                </a:tc>
                <a:tc>
                  <a:txBody>
                    <a:bodyPr/>
                    <a:lstStyle/>
                    <a:p>
                      <a:pPr algn="ctr" fontAlgn="ctr"/>
                      <a:r>
                        <a:rPr lang="en-US" sz="1000" b="1" i="0" u="none" strike="noStrike">
                          <a:solidFill>
                            <a:srgbClr val="262626"/>
                          </a:solidFill>
                          <a:effectLst/>
                          <a:latin typeface="Calibri" panose="020F0502020204030204" pitchFamily="34" charset="0"/>
                        </a:rPr>
                        <a:t>% CHST </a:t>
                      </a:r>
                      <a:br>
                        <a:rPr lang="en-US" sz="1000" b="1" i="0" u="none" strike="noStrike">
                          <a:solidFill>
                            <a:srgbClr val="262626"/>
                          </a:solidFill>
                          <a:effectLst/>
                          <a:latin typeface="Calibri" panose="020F0502020204030204" pitchFamily="34" charset="0"/>
                        </a:rPr>
                      </a:br>
                      <a:r>
                        <a:rPr lang="en-US" sz="1000" b="1" i="0" u="none" strike="noStrike">
                          <a:solidFill>
                            <a:srgbClr val="262626"/>
                          </a:solidFill>
                          <a:effectLst/>
                          <a:latin typeface="Calibri" panose="020F0502020204030204" pitchFamily="34" charset="0"/>
                        </a:rPr>
                        <a:t>(Xi)</a:t>
                      </a:r>
                    </a:p>
                  </a:txBody>
                  <a:tcPr marL="0" marR="0" marT="0" marB="0" anchor="ctr">
                    <a:lnL>
                      <a:noFill/>
                    </a:lnL>
                    <a:lnR>
                      <a:noFill/>
                    </a:lnR>
                    <a:lnT>
                      <a:noFill/>
                    </a:lnT>
                    <a:lnB>
                      <a:noFill/>
                    </a:lnB>
                  </a:tcPr>
                </a:tc>
                <a:tc>
                  <a:txBody>
                    <a:bodyPr/>
                    <a:lstStyle/>
                    <a:p>
                      <a:pPr algn="ctr" fontAlgn="ctr"/>
                      <a:r>
                        <a:rPr lang="en-US" sz="1000" b="1" i="0" u="none" strike="noStrike">
                          <a:solidFill>
                            <a:srgbClr val="305496"/>
                          </a:solidFill>
                          <a:effectLst/>
                          <a:latin typeface="Calibri" panose="020F0502020204030204" pitchFamily="34" charset="0"/>
                        </a:rPr>
                        <a:t>Ln(CHST, %)</a:t>
                      </a:r>
                      <a:br>
                        <a:rPr lang="en-US" sz="1000" b="1" i="0" u="none" strike="noStrike">
                          <a:solidFill>
                            <a:srgbClr val="305496"/>
                          </a:solidFill>
                          <a:effectLst/>
                          <a:latin typeface="Calibri" panose="020F0502020204030204" pitchFamily="34" charset="0"/>
                        </a:rPr>
                      </a:br>
                      <a:r>
                        <a:rPr lang="en-US" sz="1000" b="1" i="0" u="none" strike="noStrike">
                          <a:solidFill>
                            <a:srgbClr val="305496"/>
                          </a:solidFill>
                          <a:effectLst/>
                          <a:latin typeface="Calibri" panose="020F0502020204030204" pitchFamily="34" charset="0"/>
                        </a:rPr>
                        <a:t>(Ti)</a:t>
                      </a:r>
                    </a:p>
                  </a:txBody>
                  <a:tcPr marL="0" marR="0" marT="0" marB="0" anchor="ctr">
                    <a:lnL>
                      <a:noFill/>
                    </a:lnL>
                    <a:lnR>
                      <a:noFill/>
                    </a:lnR>
                    <a:lnT>
                      <a:noFill/>
                    </a:lnT>
                    <a:lnB>
                      <a:noFill/>
                    </a:lnB>
                  </a:tcPr>
                </a:tc>
                <a:tc>
                  <a:txBody>
                    <a:bodyPr/>
                    <a:lstStyle/>
                    <a:p>
                      <a:pPr algn="ctr" fontAlgn="ctr"/>
                      <a:r>
                        <a:rPr lang="en-US" sz="1000" b="1" i="0" u="none" strike="noStrike">
                          <a:solidFill>
                            <a:srgbClr val="666633"/>
                          </a:solidFill>
                          <a:effectLst/>
                          <a:latin typeface="Calibri" panose="020F0502020204030204" pitchFamily="34" charset="0"/>
                        </a:rPr>
                        <a:t>Mean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1" i="0" u="none" strike="noStrike">
                          <a:solidFill>
                            <a:srgbClr val="666633"/>
                          </a:solidFill>
                          <a:effectLst/>
                          <a:latin typeface="Calibri" panose="020F0502020204030204" pitchFamily="34" charset="0"/>
                        </a:rPr>
                        <a:t>std. dev.</a:t>
                      </a:r>
                      <a:br>
                        <a:rPr lang="en-US" sz="1000" b="1" i="0" u="none" strike="noStrike">
                          <a:solidFill>
                            <a:srgbClr val="666633"/>
                          </a:solidFill>
                          <a:effectLst/>
                          <a:latin typeface="Calibri" panose="020F0502020204030204" pitchFamily="34" charset="0"/>
                        </a:rPr>
                      </a:br>
                      <a:r>
                        <a:rPr lang="en-US" sz="1000" b="1" i="0" u="none" strike="noStrike">
                          <a:solidFill>
                            <a:srgbClr val="666633"/>
                          </a:solidFill>
                          <a:effectLst/>
                          <a:latin typeface="Calibri" panose="020F0502020204030204" pitchFamily="34" charset="0"/>
                        </a:rPr>
                        <a:t> (s)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1" i="0" u="none" strike="noStrike">
                          <a:solidFill>
                            <a:srgbClr val="BF8F00"/>
                          </a:solidFill>
                          <a:effectLst/>
                          <a:latin typeface="Calibri" panose="020F0502020204030204" pitchFamily="34" charset="0"/>
                        </a:rPr>
                        <a:t>Target (Mean)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0" i="0" u="none" strike="noStrike">
                          <a:solidFill>
                            <a:srgbClr val="993300"/>
                          </a:solidFill>
                          <a:effectLst/>
                          <a:latin typeface="Calibri" panose="020F0502020204030204" pitchFamily="34" charset="0"/>
                        </a:rPr>
                        <a:t>Shewhart Severity</a:t>
                      </a: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ctr" fontAlgn="ctr"/>
                      <a:r>
                        <a:rPr lang="en-US" sz="900" b="1" i="0" u="none" strike="noStrike">
                          <a:solidFill>
                            <a:srgbClr val="0070C0"/>
                          </a:solidFill>
                          <a:effectLst/>
                          <a:latin typeface="Calibri" panose="020F0502020204030204" pitchFamily="34" charset="0"/>
                        </a:rPr>
                        <a:t>% increase in results </a:t>
                      </a:r>
                      <a:br>
                        <a:rPr lang="en-US" sz="900" b="1" i="0" u="none" strike="noStrike">
                          <a:solidFill>
                            <a:srgbClr val="0070C0"/>
                          </a:solidFill>
                          <a:effectLst/>
                          <a:latin typeface="Calibri" panose="020F0502020204030204" pitchFamily="34" charset="0"/>
                        </a:rPr>
                      </a:br>
                      <a:r>
                        <a:rPr lang="en-US" sz="900" b="1" i="0" u="none" strike="noStrike">
                          <a:solidFill>
                            <a:srgbClr val="0070C0"/>
                          </a:solidFill>
                          <a:effectLst/>
                          <a:latin typeface="Calibri" panose="020F0502020204030204" pitchFamily="34" charset="0"/>
                        </a:rPr>
                        <a:t>using BB constrictor </a:t>
                      </a:r>
                      <a:br>
                        <a:rPr lang="en-US" sz="900" b="1" i="0" u="none" strike="noStrike">
                          <a:solidFill>
                            <a:srgbClr val="0070C0"/>
                          </a:solidFill>
                          <a:effectLst/>
                          <a:latin typeface="Calibri" panose="020F0502020204030204" pitchFamily="34" charset="0"/>
                        </a:rPr>
                      </a:br>
                      <a:r>
                        <a:rPr lang="en-US" sz="900" b="1" i="0" u="none" strike="noStrike">
                          <a:solidFill>
                            <a:srgbClr val="0070C0"/>
                          </a:solidFill>
                          <a:effectLst/>
                          <a:latin typeface="Calibri" panose="020F0502020204030204" pitchFamily="34" charset="0"/>
                        </a:rPr>
                        <a:t>over previous runs</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85663171"/>
                  </a:ext>
                </a:extLst>
              </a:tr>
              <a:tr h="171959">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norm.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305496"/>
                          </a:solidFill>
                          <a:effectLst/>
                          <a:latin typeface="Calibri" panose="020F0502020204030204" pitchFamily="34" charset="0"/>
                        </a:rPr>
                        <a:t>trans.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666633"/>
                          </a:solidFill>
                          <a:effectLst/>
                          <a:latin typeface="Calibri" panose="020F0502020204030204" pitchFamily="34" charset="0"/>
                        </a:rPr>
                        <a:t>trans.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ctr" fontAlgn="ctr"/>
                      <a:r>
                        <a:rPr lang="en-US" sz="900" b="0" i="0" u="none" strike="noStrike">
                          <a:solidFill>
                            <a:srgbClr val="666633"/>
                          </a:solidFill>
                          <a:effectLst/>
                          <a:latin typeface="Calibri" panose="020F0502020204030204" pitchFamily="34" charset="0"/>
                        </a:rPr>
                        <a:t>trans.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ctr" fontAlgn="ctr"/>
                      <a:r>
                        <a:rPr lang="en-US" sz="900" b="0" i="0" u="none" strike="noStrike">
                          <a:solidFill>
                            <a:srgbClr val="BF8F00"/>
                          </a:solidFill>
                          <a:effectLst/>
                          <a:latin typeface="Calibri" panose="020F0502020204030204" pitchFamily="34" charset="0"/>
                        </a:rPr>
                        <a:t>norm. unit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993300"/>
                          </a:solidFill>
                          <a:effectLst/>
                          <a:latin typeface="Calibri" panose="020F0502020204030204" pitchFamily="34" charset="0"/>
                        </a:rPr>
                        <a:t>Yi</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in terms of </a:t>
                      </a:r>
                    </a:p>
                  </a:txBody>
                  <a:tcPr marL="0" marR="0" marT="0" marB="0" anchor="ctr">
                    <a:lnL>
                      <a:noFill/>
                    </a:lnL>
                    <a:lnR>
                      <a:noFill/>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in terms of</a:t>
                      </a:r>
                    </a:p>
                  </a:txBody>
                  <a:tcPr marL="0" marR="0" marT="0" marB="0" anchor="ctr">
                    <a:lnL>
                      <a:noFill/>
                    </a:lnL>
                    <a:lnR>
                      <a:noFill/>
                    </a:lnR>
                    <a:lnT>
                      <a:noFill/>
                    </a:lnT>
                    <a:lnB>
                      <a:noFill/>
                    </a:lnB>
                  </a:tcPr>
                </a:tc>
                <a:extLst>
                  <a:ext uri="{0D108BD9-81ED-4DB2-BD59-A6C34878D82A}">
                    <a16:rowId xmlns:a16="http://schemas.microsoft.com/office/drawing/2014/main" val="1244661339"/>
                  </a:ext>
                </a:extLst>
              </a:tr>
              <a:tr h="171959">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305496"/>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666633"/>
                          </a:solidFill>
                          <a:effectLst/>
                          <a:latin typeface="Calibri" panose="020F05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BF8F00"/>
                          </a:solidFill>
                          <a:effectLst/>
                          <a:latin typeface="Calibri" panose="020F05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1000" b="0" i="0" u="none" strike="noStrike">
                        <a:solidFill>
                          <a:srgbClr val="9933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l-GR" sz="1000" b="0" i="0" u="none" strike="noStrike">
                          <a:solidFill>
                            <a:srgbClr val="000000"/>
                          </a:solidFill>
                          <a:effectLst/>
                          <a:latin typeface="Calibri" panose="020F0502020204030204" pitchFamily="34" charset="0"/>
                        </a:rPr>
                        <a:t>Δ </a:t>
                      </a:r>
                      <a:r>
                        <a:rPr lang="en-US" sz="1000" b="0" i="0" u="none" strike="noStrike">
                          <a:solidFill>
                            <a:srgbClr val="000000"/>
                          </a:solidFill>
                          <a:effectLst/>
                          <a:latin typeface="Calibri" panose="020F0502020204030204" pitchFamily="34" charset="0"/>
                        </a:rPr>
                        <a:t>CHST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effectLst/>
                          <a:latin typeface="Calibri" panose="020F0502020204030204" pitchFamily="34" charset="0"/>
                        </a:rPr>
                        <a:t>  Δ </a:t>
                      </a:r>
                      <a:r>
                        <a:rPr lang="en-US" sz="1000" b="0" i="0" u="none" strike="noStrike">
                          <a:solidFill>
                            <a:srgbClr val="000000"/>
                          </a:solidFill>
                          <a:effectLst/>
                          <a:latin typeface="Calibri" panose="020F0502020204030204" pitchFamily="34" charset="0"/>
                        </a:rPr>
                        <a:t>Yi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018687"/>
                  </a:ext>
                </a:extLst>
              </a:tr>
              <a:tr h="470465">
                <a:tc>
                  <a:txBody>
                    <a:bodyPr/>
                    <a:lstStyle/>
                    <a:p>
                      <a:pPr algn="ctr" fontAlgn="ctr"/>
                      <a:r>
                        <a:rPr lang="en-US" sz="800" b="0" i="0" u="none" strike="noStrike">
                          <a:solidFill>
                            <a:srgbClr val="000000"/>
                          </a:solidFill>
                          <a:effectLst/>
                          <a:latin typeface="Calibri" panose="020F0502020204030204" pitchFamily="34" charset="0"/>
                        </a:rPr>
                        <a:t>Stand was reset to Seq. X, CW config., incl. full instru. calib.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FRO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20200902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270 -</a:t>
                      </a:r>
                      <a:r>
                        <a:rPr lang="en-US" sz="900" b="0" i="0" u="none" strike="noStrike">
                          <a:solidFill>
                            <a:srgbClr val="000000"/>
                          </a:solidFill>
                          <a:effectLst/>
                          <a:latin typeface="Calibri" panose="020F0502020204030204" pitchFamily="34" charset="0"/>
                        </a:rPr>
                        <a:t>preblend</a:t>
                      </a:r>
                      <a:r>
                        <a:rPr lang="en-US" sz="10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libri" panose="020F0502020204030204" pitchFamily="34" charset="0"/>
                        </a:rPr>
                        <a:t>(from Proveout)</a:t>
                      </a:r>
                      <a:endParaRPr lang="en-US"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595959"/>
                          </a:solidFill>
                          <a:effectLst/>
                          <a:latin typeface="Calibri" panose="020F0502020204030204" pitchFamily="34" charset="0"/>
                        </a:rPr>
                        <a:t>0.0513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305496"/>
                          </a:solidFill>
                          <a:effectLst/>
                          <a:latin typeface="Calibri" panose="020F0502020204030204" pitchFamily="34" charset="0"/>
                        </a:rPr>
                        <a:t>-2.97006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666633"/>
                          </a:solidFill>
                          <a:effectLst/>
                          <a:latin typeface="Calibri" panose="020F0502020204030204" pitchFamily="34" charset="0"/>
                        </a:rPr>
                        <a:t>-2.15699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0.17435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BF8F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1" i="0" u="none" strike="noStrike">
                          <a:solidFill>
                            <a:srgbClr val="993300"/>
                          </a:solidFill>
                          <a:effectLst/>
                          <a:latin typeface="Calibri" panose="020F0502020204030204" pitchFamily="34" charset="0"/>
                        </a:rPr>
                        <a:t>-4.663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2106855"/>
                  </a:ext>
                </a:extLst>
              </a:tr>
              <a:tr h="499812">
                <a:tc>
                  <a:txBody>
                    <a:bodyPr/>
                    <a:lstStyle/>
                    <a:p>
                      <a:pPr algn="ctr" fontAlgn="ctr"/>
                      <a:r>
                        <a:rPr lang="en-US" sz="700" b="0" i="0" u="none" strike="noStrike" dirty="0">
                          <a:solidFill>
                            <a:srgbClr val="000000"/>
                          </a:solidFill>
                          <a:effectLst/>
                          <a:latin typeface="Calibri" panose="020F0502020204030204" pitchFamily="34" charset="0"/>
                        </a:rPr>
                        <a:t>fine tuned </a:t>
                      </a:r>
                      <a:r>
                        <a:rPr lang="en-US" sz="700" b="0" i="0" u="none" strike="noStrike" dirty="0" err="1">
                          <a:solidFill>
                            <a:srgbClr val="000000"/>
                          </a:solidFill>
                          <a:effectLst/>
                          <a:latin typeface="Calibri" panose="020F0502020204030204" pitchFamily="34" charset="0"/>
                        </a:rPr>
                        <a:t>spd</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trq</a:t>
                      </a:r>
                      <a:r>
                        <a:rPr lang="en-US" sz="700" b="0" i="0" u="none" strike="noStrike" dirty="0">
                          <a:solidFill>
                            <a:srgbClr val="000000"/>
                          </a:solidFill>
                          <a:effectLst/>
                          <a:latin typeface="Calibri" panose="020F0502020204030204" pitchFamily="34" charset="0"/>
                        </a:rPr>
                        <a:t> (dyno)</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tuned temp. ramps &amp; t-BB Engine mounts replaced, engine angles adjusted</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TK157100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20201022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TMC-270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595959"/>
                          </a:solidFill>
                          <a:effectLst/>
                          <a:latin typeface="Calibri" panose="020F0502020204030204" pitchFamily="34" charset="0"/>
                        </a:rPr>
                        <a:t>0.0552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305496"/>
                          </a:solidFill>
                          <a:effectLst/>
                          <a:latin typeface="Calibri" panose="020F0502020204030204" pitchFamily="34" charset="0"/>
                        </a:rPr>
                        <a:t>-2.89625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666633"/>
                          </a:solidFill>
                          <a:effectLst/>
                          <a:latin typeface="Calibri" panose="020F0502020204030204" pitchFamily="34" charset="0"/>
                        </a:rPr>
                        <a:t>-2.15699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0.17435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BF8F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1" i="0" u="none" strike="noStrike">
                          <a:solidFill>
                            <a:srgbClr val="993300"/>
                          </a:solidFill>
                          <a:effectLst/>
                          <a:latin typeface="Calibri" panose="020F0502020204030204" pitchFamily="34" charset="0"/>
                        </a:rPr>
                        <a:t>-4.240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593122140"/>
                  </a:ext>
                </a:extLst>
              </a:tr>
              <a:tr h="442690">
                <a:tc>
                  <a:txBody>
                    <a:bodyPr/>
                    <a:lstStyle/>
                    <a:p>
                      <a:pPr algn="ctr" fontAlgn="ctr"/>
                      <a:r>
                        <a:rPr lang="en-US" sz="800" b="0" i="0" u="none" strike="noStrike">
                          <a:solidFill>
                            <a:srgbClr val="000000"/>
                          </a:solidFill>
                          <a:effectLst/>
                          <a:latin typeface="Calibri" panose="020F0502020204030204" pitchFamily="34" charset="0"/>
                        </a:rPr>
                        <a:t> changed to new Chain batch</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LWO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20201207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271 -</a:t>
                      </a:r>
                      <a:r>
                        <a:rPr lang="en-US" sz="900" b="0" i="0" u="none" strike="noStrike" dirty="0" err="1">
                          <a:solidFill>
                            <a:srgbClr val="000000"/>
                          </a:solidFill>
                          <a:effectLst/>
                          <a:latin typeface="Calibri" panose="020F0502020204030204" pitchFamily="34" charset="0"/>
                        </a:rPr>
                        <a:t>preblend</a:t>
                      </a:r>
                      <a:r>
                        <a:rPr lang="en-US" sz="900" b="0" i="0" u="none" strike="noStrike" dirty="0">
                          <a:solidFill>
                            <a:srgbClr val="000000"/>
                          </a:solidFill>
                          <a:effectLst/>
                          <a:latin typeface="Calibri" panose="020F0502020204030204" pitchFamily="34" charset="0"/>
                        </a:rPr>
                        <a:t> (from </a:t>
                      </a:r>
                      <a:r>
                        <a:rPr lang="en-US" sz="900" b="0" i="0" u="none" strike="noStrike" dirty="0" err="1">
                          <a:solidFill>
                            <a:srgbClr val="000000"/>
                          </a:solidFill>
                          <a:effectLst/>
                          <a:latin typeface="Calibri" panose="020F0502020204030204" pitchFamily="34" charset="0"/>
                        </a:rPr>
                        <a:t>Proveout</a:t>
                      </a:r>
                      <a:r>
                        <a:rPr lang="en-US" sz="900" b="0" i="0" u="none" strike="noStrike" dirty="0">
                          <a:solidFill>
                            <a:srgbClr val="000000"/>
                          </a:solidFill>
                          <a:effectLst/>
                          <a:latin typeface="Calibri" panose="020F0502020204030204" pitchFamily="34" charset="0"/>
                        </a:rPr>
                        <a:t>)</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595959"/>
                          </a:solidFill>
                          <a:effectLst/>
                          <a:latin typeface="Calibri" panose="020F0502020204030204" pitchFamily="34" charset="0"/>
                        </a:rPr>
                        <a:t>0.0379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305496"/>
                          </a:solidFill>
                          <a:effectLst/>
                          <a:latin typeface="Calibri" panose="020F0502020204030204" pitchFamily="34" charset="0"/>
                        </a:rPr>
                        <a:t>-3.27280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666633"/>
                          </a:solidFill>
                          <a:effectLst/>
                          <a:latin typeface="Calibri" panose="020F0502020204030204" pitchFamily="34" charset="0"/>
                        </a:rPr>
                        <a:t>-2.60987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0.17537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BF8F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1" i="0" u="none" strike="noStrike">
                          <a:solidFill>
                            <a:srgbClr val="993300"/>
                          </a:solidFill>
                          <a:effectLst/>
                          <a:latin typeface="Calibri" panose="020F0502020204030204" pitchFamily="34" charset="0"/>
                        </a:rPr>
                        <a:t>-3.780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454838056"/>
                  </a:ext>
                </a:extLst>
              </a:tr>
              <a:tr h="157084">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305496"/>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666633"/>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0" i="0" u="none" strike="noStrike">
                          <a:solidFill>
                            <a:srgbClr val="BF8F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endParaRPr lang="en-US" sz="1000" b="0" i="0" u="none" strike="noStrike">
                        <a:solidFill>
                          <a:srgbClr val="9933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400195088"/>
                  </a:ext>
                </a:extLst>
              </a:tr>
              <a:tr h="314167">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gridSpan="6">
                  <a:txBody>
                    <a:bodyPr/>
                    <a:lstStyle/>
                    <a:p>
                      <a:pPr algn="l" fontAlgn="ctr"/>
                      <a:r>
                        <a:rPr lang="en-US" sz="1000" b="0" i="0" u="none" strike="noStrike">
                          <a:solidFill>
                            <a:srgbClr val="B26866"/>
                          </a:solidFill>
                          <a:effectLst/>
                          <a:latin typeface="Calibri" panose="020F0502020204030204" pitchFamily="34" charset="0"/>
                        </a:rPr>
                        <a:t>vv   Experimental Reference Runs  with Orifice Constriction in Blowby Ckt.  vv</a:t>
                      </a: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666633"/>
                          </a:solidFill>
                          <a:effectLst/>
                          <a:latin typeface="Calibri" panose="020F0502020204030204" pitchFamily="34" charset="0"/>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BF8F00"/>
                          </a:solidFill>
                          <a:effectLst/>
                          <a:latin typeface="Calibri" panose="020F0502020204030204" pitchFamily="34" charset="0"/>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endParaRPr lang="en-US" sz="1000" b="0" i="0" u="none" strike="noStrike">
                        <a:solidFill>
                          <a:srgbClr val="9933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75968049"/>
                  </a:ext>
                </a:extLst>
              </a:tr>
              <a:tr h="428410">
                <a:tc rowSpan="2">
                  <a:txBody>
                    <a:bodyPr/>
                    <a:lstStyle/>
                    <a:p>
                      <a:pPr algn="ctr" fontAlgn="ctr"/>
                      <a:r>
                        <a:rPr lang="en-US" sz="800" b="0" i="0" u="none" strike="noStrike">
                          <a:solidFill>
                            <a:srgbClr val="000000"/>
                          </a:solidFill>
                          <a:effectLst/>
                          <a:latin typeface="Calibri" panose="020F0502020204030204" pitchFamily="34" charset="0"/>
                        </a:rPr>
                        <a:t>Orifice constriction added in the blowby ckt. past oil separator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everything else same as before</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(no other change)</a:t>
                      </a:r>
                    </a:p>
                  </a:txBody>
                  <a:tcPr marL="0" marR="0" marT="0"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TK131725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900" b="0" i="0" u="none" strike="noStrike">
                          <a:solidFill>
                            <a:srgbClr val="000000"/>
                          </a:solidFill>
                          <a:effectLst/>
                          <a:latin typeface="Calibri" panose="020F0502020204030204" pitchFamily="34" charset="0"/>
                        </a:rPr>
                        <a:t>20210413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1" i="0" u="none" strike="noStrike">
                          <a:solidFill>
                            <a:srgbClr val="404040"/>
                          </a:solidFill>
                          <a:effectLst/>
                          <a:latin typeface="Calibri" panose="020F0502020204030204" pitchFamily="34" charset="0"/>
                        </a:rPr>
                        <a:t>TMC-1011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200" b="1" i="0" u="none" strike="noStrike">
                          <a:solidFill>
                            <a:srgbClr val="0033CC"/>
                          </a:solidFill>
                          <a:effectLst/>
                          <a:latin typeface="Calibri" panose="020F0502020204030204" pitchFamily="34" charset="0"/>
                        </a:rPr>
                        <a:t>0.1282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305496"/>
                          </a:solidFill>
                          <a:effectLst/>
                          <a:latin typeface="Calibri" panose="020F0502020204030204" pitchFamily="34" charset="0"/>
                        </a:rPr>
                        <a:t>-2.05416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808000"/>
                          </a:solidFill>
                          <a:effectLst/>
                          <a:latin typeface="Calibri" panose="020F0502020204030204" pitchFamily="34" charset="0"/>
                        </a:rPr>
                        <a:t>-2.08191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808000"/>
                          </a:solidFill>
                          <a:effectLst/>
                          <a:latin typeface="Calibri" panose="020F0502020204030204" pitchFamily="34" charset="0"/>
                        </a:rPr>
                        <a:t>0.18882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BF8F00"/>
                          </a:solidFill>
                          <a:effectLst/>
                          <a:latin typeface="Calibri" panose="020F0502020204030204" pitchFamily="34" charset="0"/>
                        </a:rPr>
                        <a:t>0.12469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008000"/>
                          </a:solidFill>
                          <a:effectLst/>
                          <a:latin typeface="Calibri" panose="020F0502020204030204" pitchFamily="34" charset="0"/>
                        </a:rPr>
                        <a:t>+0.147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833C0C"/>
                          </a:solidFill>
                          <a:effectLst/>
                          <a:latin typeface="Calibri" panose="020F0502020204030204" pitchFamily="34" charset="0"/>
                        </a:rPr>
                        <a:t>no prev. data on the stand for this oil to compare</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1659294578"/>
                  </a:ext>
                </a:extLst>
              </a:tr>
              <a:tr h="428410">
                <a:tc vMerge="1">
                  <a:txBody>
                    <a:bodyPr/>
                    <a:lstStyle/>
                    <a:p>
                      <a:endParaRPr lang="en-US"/>
                    </a:p>
                  </a:txBody>
                  <a:tcPr/>
                </a:tc>
                <a:tc>
                  <a:txBody>
                    <a:bodyPr/>
                    <a:lstStyle/>
                    <a:p>
                      <a:pPr algn="ctr" fontAlgn="ctr"/>
                      <a:r>
                        <a:rPr lang="en-US" sz="1000" b="0" i="0" u="none" strike="noStrike">
                          <a:solidFill>
                            <a:srgbClr val="000000"/>
                          </a:solidFill>
                          <a:effectLst/>
                          <a:latin typeface="Calibri" panose="020F0502020204030204" pitchFamily="34" charset="0"/>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TK157101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900" b="0" i="0" u="none" strike="noStrike">
                          <a:solidFill>
                            <a:srgbClr val="000000"/>
                          </a:solidFill>
                          <a:effectLst/>
                          <a:latin typeface="Calibri" panose="020F0502020204030204" pitchFamily="34" charset="0"/>
                        </a:rPr>
                        <a:t>20210524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1" i="0" u="none" strike="noStrike" dirty="0">
                          <a:solidFill>
                            <a:srgbClr val="404040"/>
                          </a:solidFill>
                          <a:effectLst/>
                          <a:latin typeface="Calibri" panose="020F0502020204030204" pitchFamily="34" charset="0"/>
                        </a:rPr>
                        <a:t>TMC-270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200" b="1" i="0" u="none" strike="noStrike" dirty="0">
                          <a:solidFill>
                            <a:srgbClr val="0033CC"/>
                          </a:solidFill>
                          <a:effectLst/>
                          <a:latin typeface="Calibri" panose="020F0502020204030204" pitchFamily="34" charset="0"/>
                        </a:rPr>
                        <a:t>0.1165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305496"/>
                          </a:solidFill>
                          <a:effectLst/>
                          <a:latin typeface="Calibri" panose="020F0502020204030204" pitchFamily="34" charset="0"/>
                        </a:rPr>
                        <a:t>-2.14986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666633"/>
                          </a:solidFill>
                          <a:effectLst/>
                          <a:latin typeface="Calibri" panose="020F0502020204030204" pitchFamily="34" charset="0"/>
                        </a:rPr>
                        <a:t>-2.15699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0.17435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BF8F00"/>
                          </a:solidFill>
                          <a:effectLst/>
                          <a:latin typeface="Calibri" panose="020F0502020204030204" pitchFamily="34" charset="0"/>
                        </a:rPr>
                        <a:t>0.11567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008000"/>
                          </a:solidFill>
                          <a:effectLst/>
                          <a:latin typeface="Calibri" panose="020F0502020204030204" pitchFamily="34" charset="0"/>
                        </a:rPr>
                        <a:t>+0.041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1" i="0" u="none" strike="noStrike">
                          <a:solidFill>
                            <a:srgbClr val="833C0C"/>
                          </a:solidFill>
                          <a:effectLst/>
                          <a:latin typeface="Calibri" panose="020F0502020204030204" pitchFamily="34" charset="0"/>
                        </a:rPr>
                        <a:t>110.9%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833C0C"/>
                          </a:solidFill>
                          <a:effectLst/>
                          <a:latin typeface="Calibri" panose="020F0502020204030204" pitchFamily="34" charset="0"/>
                        </a:rPr>
                        <a:t>101.0%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extLst>
                  <a:ext uri="{0D108BD9-81ED-4DB2-BD59-A6C34878D82A}">
                    <a16:rowId xmlns:a16="http://schemas.microsoft.com/office/drawing/2014/main" val="3806866793"/>
                  </a:ext>
                </a:extLst>
              </a:tr>
              <a:tr h="428410">
                <a:tc>
                  <a:txBody>
                    <a:bodyPr/>
                    <a:lstStyle/>
                    <a:p>
                      <a:pPr algn="ctr" fontAlgn="ctr"/>
                      <a:r>
                        <a:rPr lang="en-US" sz="800" b="0" i="0" u="none" strike="noStrike">
                          <a:solidFill>
                            <a:srgbClr val="000000"/>
                          </a:solidFill>
                          <a:effectLst/>
                          <a:latin typeface="Calibri" panose="020F0502020204030204" pitchFamily="34" charset="0"/>
                        </a:rPr>
                        <a:t>No change from 13</a:t>
                      </a:r>
                    </a:p>
                  </a:txBody>
                  <a:tcPr marL="0" marR="0" marT="0"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TK157103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900" b="0" i="0" u="none" strike="noStrike">
                          <a:solidFill>
                            <a:srgbClr val="000000"/>
                          </a:solidFill>
                          <a:effectLst/>
                          <a:latin typeface="Calibri" panose="020F0502020204030204" pitchFamily="34" charset="0"/>
                        </a:rPr>
                        <a:t>20210625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1" i="0" u="none" strike="noStrike" dirty="0">
                          <a:solidFill>
                            <a:srgbClr val="404040"/>
                          </a:solidFill>
                          <a:effectLst/>
                          <a:latin typeface="Calibri" panose="020F0502020204030204" pitchFamily="34" charset="0"/>
                        </a:rPr>
                        <a:t>TMC-271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200" b="1" i="0" u="none" strike="noStrike">
                          <a:solidFill>
                            <a:srgbClr val="0033CC"/>
                          </a:solidFill>
                          <a:effectLst/>
                          <a:latin typeface="Calibri" panose="020F0502020204030204" pitchFamily="34" charset="0"/>
                        </a:rPr>
                        <a:t>0.0721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100" b="0" i="0" u="none" strike="noStrike">
                          <a:solidFill>
                            <a:srgbClr val="305496"/>
                          </a:solidFill>
                          <a:effectLst/>
                          <a:latin typeface="Calibri" panose="020F0502020204030204" pitchFamily="34" charset="0"/>
                        </a:rPr>
                        <a:t>-2.62970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666633"/>
                          </a:solidFill>
                          <a:effectLst/>
                          <a:latin typeface="Calibri" panose="020F0502020204030204" pitchFamily="34" charset="0"/>
                        </a:rPr>
                        <a:t>-2.60987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a:solidFill>
                            <a:srgbClr val="666633"/>
                          </a:solidFill>
                          <a:effectLst/>
                          <a:latin typeface="Calibri" panose="020F0502020204030204" pitchFamily="34" charset="0"/>
                        </a:rPr>
                        <a:t>0.17537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BF8F00"/>
                          </a:solidFill>
                          <a:effectLst/>
                          <a:latin typeface="Calibri" panose="020F0502020204030204" pitchFamily="34" charset="0"/>
                        </a:rPr>
                        <a:t>0.07354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a:solidFill>
                            <a:srgbClr val="008000"/>
                          </a:solidFill>
                          <a:effectLst/>
                          <a:latin typeface="Calibri" panose="020F0502020204030204" pitchFamily="34" charset="0"/>
                        </a:rPr>
                        <a:t>-0.113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1" i="0" u="none" strike="noStrike">
                          <a:solidFill>
                            <a:srgbClr val="833C0C"/>
                          </a:solidFill>
                          <a:effectLst/>
                          <a:latin typeface="Calibri" panose="020F0502020204030204" pitchFamily="34" charset="0"/>
                        </a:rPr>
                        <a:t>90.2%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tc>
                  <a:txBody>
                    <a:bodyPr/>
                    <a:lstStyle/>
                    <a:p>
                      <a:pPr algn="ctr" fontAlgn="ctr"/>
                      <a:r>
                        <a:rPr lang="en-US" sz="1000" b="1" i="0" u="none" strike="noStrike" dirty="0">
                          <a:solidFill>
                            <a:srgbClr val="833C0C"/>
                          </a:solidFill>
                          <a:effectLst/>
                          <a:latin typeface="Calibri" panose="020F0502020204030204" pitchFamily="34" charset="0"/>
                        </a:rPr>
                        <a:t>97.0%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extLst>
                  <a:ext uri="{0D108BD9-81ED-4DB2-BD59-A6C34878D82A}">
                    <a16:rowId xmlns:a16="http://schemas.microsoft.com/office/drawing/2014/main" val="1676947646"/>
                  </a:ext>
                </a:extLst>
              </a:tr>
            </a:tbl>
          </a:graphicData>
        </a:graphic>
      </p:graphicFrame>
    </p:spTree>
    <p:extLst>
      <p:ext uri="{BB962C8B-B14F-4D97-AF65-F5344CB8AC3E}">
        <p14:creationId xmlns:p14="http://schemas.microsoft.com/office/powerpoint/2010/main" val="252061425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V1 - DR_Slide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Concourse">
  <a:themeElements>
    <a:clrScheme name="Custom 8">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504F6"/>
      </a:hlink>
      <a:folHlink>
        <a:srgbClr val="1504F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6418</TotalTime>
  <Words>2593</Words>
  <Application>Microsoft Office PowerPoint</Application>
  <PresentationFormat>Widescreen</PresentationFormat>
  <Paragraphs>563</Paragraphs>
  <Slides>26</Slides>
  <Notes>5</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26</vt:i4>
      </vt:variant>
    </vt:vector>
  </HeadingPairs>
  <TitlesOfParts>
    <vt:vector size="45" baseType="lpstr">
      <vt:lpstr>Arial</vt:lpstr>
      <vt:lpstr>Arial Black</vt:lpstr>
      <vt:lpstr>Calibri</vt:lpstr>
      <vt:lpstr>Calibri Light</vt:lpstr>
      <vt:lpstr>Franklin Gothic Book</vt:lpstr>
      <vt:lpstr>Gill Sans MT</vt:lpstr>
      <vt:lpstr>Gill Sans Std</vt:lpstr>
      <vt:lpstr>Lucida Sans Unicode</vt:lpstr>
      <vt:lpstr>Perpetua</vt:lpstr>
      <vt:lpstr>Verdana</vt:lpstr>
      <vt:lpstr>Wingdings</vt:lpstr>
      <vt:lpstr>Wingdings 2</vt:lpstr>
      <vt:lpstr>Wingdings 3</vt:lpstr>
      <vt:lpstr>Office Theme</vt:lpstr>
      <vt:lpstr>Alternate V1 - DR_Slides</vt:lpstr>
      <vt:lpstr>Equity</vt:lpstr>
      <vt:lpstr>Concourse</vt:lpstr>
      <vt:lpstr>1_Office Theme</vt:lpstr>
      <vt:lpstr>2_Office Theme</vt:lpstr>
      <vt:lpstr>Sequence X  ASTM D8729  Ford Chain Wear Test Surveillance Panel Meeting  November 18, 2021</vt:lpstr>
      <vt:lpstr>Sequence X Surveillance Panel Meeting Agenda 11/18/21</vt:lpstr>
      <vt:lpstr>Meeting Minutes</vt:lpstr>
      <vt:lpstr>Meeting Minutes</vt:lpstr>
      <vt:lpstr>Meeting Minutes</vt:lpstr>
      <vt:lpstr>Meeting Minutes</vt:lpstr>
      <vt:lpstr>Motion/Action Item  List 11/18/21</vt:lpstr>
      <vt:lpstr>Mild Severity Shift Task Force Update</vt:lpstr>
      <vt:lpstr>Valvoline BB Restrictor Comparison Data</vt:lpstr>
      <vt:lpstr>Panel Roster</vt:lpstr>
      <vt:lpstr>Sequence X History</vt:lpstr>
      <vt:lpstr>Sequence X</vt:lpstr>
      <vt:lpstr>Calibrated Labs and Stands*</vt:lpstr>
      <vt:lpstr>Sequence  X Activity</vt:lpstr>
      <vt:lpstr>Sequence X - Lost Tests*</vt:lpstr>
      <vt:lpstr>Sequence X Test Severity</vt:lpstr>
      <vt:lpstr>PowerPoint Presentation</vt:lpstr>
      <vt:lpstr>Sequence X Precision Estimates</vt:lpstr>
      <vt:lpstr>Sequence X S.P. Report Reference Oils Status</vt:lpstr>
      <vt:lpstr>Sequence X Hardware Status </vt:lpstr>
      <vt:lpstr>PowerPoint Presentation</vt:lpstr>
      <vt:lpstr>Sequence X Severity Mathematical Corrective Options</vt:lpstr>
      <vt:lpstr>Statistics Group</vt:lpstr>
      <vt:lpstr>Background</vt:lpstr>
      <vt:lpstr>Executive Summary</vt:lpstr>
      <vt:lpstr>Mathematical Corrective Options Considered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X S.P. Presentation to Subcommittee D02.B</dc:title>
  <dc:creator>Alfonso Lopez  Intertek</dc:creator>
  <cp:lastModifiedBy>Alfonso Lopez  Intertek</cp:lastModifiedBy>
  <cp:revision>230</cp:revision>
  <cp:lastPrinted>2020-06-23T19:32:46Z</cp:lastPrinted>
  <dcterms:created xsi:type="dcterms:W3CDTF">2018-12-04T17:43:02Z</dcterms:created>
  <dcterms:modified xsi:type="dcterms:W3CDTF">2021-11-29T21:58:07Z</dcterms:modified>
</cp:coreProperties>
</file>