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7" r:id="rId4"/>
  </p:sldMasterIdLst>
  <p:notesMasterIdLst>
    <p:notesMasterId r:id="rId59"/>
  </p:notesMasterIdLst>
  <p:sldIdLst>
    <p:sldId id="286" r:id="rId5"/>
    <p:sldId id="397" r:id="rId6"/>
    <p:sldId id="483" r:id="rId7"/>
    <p:sldId id="267" r:id="rId8"/>
    <p:sldId id="299" r:id="rId9"/>
    <p:sldId id="485" r:id="rId10"/>
    <p:sldId id="486" r:id="rId11"/>
    <p:sldId id="484" r:id="rId12"/>
    <p:sldId id="487" r:id="rId13"/>
    <p:sldId id="256" r:id="rId14"/>
    <p:sldId id="275" r:id="rId15"/>
    <p:sldId id="403" r:id="rId16"/>
    <p:sldId id="472" r:id="rId17"/>
    <p:sldId id="475" r:id="rId18"/>
    <p:sldId id="434" r:id="rId19"/>
    <p:sldId id="471" r:id="rId20"/>
    <p:sldId id="452" r:id="rId21"/>
    <p:sldId id="453" r:id="rId22"/>
    <p:sldId id="454" r:id="rId23"/>
    <p:sldId id="455" r:id="rId24"/>
    <p:sldId id="444" r:id="rId25"/>
    <p:sldId id="458" r:id="rId26"/>
    <p:sldId id="460" r:id="rId27"/>
    <p:sldId id="459" r:id="rId28"/>
    <p:sldId id="461" r:id="rId29"/>
    <p:sldId id="470" r:id="rId30"/>
    <p:sldId id="431" r:id="rId31"/>
    <p:sldId id="473" r:id="rId32"/>
    <p:sldId id="438" r:id="rId33"/>
    <p:sldId id="435" r:id="rId34"/>
    <p:sldId id="451" r:id="rId35"/>
    <p:sldId id="437" r:id="rId36"/>
    <p:sldId id="439" r:id="rId37"/>
    <p:sldId id="440" r:id="rId38"/>
    <p:sldId id="441" r:id="rId39"/>
    <p:sldId id="462" r:id="rId40"/>
    <p:sldId id="463" r:id="rId41"/>
    <p:sldId id="442" r:id="rId42"/>
    <p:sldId id="443" r:id="rId43"/>
    <p:sldId id="445" r:id="rId44"/>
    <p:sldId id="446" r:id="rId45"/>
    <p:sldId id="456" r:id="rId46"/>
    <p:sldId id="457" r:id="rId47"/>
    <p:sldId id="447" r:id="rId48"/>
    <p:sldId id="448" r:id="rId49"/>
    <p:sldId id="465" r:id="rId50"/>
    <p:sldId id="466" r:id="rId51"/>
    <p:sldId id="467" r:id="rId52"/>
    <p:sldId id="468" r:id="rId53"/>
    <p:sldId id="474" r:id="rId54"/>
    <p:sldId id="469" r:id="rId55"/>
    <p:sldId id="464" r:id="rId56"/>
    <p:sldId id="482" r:id="rId57"/>
    <p:sldId id="488"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DC7393-9DCC-41DE-81D8-F2147BED694A}">
          <p14:sldIdLst>
            <p14:sldId id="286"/>
            <p14:sldId id="397"/>
            <p14:sldId id="483"/>
            <p14:sldId id="267"/>
            <p14:sldId id="299"/>
            <p14:sldId id="485"/>
            <p14:sldId id="486"/>
            <p14:sldId id="484"/>
            <p14:sldId id="487"/>
            <p14:sldId id="256"/>
            <p14:sldId id="275"/>
            <p14:sldId id="403"/>
            <p14:sldId id="472"/>
            <p14:sldId id="475"/>
            <p14:sldId id="434"/>
            <p14:sldId id="471"/>
            <p14:sldId id="452"/>
            <p14:sldId id="453"/>
            <p14:sldId id="454"/>
            <p14:sldId id="455"/>
            <p14:sldId id="444"/>
            <p14:sldId id="458"/>
            <p14:sldId id="460"/>
            <p14:sldId id="459"/>
            <p14:sldId id="461"/>
            <p14:sldId id="470"/>
            <p14:sldId id="431"/>
            <p14:sldId id="473"/>
            <p14:sldId id="438"/>
            <p14:sldId id="435"/>
            <p14:sldId id="451"/>
            <p14:sldId id="437"/>
            <p14:sldId id="439"/>
            <p14:sldId id="440"/>
            <p14:sldId id="441"/>
            <p14:sldId id="462"/>
            <p14:sldId id="463"/>
            <p14:sldId id="442"/>
            <p14:sldId id="443"/>
            <p14:sldId id="445"/>
            <p14:sldId id="446"/>
            <p14:sldId id="456"/>
            <p14:sldId id="457"/>
            <p14:sldId id="447"/>
            <p14:sldId id="448"/>
            <p14:sldId id="465"/>
            <p14:sldId id="466"/>
            <p14:sldId id="467"/>
            <p14:sldId id="468"/>
            <p14:sldId id="474"/>
            <p14:sldId id="469"/>
            <p14:sldId id="464"/>
            <p14:sldId id="482"/>
            <p14:sldId id="488"/>
          </p14:sldIdLst>
        </p14:section>
        <p14:section name="Untitled Section" id="{8739D3D6-C586-468D-96ED-3632E2FF2AE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8" autoAdjust="0"/>
    <p:restoredTop sz="94771" autoAdjust="0"/>
  </p:normalViewPr>
  <p:slideViewPr>
    <p:cSldViewPr snapToGrid="0">
      <p:cViewPr varScale="1">
        <p:scale>
          <a:sx n="118" d="100"/>
          <a:sy n="118" d="100"/>
        </p:scale>
        <p:origin x="102"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A29873A-D17D-451C-8D56-29ACFB266CFF}" type="datetimeFigureOut">
              <a:rPr lang="en-US" smtClean="0"/>
              <a:t>6/23/2022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5FDCAE6-3CAE-418C-94FA-4900F96D059E}" type="slidenum">
              <a:rPr lang="en-US" smtClean="0"/>
              <a:t>‹#›</a:t>
            </a:fld>
            <a:endParaRPr lang="en-US"/>
          </a:p>
        </p:txBody>
      </p:sp>
    </p:spTree>
    <p:extLst>
      <p:ext uri="{BB962C8B-B14F-4D97-AF65-F5344CB8AC3E}">
        <p14:creationId xmlns:p14="http://schemas.microsoft.com/office/powerpoint/2010/main" val="195386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406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62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720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51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49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37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22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80BE-40CE-4ECC-9745-BF9937A50E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BAB2DB-80EF-45DC-98BC-666578B89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B93D21-1617-4556-8D3C-272C397C205D}"/>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5" name="Footer Placeholder 4">
            <a:extLst>
              <a:ext uri="{FF2B5EF4-FFF2-40B4-BE49-F238E27FC236}">
                <a16:creationId xmlns:a16="http://schemas.microsoft.com/office/drawing/2014/main" id="{2362582A-7D79-44F4-87A2-61E06BE8CC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79F339-5681-4A23-AE6B-FC3898967250}"/>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141067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E76F-DF83-4CFC-9F8D-9D63BBD59E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DA559-BA52-427C-899A-991EC71494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F106D-5D41-4467-999B-6B39F30F9C55}"/>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5" name="Footer Placeholder 4">
            <a:extLst>
              <a:ext uri="{FF2B5EF4-FFF2-40B4-BE49-F238E27FC236}">
                <a16:creationId xmlns:a16="http://schemas.microsoft.com/office/drawing/2014/main" id="{2CDD37D9-A45E-4013-AEEB-20C0DC600B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555D70-3A41-40A4-9617-CCA9B3FAC564}"/>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397728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3F442A-7A5D-49BA-8008-C35AE410CA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0BF99-DA81-4CC0-8277-A0C1023262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315AD-7D2E-4729-943E-CD7F7B1F71E9}"/>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5" name="Footer Placeholder 4">
            <a:extLst>
              <a:ext uri="{FF2B5EF4-FFF2-40B4-BE49-F238E27FC236}">
                <a16:creationId xmlns:a16="http://schemas.microsoft.com/office/drawing/2014/main" id="{3A0FE0D3-A263-4348-98F1-3814B472CB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8CC953-4230-4732-8194-FFA2A2E69CB2}"/>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185383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5787" y="1550920"/>
            <a:ext cx="9980427" cy="1905000"/>
          </a:xfrm>
        </p:spPr>
        <p:txBody>
          <a:bodyPr>
            <a:normAutofit/>
          </a:bodyPr>
          <a:lstStyle>
            <a:lvl1pPr algn="ctr">
              <a:lnSpc>
                <a:spcPts val="5000"/>
              </a:lnSpc>
              <a:defRPr sz="4800">
                <a:solidFill>
                  <a:srgbClr val="1946BA"/>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415508"/>
            <a:ext cx="10363200" cy="886528"/>
          </a:xfrm>
        </p:spPr>
        <p:txBody>
          <a:bodyPr>
            <a:normAutofit/>
          </a:bodyPr>
          <a:lstStyle>
            <a:lvl1pPr marL="0" indent="0" algn="ct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11582400" y="6341438"/>
            <a:ext cx="558800" cy="365125"/>
          </a:xfrm>
        </p:spPr>
        <p:txBody>
          <a:bodyPr/>
          <a:lstStyle/>
          <a:p>
            <a:fld id="{FF2D51B1-BD95-49E9-A870-B722E78EAEE9}" type="slidenum">
              <a:rPr lang="en-US" smtClean="0"/>
              <a:t>‹#›</a:t>
            </a:fld>
            <a:endParaRPr lang="en-US"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034" y="3613035"/>
            <a:ext cx="6045935" cy="228600"/>
          </a:xfrm>
          <a:prstGeom prst="rect">
            <a:avLst/>
          </a:prstGeom>
        </p:spPr>
      </p:pic>
    </p:spTree>
    <p:extLst>
      <p:ext uri="{BB962C8B-B14F-4D97-AF65-F5344CB8AC3E}">
        <p14:creationId xmlns:p14="http://schemas.microsoft.com/office/powerpoint/2010/main" val="336527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5140029"/>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160566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432"/>
            <a:ext cx="11582400" cy="749808"/>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6032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36805" y="6348610"/>
            <a:ext cx="611963"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15543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249732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4148838"/>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990293"/>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990293"/>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1169336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0"/>
            <a:ext cx="10979149" cy="4567468"/>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261363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6032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27668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1"/>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418073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6053-E2CB-43E3-9CD2-B3AF6F8E1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EE6D1-686D-471E-BF3C-29D343D7B4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5B944-F8C7-41F0-8B45-A0D3FB509476}"/>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5" name="Footer Placeholder 4">
            <a:extLst>
              <a:ext uri="{FF2B5EF4-FFF2-40B4-BE49-F238E27FC236}">
                <a16:creationId xmlns:a16="http://schemas.microsoft.com/office/drawing/2014/main" id="{A54D8826-5766-4721-87FB-88069B6195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A14981-8646-49A1-ACAC-6EF91819AC18}"/>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417348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4647366"/>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1489246"/>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1489246"/>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50695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5" name="Slide Number Placeholder 4"/>
          <p:cNvSpPr>
            <a:spLocks noGrp="1"/>
          </p:cNvSpPr>
          <p:nvPr>
            <p:ph type="sldNum" sz="quarter" idx="12"/>
          </p:nvPr>
        </p:nvSpPr>
        <p:spPr>
          <a:xfrm>
            <a:off x="11582400" y="6348610"/>
            <a:ext cx="554297"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76177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
        <p:nvSpPr>
          <p:cNvPr id="14" name="Subtitle 2"/>
          <p:cNvSpPr>
            <a:spLocks noGrp="1"/>
          </p:cNvSpPr>
          <p:nvPr>
            <p:ph type="subTitle" idx="1" hasCustomPrompt="1"/>
          </p:nvPr>
        </p:nvSpPr>
        <p:spPr>
          <a:xfrm>
            <a:off x="914400" y="3048000"/>
            <a:ext cx="10363200" cy="533400"/>
          </a:xfrm>
        </p:spPr>
        <p:txBody>
          <a:bodyPr>
            <a:normAutofit/>
          </a:bodyPr>
          <a:lstStyle>
            <a:lvl1pPr marL="0" indent="0" algn="ctr">
              <a:buNone/>
              <a:defRPr sz="2000" baseline="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Blank Slide</a:t>
            </a:r>
          </a:p>
        </p:txBody>
      </p:sp>
    </p:spTree>
    <p:extLst>
      <p:ext uri="{BB962C8B-B14F-4D97-AF65-F5344CB8AC3E}">
        <p14:creationId xmlns:p14="http://schemas.microsoft.com/office/powerpoint/2010/main" val="34782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No Footer">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283542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Two-thirds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p:nvSpPr>
        <p:spPr bwMode="hidden">
          <a:xfrm>
            <a:off x="0" y="394330"/>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609600" y="182880"/>
            <a:ext cx="10972800" cy="670560"/>
          </a:xfrm>
        </p:spPr>
        <p:txBody>
          <a:bodyPr/>
          <a:lstStyle>
            <a:lvl1pPr>
              <a:defRPr sz="2667"/>
            </a:lvl1pPr>
          </a:lstStyle>
          <a:p>
            <a:r>
              <a:rPr lang="en-US"/>
              <a:t>Click to edit Master title style</a:t>
            </a:r>
            <a:endParaRPr lang="en-US" dirty="0"/>
          </a:p>
        </p:txBody>
      </p:sp>
      <p:sp>
        <p:nvSpPr>
          <p:cNvPr id="6" name="Content Placeholder 5"/>
          <p:cNvSpPr>
            <a:spLocks noGrp="1"/>
          </p:cNvSpPr>
          <p:nvPr>
            <p:ph sz="quarter" idx="12" hasCustomPrompt="1"/>
          </p:nvPr>
        </p:nvSpPr>
        <p:spPr>
          <a:xfrm>
            <a:off x="609600" y="1214965"/>
            <a:ext cx="725424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8046720" y="1214965"/>
            <a:ext cx="3535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4165600" y="6407912"/>
            <a:ext cx="3860800" cy="170688"/>
          </a:xfrm>
          <a:prstGeom prst="rect">
            <a:avLst/>
          </a:prstGeom>
        </p:spPr>
        <p:txBody>
          <a:bodyPr/>
          <a:lstStyle/>
          <a:p>
            <a:r>
              <a:rPr lang="en-US" dirty="0"/>
              <a:t>FOOTER CHANGED UNDER INSERT&gt;HEADER &amp; FOOTER</a:t>
            </a:r>
          </a:p>
        </p:txBody>
      </p:sp>
      <p:sp>
        <p:nvSpPr>
          <p:cNvPr id="14" name="Slide Number Placeholder 5"/>
          <p:cNvSpPr>
            <a:spLocks noGrp="1"/>
          </p:cNvSpPr>
          <p:nvPr>
            <p:ph type="sldNum" sz="quarter" idx="14"/>
          </p:nvPr>
        </p:nvSpPr>
        <p:spPr>
          <a:xfrm>
            <a:off x="8737600" y="6407912"/>
            <a:ext cx="2844800" cy="170688"/>
          </a:xfrm>
        </p:spPr>
        <p:txBody>
          <a:bodyPr/>
          <a:lstStyle/>
          <a:p>
            <a:fld id="{15B51593-F607-40DA-BAAD-7C20DAA0A6A6}" type="slidenum">
              <a:rPr lang="en-US" smtClean="0"/>
              <a:t>‹#›</a:t>
            </a:fld>
            <a:endParaRPr lang="en-US" dirty="0"/>
          </a:p>
        </p:txBody>
      </p:sp>
      <p:cxnSp>
        <p:nvCxnSpPr>
          <p:cNvPr id="15" name="Straight Connector 14"/>
          <p:cNvCxnSpPr/>
          <p:nvPr/>
        </p:nvCxnSpPr>
        <p:spPr>
          <a:xfrm>
            <a:off x="609600" y="6346953"/>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9600" y="6407912"/>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7" name="TextBox 16"/>
          <p:cNvSpPr txBox="1"/>
          <p:nvPr/>
        </p:nvSpPr>
        <p:spPr>
          <a:xfrm>
            <a:off x="3048000" y="6586810"/>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1430427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 Line Title Only">
    <p:spTree>
      <p:nvGrpSpPr>
        <p:cNvPr id="1" name=""/>
        <p:cNvGrpSpPr/>
        <p:nvPr/>
      </p:nvGrpSpPr>
      <p:grpSpPr>
        <a:xfrm>
          <a:off x="0" y="0"/>
          <a:ext cx="0" cy="0"/>
          <a:chOff x="0" y="0"/>
          <a:chExt cx="0" cy="0"/>
        </a:xfrm>
      </p:grpSpPr>
      <p:sp>
        <p:nvSpPr>
          <p:cNvPr id="8" name="TextBox 7"/>
          <p:cNvSpPr txBox="1"/>
          <p:nvPr userDrawn="1"/>
        </p:nvSpPr>
        <p:spPr>
          <a:xfrm>
            <a:off x="4165600" y="6177280"/>
            <a:ext cx="3860800" cy="179070"/>
          </a:xfrm>
          <a:prstGeom prst="rect">
            <a:avLst/>
          </a:prstGeom>
          <a:noFill/>
          <a:effectLst>
            <a:outerShdw blurRad="50800" dist="38100" dir="2700000" algn="tl" rotWithShape="0">
              <a:prstClr val="black">
                <a:alpha val="40000"/>
              </a:prstClr>
            </a:outerShdw>
          </a:effectLst>
        </p:spPr>
        <p:txBody>
          <a:bodyPr vert="horz" wrap="square" lIns="91440" tIns="45720" rIns="91440" bIns="45720" rtlCol="0" anchor="ctr" anchorCtr="0">
            <a:no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4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Black" pitchFamily="34" charset="0"/>
              <a:ea typeface="+mn-ea"/>
              <a:cs typeface="Arial" pitchFamily="34" charset="0"/>
            </a:endParaRPr>
          </a:p>
        </p:txBody>
      </p:sp>
      <p:sp>
        <p:nvSpPr>
          <p:cNvPr id="9" name="Title 1"/>
          <p:cNvSpPr>
            <a:spLocks noGrp="1"/>
          </p:cNvSpPr>
          <p:nvPr>
            <p:ph type="title" hasCustomPrompt="1"/>
          </p:nvPr>
        </p:nvSpPr>
        <p:spPr>
          <a:xfrm>
            <a:off x="458403" y="27159"/>
            <a:ext cx="11582400" cy="751442"/>
          </a:xfrm>
        </p:spPr>
        <p:txBody>
          <a:bodyPr/>
          <a:lstStyle>
            <a:lvl1pPr>
              <a:defRPr>
                <a:solidFill>
                  <a:schemeClr val="bg1"/>
                </a:solidFill>
              </a:defRPr>
            </a:lvl1pPr>
          </a:lstStyle>
          <a:p>
            <a:r>
              <a:rPr lang="en-US" dirty="0"/>
              <a:t>Click to Edit Master Title</a:t>
            </a:r>
          </a:p>
        </p:txBody>
      </p:sp>
      <p:sp>
        <p:nvSpPr>
          <p:cNvPr id="10" name="Slide Number Placeholder 5"/>
          <p:cNvSpPr>
            <a:spLocks noGrp="1"/>
          </p:cNvSpPr>
          <p:nvPr>
            <p:ph type="sldNum" sz="quarter" idx="12"/>
          </p:nvPr>
        </p:nvSpPr>
        <p:spPr>
          <a:xfrm>
            <a:off x="11587125" y="6339557"/>
            <a:ext cx="549572" cy="365125"/>
          </a:xfrm>
        </p:spPr>
        <p:txBody>
          <a:body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1437643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816055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3657026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3402016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139809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ADDD-0466-4FA3-9ECF-F5F7AE499A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00A82-2E65-4FBC-B37B-2E5B6714A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985EA5-5A25-48E6-A161-F78283FA141D}"/>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5" name="Footer Placeholder 4">
            <a:extLst>
              <a:ext uri="{FF2B5EF4-FFF2-40B4-BE49-F238E27FC236}">
                <a16:creationId xmlns:a16="http://schemas.microsoft.com/office/drawing/2014/main" id="{F5CE0186-B303-439E-AB4F-0A267B6A2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5989F1-9AE3-441D-B8D9-F6E9469DBB2D}"/>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2866829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700870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2149631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1808264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604560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3497712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2622760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83B36-F5EB-4F91-A18C-30181FDC37C3}" type="datetimeFigureOut">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1758999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5B603F7-4B4D-4A43-B84E-A86DA61AE42B}" type="datetime1">
              <a:rPr lang="en-US" smtClean="0"/>
              <a:t>6/23/2022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BD46921-C75C-4323-A4F1-EF7824FC3CBC}" type="slidenum">
              <a:rPr lang="en-US" smtClean="0"/>
              <a:pPr/>
              <a:t>‹#›</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01298507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3735B1B-9A7A-4265-B828-787208A4BFAA}" type="datetime1">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D46921-C75C-4323-A4F1-EF7824FC3CBC}" type="slidenum">
              <a:rPr lang="en-US" smtClean="0"/>
              <a:pPr/>
              <a:t>‹#›</a:t>
            </a:fld>
            <a:endParaRPr lang="en-US"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65908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4EC862-0182-4A2F-BDF0-20F7FF871AB7}" type="datetime1">
              <a:rPr lang="en-US" smtClean="0"/>
              <a:t>6/23/2022</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195072" y="6208776"/>
            <a:ext cx="609600" cy="457200"/>
          </a:xfrm>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40601940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AB2D-6AB5-4FE1-9B21-D6F36C666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C90BA-C2EE-482A-9037-4D1D6982C3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8E854-34DF-4F9E-AF58-00F01B810C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6925D-2D1E-4B85-8574-C4E15971B483}"/>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6" name="Footer Placeholder 5">
            <a:extLst>
              <a:ext uri="{FF2B5EF4-FFF2-40B4-BE49-F238E27FC236}">
                <a16:creationId xmlns:a16="http://schemas.microsoft.com/office/drawing/2014/main" id="{262869E8-1B31-484B-9E7C-51D6F8C41D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360B43-F899-436B-87C5-1EC36907C24F}"/>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9861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D160D6C-9167-43CC-B09E-74730285A6A4}" type="datetime1">
              <a:rPr lang="en-US" smtClean="0"/>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D46921-C75C-4323-A4F1-EF7824FC3CBC}" type="slidenum">
              <a:rPr lang="en-US" smtClean="0"/>
              <a:pPr/>
              <a:t>‹#›</a:t>
            </a:fld>
            <a:endParaRPr lang="en-US"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71851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815DAC4-F843-42DC-8CC3-0C1D69816C36}" type="datetime1">
              <a:rPr lang="en-US" smtClean="0"/>
              <a:t>6/23/2022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D46921-C75C-4323-A4F1-EF7824FC3CBC}" type="slidenum">
              <a:rPr lang="en-US" smtClean="0"/>
              <a:pPr/>
              <a:t>‹#›</a:t>
            </a:fld>
            <a:endParaRPr lang="en-US"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34509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BEAFF3D-F52F-4E44-A66C-A45A8DB7A6BC}" type="datetime1">
              <a:rPr lang="en-US" smtClean="0"/>
              <a:t>6/23/2022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2402084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F256F-4731-4BE8-9B27-F21D08C01387}" type="datetime1">
              <a:rPr lang="en-US" smtClean="0"/>
              <a:t>6/23/2022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4169260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FA932E5-521C-443B-AEAE-737FF89556A1}" type="datetime1">
              <a:rPr lang="en-US" smtClean="0"/>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D46921-C75C-4323-A4F1-EF7824FC3CBC}" type="slidenum">
              <a:rPr lang="en-US" smtClean="0"/>
              <a:pPr/>
              <a:t>‹#›</a:t>
            </a:fld>
            <a:endParaRPr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44622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6FCC04-CDE3-48D4-B6E9-2DB4D26DFF88}" type="datetime1">
              <a:rPr lang="en-US" smtClean="0"/>
              <a:t>6/23/2022</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endParaRPr lang="en-US" dirty="0"/>
          </a:p>
        </p:txBody>
      </p:sp>
      <p:sp>
        <p:nvSpPr>
          <p:cNvPr id="7" name="Slide Number Placeholder 6"/>
          <p:cNvSpPr>
            <a:spLocks noGrp="1"/>
          </p:cNvSpPr>
          <p:nvPr>
            <p:ph type="sldNum" sz="quarter" idx="12"/>
          </p:nvPr>
        </p:nvSpPr>
        <p:spPr>
          <a:xfrm>
            <a:off x="195072" y="6208776"/>
            <a:ext cx="609600" cy="457200"/>
          </a:xfrm>
        </p:spPr>
        <p:txBody>
          <a:bodyPr/>
          <a:lstStyle/>
          <a:p>
            <a:fld id="{6BD46921-C75C-4323-A4F1-EF7824FC3CBC}" type="slidenum">
              <a:rPr lang="en-US" smtClean="0"/>
              <a:pPr/>
              <a:t>‹#›</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2842620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001DE0-9048-45DF-AE0E-F17A6984CDB9}" type="datetime1">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2502346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055025-AA27-4D9D-912E-650929843088}" type="datetime1">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167579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934F-99A9-4FBE-9A10-C679B56C6A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B11F16-C40E-4C32-9FDA-B463AD970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374052-8DC7-4919-9EE9-8D51D36F05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E6D2D2-1A7B-4E01-AB7B-568F85787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0DBADD-7086-4154-A4DE-F4CEB1129F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CDD4A-6C33-40BE-A846-EAE330A60139}"/>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8" name="Footer Placeholder 7">
            <a:extLst>
              <a:ext uri="{FF2B5EF4-FFF2-40B4-BE49-F238E27FC236}">
                <a16:creationId xmlns:a16="http://schemas.microsoft.com/office/drawing/2014/main" id="{41511A4C-4027-4C05-9F8A-A245213128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AD1AB7-DA5B-4532-A157-61F348E1E675}"/>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75312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C818-40BF-4653-BBB5-31EE181F8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669742-6D66-41A1-A50C-D8B95A3CF6F0}"/>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4" name="Footer Placeholder 3">
            <a:extLst>
              <a:ext uri="{FF2B5EF4-FFF2-40B4-BE49-F238E27FC236}">
                <a16:creationId xmlns:a16="http://schemas.microsoft.com/office/drawing/2014/main" id="{82343D7E-46E4-40E6-8361-A3F6054ABD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29ECAC-4CEE-49E8-9C77-F1F0CF5671C7}"/>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282592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2BF49-23FB-4CD2-813D-E54B64063808}"/>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3" name="Footer Placeholder 2">
            <a:extLst>
              <a:ext uri="{FF2B5EF4-FFF2-40B4-BE49-F238E27FC236}">
                <a16:creationId xmlns:a16="http://schemas.microsoft.com/office/drawing/2014/main" id="{DA655074-2025-44F8-80F6-7BEA822D986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3AB862-281D-4B5C-8DC7-DDE81983ADBA}"/>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324558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38ED-1168-4B26-B2DC-2D1A700E1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E95303-C9C1-4E80-B26D-998D8DDC1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816B16-47C7-4F5A-BAC2-A92F99A9B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728480-6E2B-4C97-8B03-87A22C23F6BF}"/>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6" name="Footer Placeholder 5">
            <a:extLst>
              <a:ext uri="{FF2B5EF4-FFF2-40B4-BE49-F238E27FC236}">
                <a16:creationId xmlns:a16="http://schemas.microsoft.com/office/drawing/2014/main" id="{739AD648-8702-4764-841A-8D76D35F93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9F697C-3B29-4692-A5B3-71B622BA8960}"/>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166253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3BDA-10FD-4964-BC95-C8DA527CD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B04A88-F25A-454F-8793-0C84F9690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7EA8508-8D57-4689-927D-EDA6B2A6B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DEC599-4512-46D7-8B10-902C7B3FA380}"/>
              </a:ext>
            </a:extLst>
          </p:cNvPr>
          <p:cNvSpPr>
            <a:spLocks noGrp="1"/>
          </p:cNvSpPr>
          <p:nvPr>
            <p:ph type="dt" sz="half" idx="10"/>
          </p:nvPr>
        </p:nvSpPr>
        <p:spPr/>
        <p:txBody>
          <a:bodyPr/>
          <a:lstStyle/>
          <a:p>
            <a:fld id="{A218DC7A-2213-445F-8CA9-AB04FEF05DE1}" type="datetimeFigureOut">
              <a:rPr lang="en-US" smtClean="0"/>
              <a:t>6/23/2022</a:t>
            </a:fld>
            <a:endParaRPr lang="en-US" dirty="0"/>
          </a:p>
        </p:txBody>
      </p:sp>
      <p:sp>
        <p:nvSpPr>
          <p:cNvPr id="6" name="Footer Placeholder 5">
            <a:extLst>
              <a:ext uri="{FF2B5EF4-FFF2-40B4-BE49-F238E27FC236}">
                <a16:creationId xmlns:a16="http://schemas.microsoft.com/office/drawing/2014/main" id="{3710FE22-5AF6-4A9E-87FF-42E5C68055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44876E-5700-4FCD-9F5A-DE652E450EDE}"/>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58859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815E5-FDFF-4B5F-895C-C31374853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6BAE5-2B1E-4284-9C20-03185C3B6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F322F-C52A-44A1-A52B-7F9319DB7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8DC7A-2213-445F-8CA9-AB04FEF05DE1}" type="datetimeFigureOut">
              <a:rPr lang="en-US" smtClean="0"/>
              <a:t>6/23/2022</a:t>
            </a:fld>
            <a:endParaRPr lang="en-US" dirty="0"/>
          </a:p>
        </p:txBody>
      </p:sp>
      <p:sp>
        <p:nvSpPr>
          <p:cNvPr id="5" name="Footer Placeholder 4">
            <a:extLst>
              <a:ext uri="{FF2B5EF4-FFF2-40B4-BE49-F238E27FC236}">
                <a16:creationId xmlns:a16="http://schemas.microsoft.com/office/drawing/2014/main" id="{2A11ED06-0030-444B-937D-98A2F9312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7ECBE8-5D9E-4998-A6C8-8DD0FAEE9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1BA9C-C2CE-4D13-9A67-95BF37A58052}" type="slidenum">
              <a:rPr lang="en-US" smtClean="0"/>
              <a:t>‹#›</a:t>
            </a:fld>
            <a:endParaRPr lang="en-US" dirty="0"/>
          </a:p>
        </p:txBody>
      </p:sp>
    </p:spTree>
    <p:extLst>
      <p:ext uri="{BB962C8B-B14F-4D97-AF65-F5344CB8AC3E}">
        <p14:creationId xmlns:p14="http://schemas.microsoft.com/office/powerpoint/2010/main" val="332258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6227879"/>
            <a:ext cx="12192000" cy="640080"/>
          </a:xfrm>
          <a:prstGeom prst="rect">
            <a:avLst/>
          </a:prstGeom>
        </p:spPr>
      </p:pic>
      <p:sp>
        <p:nvSpPr>
          <p:cNvPr id="2" name="Title Placeholder 1"/>
          <p:cNvSpPr>
            <a:spLocks noGrp="1"/>
          </p:cNvSpPr>
          <p:nvPr>
            <p:ph type="title"/>
          </p:nvPr>
        </p:nvSpPr>
        <p:spPr>
          <a:xfrm>
            <a:off x="458403" y="81477"/>
            <a:ext cx="11582400" cy="1143000"/>
          </a:xfrm>
          <a:prstGeom prst="rect">
            <a:avLst/>
          </a:prstGeom>
        </p:spPr>
        <p:txBody>
          <a:bodyPr vert="horz" lIns="91440" tIns="45720" rIns="91440" bIns="45720"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603251" y="1427206"/>
            <a:ext cx="10979149" cy="4698958"/>
          </a:xfrm>
          <a:prstGeom prst="rect">
            <a:avLst/>
          </a:prstGeom>
        </p:spPr>
        <p:txBody>
          <a:bodyPr vert="horz" lIns="91440" tIns="45720" rIns="91440" bIns="45720"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2381843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4000"/>
        </a:lnSpc>
        <a:spcBef>
          <a:spcPct val="0"/>
        </a:spcBef>
        <a:buNone/>
        <a:defRPr sz="3600" b="1" i="0" kern="1200" baseline="0">
          <a:solidFill>
            <a:srgbClr val="1946BA"/>
          </a:solidFill>
          <a:effectLst/>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ct val="1000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ct val="1000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83B36-F5EB-4F91-A18C-30181FDC37C3}" type="datetimeFigureOut">
              <a:rPr lang="en-US" smtClean="0"/>
              <a:t>6/23/2022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FC48E-6FBA-40B5-A53A-6058CCBB2023}" type="slidenum">
              <a:rPr lang="en-US" smtClean="0"/>
              <a:t>‹#›</a:t>
            </a:fld>
            <a:endParaRPr lang="en-US" dirty="0"/>
          </a:p>
        </p:txBody>
      </p:sp>
    </p:spTree>
    <p:extLst>
      <p:ext uri="{BB962C8B-B14F-4D97-AF65-F5344CB8AC3E}">
        <p14:creationId xmlns:p14="http://schemas.microsoft.com/office/powerpoint/2010/main" val="28364651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D8E5F2FA-2BDC-4BA4-8EE9-2D1990676DEC}" type="datetime1">
              <a:rPr lang="en-US" smtClean="0"/>
              <a:t>6/23/2022</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7460607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5D8A-C6E8-468A-A3B7-884A59714F4F}"/>
              </a:ext>
            </a:extLst>
          </p:cNvPr>
          <p:cNvSpPr>
            <a:spLocks noGrp="1"/>
          </p:cNvSpPr>
          <p:nvPr>
            <p:ph type="ctrTitle"/>
          </p:nvPr>
        </p:nvSpPr>
        <p:spPr>
          <a:xfrm>
            <a:off x="342900" y="1122362"/>
            <a:ext cx="11544300" cy="3944938"/>
          </a:xfrm>
        </p:spPr>
        <p:txBody>
          <a:bodyPr>
            <a:normAutofit fontScale="90000"/>
          </a:bodyPr>
          <a:lstStyle/>
          <a:p>
            <a:r>
              <a:rPr lang="en-US" dirty="0"/>
              <a:t>Sequence X </a:t>
            </a:r>
            <a:br>
              <a:rPr lang="en-US" dirty="0"/>
            </a:br>
            <a:r>
              <a:rPr lang="en-US" sz="3100" dirty="0"/>
              <a:t>ASTM D8729</a:t>
            </a:r>
            <a:br>
              <a:rPr lang="en-US" sz="3100" dirty="0"/>
            </a:br>
            <a:br>
              <a:rPr lang="en-US" dirty="0"/>
            </a:br>
            <a:r>
              <a:rPr lang="en-US" dirty="0"/>
              <a:t>Ford Chain Wear Test</a:t>
            </a:r>
            <a:br>
              <a:rPr lang="en-US" dirty="0"/>
            </a:br>
            <a:r>
              <a:rPr lang="en-US" dirty="0"/>
              <a:t>Surveillance Panel Meeting</a:t>
            </a:r>
            <a:br>
              <a:rPr lang="en-US" dirty="0"/>
            </a:br>
            <a:br>
              <a:rPr lang="en-US" dirty="0"/>
            </a:br>
            <a:r>
              <a:rPr lang="en-US" sz="3600" dirty="0"/>
              <a:t>June 21, 2022</a:t>
            </a:r>
          </a:p>
        </p:txBody>
      </p:sp>
      <p:sp>
        <p:nvSpPr>
          <p:cNvPr id="3" name="Subtitle 2">
            <a:extLst>
              <a:ext uri="{FF2B5EF4-FFF2-40B4-BE49-F238E27FC236}">
                <a16:creationId xmlns:a16="http://schemas.microsoft.com/office/drawing/2014/main" id="{0E983727-D8BE-47FB-BE9B-83D115CA9DB1}"/>
              </a:ext>
            </a:extLst>
          </p:cNvPr>
          <p:cNvSpPr>
            <a:spLocks noGrp="1"/>
          </p:cNvSpPr>
          <p:nvPr>
            <p:ph type="subTitle" idx="1"/>
          </p:nvPr>
        </p:nvSpPr>
        <p:spPr>
          <a:xfrm>
            <a:off x="1524000" y="5316582"/>
            <a:ext cx="9144000" cy="690517"/>
          </a:xfrm>
        </p:spPr>
        <p:txBody>
          <a:bodyPr/>
          <a:lstStyle/>
          <a:p>
            <a:r>
              <a:rPr lang="en-US" dirty="0"/>
              <a:t>Prepared By: Alfonso Lopez, S.P. Chairman</a:t>
            </a:r>
          </a:p>
        </p:txBody>
      </p:sp>
    </p:spTree>
    <p:extLst>
      <p:ext uri="{BB962C8B-B14F-4D97-AF65-F5344CB8AC3E}">
        <p14:creationId xmlns:p14="http://schemas.microsoft.com/office/powerpoint/2010/main" val="163733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Statistics Group</a:t>
            </a:r>
          </a:p>
          <a:p>
            <a:r>
              <a:rPr lang="en-US" dirty="0"/>
              <a:t>June 2021</a:t>
            </a:r>
          </a:p>
        </p:txBody>
      </p:sp>
      <p:sp>
        <p:nvSpPr>
          <p:cNvPr id="2" name="Title 1"/>
          <p:cNvSpPr>
            <a:spLocks noGrp="1"/>
          </p:cNvSpPr>
          <p:nvPr>
            <p:ph type="ctrTitle"/>
          </p:nvPr>
        </p:nvSpPr>
        <p:spPr/>
        <p:txBody>
          <a:bodyPr/>
          <a:lstStyle/>
          <a:p>
            <a:r>
              <a:rPr lang="en-US" dirty="0"/>
              <a:t>Sequence X Severity</a:t>
            </a:r>
            <a:br>
              <a:rPr lang="en-US" dirty="0"/>
            </a:br>
            <a:r>
              <a:rPr lang="en-US" dirty="0"/>
              <a:t>Mathematical Corrective Options</a:t>
            </a:r>
          </a:p>
        </p:txBody>
      </p:sp>
    </p:spTree>
    <p:extLst>
      <p:ext uri="{BB962C8B-B14F-4D97-AF65-F5344CB8AC3E}">
        <p14:creationId xmlns:p14="http://schemas.microsoft.com/office/powerpoint/2010/main" val="393805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308" y="228600"/>
            <a:ext cx="7772400" cy="808038"/>
          </a:xfrm>
        </p:spPr>
        <p:txBody>
          <a:bodyPr/>
          <a:lstStyle/>
          <a:p>
            <a:r>
              <a:rPr lang="en-US" dirty="0"/>
              <a:t>Statistics Group</a:t>
            </a:r>
          </a:p>
        </p:txBody>
      </p:sp>
      <p:sp>
        <p:nvSpPr>
          <p:cNvPr id="3" name="Content Placeholder 2"/>
          <p:cNvSpPr>
            <a:spLocks noGrp="1"/>
          </p:cNvSpPr>
          <p:nvPr>
            <p:ph sz="quarter" idx="1"/>
          </p:nvPr>
        </p:nvSpPr>
        <p:spPr>
          <a:xfrm>
            <a:off x="2209800" y="1600200"/>
            <a:ext cx="7924800" cy="5105400"/>
          </a:xfrm>
        </p:spPr>
        <p:txBody>
          <a:bodyPr>
            <a:normAutofit/>
          </a:bodyPr>
          <a:lstStyle/>
          <a:p>
            <a:r>
              <a:rPr lang="en-US" dirty="0"/>
              <a:t>Doyle Boese, Infineum</a:t>
            </a:r>
          </a:p>
          <a:p>
            <a:r>
              <a:rPr lang="en-US" dirty="0"/>
              <a:t>Jo Martinez, Chevron </a:t>
            </a:r>
            <a:r>
              <a:rPr lang="en-US" dirty="0" err="1"/>
              <a:t>Oronite</a:t>
            </a:r>
            <a:endParaRPr lang="en-US" dirty="0"/>
          </a:p>
          <a:p>
            <a:r>
              <a:rPr lang="en-US" dirty="0"/>
              <a:t>Martin Chadwick, Intertek</a:t>
            </a:r>
          </a:p>
          <a:p>
            <a:r>
              <a:rPr lang="en-US" dirty="0"/>
              <a:t>Phil Scinto, Lubrizol</a:t>
            </a:r>
          </a:p>
          <a:p>
            <a:r>
              <a:rPr lang="en-US" dirty="0"/>
              <a:t>Richard Grundza, TMC</a:t>
            </a:r>
          </a:p>
          <a:p>
            <a:r>
              <a:rPr lang="en-US" dirty="0"/>
              <a:t>Todd Dvorak, Afton</a:t>
            </a:r>
          </a:p>
          <a:p>
            <a:r>
              <a:rPr lang="en-US" dirty="0"/>
              <a:t>Travis Kostan, SwRI</a:t>
            </a:r>
          </a:p>
          <a:p>
            <a:pPr lvl="2"/>
            <a:endParaRPr lang="en-US" dirty="0"/>
          </a:p>
          <a:p>
            <a:pPr lvl="2"/>
            <a:endParaRPr lang="en-US" dirty="0"/>
          </a:p>
          <a:p>
            <a:pPr marL="594360" lvl="2" indent="0">
              <a:buNone/>
            </a:pPr>
            <a:endParaRPr lang="en-US" dirty="0"/>
          </a:p>
          <a:p>
            <a:pPr lvl="1"/>
            <a:endParaRPr lang="en-US" dirty="0"/>
          </a:p>
          <a:p>
            <a:pPr marL="320040" lvl="1"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11</a:t>
            </a:fld>
            <a:endParaRPr lang="en-US" dirty="0">
              <a:latin typeface="Franklin Gothic Book"/>
            </a:endParaRPr>
          </a:p>
        </p:txBody>
      </p:sp>
    </p:spTree>
    <p:extLst>
      <p:ext uri="{BB962C8B-B14F-4D97-AF65-F5344CB8AC3E}">
        <p14:creationId xmlns:p14="http://schemas.microsoft.com/office/powerpoint/2010/main" val="380743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93854"/>
            <a:ext cx="8534400" cy="609600"/>
          </a:xfrm>
        </p:spPr>
        <p:txBody>
          <a:bodyPr>
            <a:normAutofit fontScale="90000"/>
          </a:bodyPr>
          <a:lstStyle/>
          <a:p>
            <a:r>
              <a:rPr lang="en-US" sz="3200" dirty="0"/>
              <a:t>Background</a:t>
            </a:r>
          </a:p>
        </p:txBody>
      </p:sp>
      <p:sp>
        <p:nvSpPr>
          <p:cNvPr id="4" name="Slide Number Placeholder 3"/>
          <p:cNvSpPr>
            <a:spLocks noGrp="1"/>
          </p:cNvSpPr>
          <p:nvPr>
            <p:ph type="sldNum" sz="quarter" idx="12"/>
          </p:nvPr>
        </p:nvSpPr>
        <p:spPr/>
        <p:txBody>
          <a:bodyPr/>
          <a:lstStyle/>
          <a:p>
            <a:fld id="{C17C1647-21DB-4F21-9B41-C46BD641619B}" type="slidenum">
              <a:rPr lang="en-US">
                <a:latin typeface="Franklin Gothic Book"/>
              </a:rPr>
              <a:pPr/>
              <a:t>12</a:t>
            </a:fld>
            <a:endParaRPr lang="en-US" dirty="0">
              <a:latin typeface="Franklin Gothic Book"/>
            </a:endParaRPr>
          </a:p>
        </p:txBody>
      </p:sp>
      <p:sp>
        <p:nvSpPr>
          <p:cNvPr id="8" name="Content Placeholder 2"/>
          <p:cNvSpPr>
            <a:spLocks noGrp="1"/>
          </p:cNvSpPr>
          <p:nvPr>
            <p:ph sz="quarter" idx="1"/>
          </p:nvPr>
        </p:nvSpPr>
        <p:spPr>
          <a:xfrm>
            <a:off x="2057400" y="914400"/>
            <a:ext cx="8153400" cy="887608"/>
          </a:xfrm>
        </p:spPr>
        <p:txBody>
          <a:bodyPr>
            <a:noAutofit/>
          </a:bodyPr>
          <a:lstStyle/>
          <a:p>
            <a:pPr marL="0" indent="0">
              <a:buNone/>
            </a:pPr>
            <a:r>
              <a:rPr lang="en-US" sz="1800" dirty="0"/>
              <a:t>All 3 reference oils appear to have shifted by similar CHST amount.  Therefore Ln(CHST) more greatly impacted Oil 271.  Oil 271 has been temporarily suspended.</a:t>
            </a:r>
          </a:p>
          <a:p>
            <a:pPr marL="0" indent="0">
              <a:buNone/>
            </a:pPr>
            <a:endParaRPr lang="en-US" sz="2000" dirty="0"/>
          </a:p>
        </p:txBody>
      </p:sp>
      <p:pic>
        <p:nvPicPr>
          <p:cNvPr id="5" name="Picture 4"/>
          <p:cNvPicPr>
            <a:picLocks noChangeAspect="1"/>
          </p:cNvPicPr>
          <p:nvPr/>
        </p:nvPicPr>
        <p:blipFill>
          <a:blip r:embed="rId3"/>
          <a:stretch>
            <a:fillRect/>
          </a:stretch>
        </p:blipFill>
        <p:spPr>
          <a:xfrm>
            <a:off x="2123386" y="1745892"/>
            <a:ext cx="8044493" cy="4701128"/>
          </a:xfrm>
          <a:prstGeom prst="rect">
            <a:avLst/>
          </a:prstGeom>
        </p:spPr>
      </p:pic>
    </p:spTree>
    <p:extLst>
      <p:ext uri="{BB962C8B-B14F-4D97-AF65-F5344CB8AC3E}">
        <p14:creationId xmlns:p14="http://schemas.microsoft.com/office/powerpoint/2010/main" val="316306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8647"/>
            <a:ext cx="7772400" cy="609600"/>
          </a:xfrm>
        </p:spPr>
        <p:txBody>
          <a:bodyPr>
            <a:normAutofit fontScale="90000"/>
          </a:bodyPr>
          <a:lstStyle/>
          <a:p>
            <a:r>
              <a:rPr lang="en-US" dirty="0"/>
              <a:t>Executive Summary</a:t>
            </a:r>
          </a:p>
        </p:txBody>
      </p:sp>
      <p:sp>
        <p:nvSpPr>
          <p:cNvPr id="3" name="Content Placeholder 2"/>
          <p:cNvSpPr>
            <a:spLocks noGrp="1"/>
          </p:cNvSpPr>
          <p:nvPr>
            <p:ph sz="quarter" idx="1"/>
          </p:nvPr>
        </p:nvSpPr>
        <p:spPr>
          <a:xfrm>
            <a:off x="1919500" y="304800"/>
            <a:ext cx="8519901" cy="5905500"/>
          </a:xfrm>
        </p:spPr>
        <p:txBody>
          <a:bodyPr>
            <a:noAutofit/>
          </a:bodyPr>
          <a:lstStyle/>
          <a:p>
            <a:pPr marL="0" indent="0">
              <a:buNone/>
            </a:pPr>
            <a:endParaRPr lang="en-US" sz="2000" dirty="0"/>
          </a:p>
          <a:p>
            <a:pPr lvl="2"/>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13</a:t>
            </a:fld>
            <a:endParaRPr lang="en-US" dirty="0">
              <a:latin typeface="Franklin Gothic Book"/>
            </a:endParaRPr>
          </a:p>
        </p:txBody>
      </p:sp>
      <p:sp>
        <p:nvSpPr>
          <p:cNvPr id="5" name="TextBox 4"/>
          <p:cNvSpPr txBox="1"/>
          <p:nvPr/>
        </p:nvSpPr>
        <p:spPr>
          <a:xfrm>
            <a:off x="2156337" y="738247"/>
            <a:ext cx="8100801" cy="4308872"/>
          </a:xfrm>
          <a:prstGeom prst="rect">
            <a:avLst/>
          </a:prstGeom>
          <a:noFill/>
        </p:spPr>
        <p:txBody>
          <a:bodyPr wrap="square" rtlCol="0">
            <a:spAutoFit/>
          </a:bodyPr>
          <a:lstStyle/>
          <a:p>
            <a:r>
              <a:rPr lang="en-US" sz="1600" dirty="0">
                <a:solidFill>
                  <a:prstClr val="black"/>
                </a:solidFill>
                <a:latin typeface="Perpetua"/>
              </a:rPr>
              <a:t>The statistics group has ordered potential test severity remedies below in order from most to least preferred.</a:t>
            </a:r>
          </a:p>
          <a:p>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Return the test to traditional severity levels through an engineering solution.</a:t>
            </a:r>
          </a:p>
          <a:p>
            <a:pPr marL="342900" indent="-342900">
              <a:buFont typeface="+mj-lt"/>
              <a:buAutoNum type="arabicPeriod"/>
            </a:pPr>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Continue the suspension of reference oil 271.</a:t>
            </a:r>
          </a:p>
          <a:p>
            <a:pPr marL="800100" lvl="1" indent="-342900">
              <a:buFont typeface="Arial" panose="020B0604020202020204" pitchFamily="34" charset="0"/>
              <a:buChar char="•"/>
            </a:pPr>
            <a:r>
              <a:rPr lang="en-US" sz="1600" dirty="0">
                <a:solidFill>
                  <a:prstClr val="black"/>
                </a:solidFill>
                <a:latin typeface="Perpetua"/>
              </a:rPr>
              <a:t>The remaining 2 oils can still track test severity in both the mild and severe direction, and are not causing problems with lab calibration.</a:t>
            </a:r>
          </a:p>
          <a:p>
            <a:pPr marL="800100" lvl="1" indent="-342900">
              <a:buFont typeface="Arial" panose="020B0604020202020204" pitchFamily="34" charset="0"/>
              <a:buChar char="•"/>
            </a:pPr>
            <a:r>
              <a:rPr lang="en-US" sz="1600" dirty="0">
                <a:solidFill>
                  <a:prstClr val="black"/>
                </a:solidFill>
                <a:latin typeface="Perpetua"/>
              </a:rPr>
              <a:t>Some options exist for running 271 on a less frequent basis and not for calibration.  This can be explored/discussed further if the panel desires.</a:t>
            </a:r>
          </a:p>
          <a:p>
            <a:pPr marL="800100" lvl="1" indent="-342900">
              <a:buFont typeface="Arial" panose="020B0604020202020204" pitchFamily="34" charset="0"/>
              <a:buChar char="•"/>
            </a:pPr>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If a mathematical solution is desired, the majority preference of the statistics group is to update the reference oil standard deviations as shown in the table below.  To prevent an overly large influence of oil 271 on the severity adjustment standard deviation, the stats group recommends using the oil 270 standard deviation as the standard deviation for severity adjustments.  This is appropriate if one believes candidate results near the performance of oil 271 have not seen as large a shift in transformed units.  </a:t>
            </a:r>
          </a:p>
          <a:p>
            <a:pPr marL="285750" indent="-285750">
              <a:buFont typeface="Arial" panose="020B0604020202020204" pitchFamily="34" charset="0"/>
              <a:buChar char="•"/>
            </a:pPr>
            <a:endParaRPr lang="en-US" dirty="0">
              <a:solidFill>
                <a:prstClr val="black"/>
              </a:solidFill>
              <a:latin typeface="Perpetua"/>
            </a:endParaRPr>
          </a:p>
        </p:txBody>
      </p:sp>
      <p:graphicFrame>
        <p:nvGraphicFramePr>
          <p:cNvPr id="6" name="Table 5"/>
          <p:cNvGraphicFramePr>
            <a:graphicFrameLocks noGrp="1"/>
          </p:cNvGraphicFramePr>
          <p:nvPr/>
        </p:nvGraphicFramePr>
        <p:xfrm>
          <a:off x="3862599" y="4867644"/>
          <a:ext cx="4648200" cy="1676400"/>
        </p:xfrm>
        <a:graphic>
          <a:graphicData uri="http://schemas.openxmlformats.org/drawingml/2006/table">
            <a:tbl>
              <a:tblPr firstRow="1" bandRow="1">
                <a:tableStyleId>{5C22544A-7EE6-4342-B048-85BDC9FD1C3A}</a:tableStyleId>
              </a:tblPr>
              <a:tblGrid>
                <a:gridCol w="1619827">
                  <a:extLst>
                    <a:ext uri="{9D8B030D-6E8A-4147-A177-3AD203B41FA5}">
                      <a16:colId xmlns:a16="http://schemas.microsoft.com/office/drawing/2014/main" val="20000"/>
                    </a:ext>
                  </a:extLst>
                </a:gridCol>
                <a:gridCol w="1478973">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243840">
                <a:tc>
                  <a:txBody>
                    <a:bodyPr/>
                    <a:lstStyle/>
                    <a:p>
                      <a:pPr algn="ctr"/>
                      <a:r>
                        <a:rPr lang="en-US" sz="1600" dirty="0"/>
                        <a:t>Oil</a:t>
                      </a:r>
                    </a:p>
                  </a:txBody>
                  <a:tcPr/>
                </a:tc>
                <a:tc>
                  <a:txBody>
                    <a:bodyPr/>
                    <a:lstStyle/>
                    <a:p>
                      <a:pPr algn="ctr"/>
                      <a:r>
                        <a:rPr lang="en-US" sz="1600" dirty="0"/>
                        <a:t>Current</a:t>
                      </a:r>
                      <a:r>
                        <a:rPr lang="en-US" sz="1600" baseline="0" dirty="0"/>
                        <a:t> S.D.</a:t>
                      </a:r>
                      <a:endParaRPr lang="en-US" sz="1600" dirty="0"/>
                    </a:p>
                  </a:txBody>
                  <a:tcPr/>
                </a:tc>
                <a:tc>
                  <a:txBody>
                    <a:bodyPr/>
                    <a:lstStyle/>
                    <a:p>
                      <a:pPr algn="ctr"/>
                      <a:r>
                        <a:rPr lang="en-US" sz="1600" dirty="0"/>
                        <a:t>New S.D.</a:t>
                      </a:r>
                    </a:p>
                  </a:txBody>
                  <a:tcPr/>
                </a:tc>
                <a:extLst>
                  <a:ext uri="{0D108BD9-81ED-4DB2-BD59-A6C34878D82A}">
                    <a16:rowId xmlns:a16="http://schemas.microsoft.com/office/drawing/2014/main" val="10000"/>
                  </a:ext>
                </a:extLst>
              </a:tr>
              <a:tr h="243840">
                <a:tc>
                  <a:txBody>
                    <a:bodyPr/>
                    <a:lstStyle/>
                    <a:p>
                      <a:pPr algn="ctr"/>
                      <a:r>
                        <a:rPr lang="en-US" sz="1600" dirty="0"/>
                        <a:t>270</a:t>
                      </a:r>
                    </a:p>
                  </a:txBody>
                  <a:tcPr/>
                </a:tc>
                <a:tc>
                  <a:txBody>
                    <a:bodyPr/>
                    <a:lstStyle/>
                    <a:p>
                      <a:pPr algn="ctr"/>
                      <a:r>
                        <a:rPr lang="en-US" sz="1600" dirty="0"/>
                        <a:t>0.17435</a:t>
                      </a:r>
                    </a:p>
                  </a:txBody>
                  <a:tcPr/>
                </a:tc>
                <a:tc>
                  <a:txBody>
                    <a:bodyPr/>
                    <a:lstStyle/>
                    <a:p>
                      <a:pPr algn="ctr"/>
                      <a:r>
                        <a:rPr lang="en-US" sz="1600" dirty="0"/>
                        <a:t>0.24011</a:t>
                      </a:r>
                    </a:p>
                  </a:txBody>
                  <a:tcPr/>
                </a:tc>
                <a:extLst>
                  <a:ext uri="{0D108BD9-81ED-4DB2-BD59-A6C34878D82A}">
                    <a16:rowId xmlns:a16="http://schemas.microsoft.com/office/drawing/2014/main" val="10001"/>
                  </a:ext>
                </a:extLst>
              </a:tr>
              <a:tr h="243840">
                <a:tc>
                  <a:txBody>
                    <a:bodyPr/>
                    <a:lstStyle/>
                    <a:p>
                      <a:pPr algn="ctr"/>
                      <a:r>
                        <a:rPr lang="en-US" sz="1600" dirty="0"/>
                        <a:t>271</a:t>
                      </a:r>
                    </a:p>
                  </a:txBody>
                  <a:tcPr/>
                </a:tc>
                <a:tc>
                  <a:txBody>
                    <a:bodyPr/>
                    <a:lstStyle/>
                    <a:p>
                      <a:pPr algn="ctr"/>
                      <a:r>
                        <a:rPr lang="en-US" sz="1600" dirty="0"/>
                        <a:t>0.17537</a:t>
                      </a:r>
                    </a:p>
                  </a:txBody>
                  <a:tcPr/>
                </a:tc>
                <a:tc>
                  <a:txBody>
                    <a:bodyPr/>
                    <a:lstStyle/>
                    <a:p>
                      <a:pPr algn="ctr"/>
                      <a:r>
                        <a:rPr lang="en-US" sz="1600" dirty="0"/>
                        <a:t>0.56272</a:t>
                      </a:r>
                    </a:p>
                  </a:txBody>
                  <a:tcPr/>
                </a:tc>
                <a:extLst>
                  <a:ext uri="{0D108BD9-81ED-4DB2-BD59-A6C34878D82A}">
                    <a16:rowId xmlns:a16="http://schemas.microsoft.com/office/drawing/2014/main" val="10002"/>
                  </a:ext>
                </a:extLst>
              </a:tr>
              <a:tr h="243840">
                <a:tc>
                  <a:txBody>
                    <a:bodyPr/>
                    <a:lstStyle/>
                    <a:p>
                      <a:pPr algn="ctr"/>
                      <a:r>
                        <a:rPr lang="en-US" sz="1600" dirty="0"/>
                        <a:t>1011</a:t>
                      </a:r>
                    </a:p>
                  </a:txBody>
                  <a:tcPr/>
                </a:tc>
                <a:tc>
                  <a:txBody>
                    <a:bodyPr/>
                    <a:lstStyle/>
                    <a:p>
                      <a:pPr algn="ctr"/>
                      <a:r>
                        <a:rPr lang="en-US" sz="1600" dirty="0"/>
                        <a:t>0.18882</a:t>
                      </a:r>
                    </a:p>
                  </a:txBody>
                  <a:tcPr/>
                </a:tc>
                <a:tc>
                  <a:txBody>
                    <a:bodyPr/>
                    <a:lstStyle/>
                    <a:p>
                      <a:pPr algn="ctr"/>
                      <a:r>
                        <a:rPr lang="en-US" sz="1600" dirty="0"/>
                        <a:t>0.27434</a:t>
                      </a:r>
                    </a:p>
                  </a:txBody>
                  <a:tcPr/>
                </a:tc>
                <a:extLst>
                  <a:ext uri="{0D108BD9-81ED-4DB2-BD59-A6C34878D82A}">
                    <a16:rowId xmlns:a16="http://schemas.microsoft.com/office/drawing/2014/main" val="10003"/>
                  </a:ext>
                </a:extLst>
              </a:tr>
              <a:tr h="243840">
                <a:tc>
                  <a:txBody>
                    <a:bodyPr/>
                    <a:lstStyle/>
                    <a:p>
                      <a:pPr algn="ctr"/>
                      <a:r>
                        <a:rPr lang="en-US" sz="1600" dirty="0"/>
                        <a:t>Severity Adj. S.D.</a:t>
                      </a:r>
                    </a:p>
                  </a:txBody>
                  <a:tcPr/>
                </a:tc>
                <a:tc>
                  <a:txBody>
                    <a:bodyPr/>
                    <a:lstStyle/>
                    <a:p>
                      <a:pPr algn="ctr"/>
                      <a:r>
                        <a:rPr lang="en-US" sz="1600" dirty="0"/>
                        <a:t>0.17856</a:t>
                      </a:r>
                    </a:p>
                  </a:txBody>
                  <a:tcPr/>
                </a:tc>
                <a:tc>
                  <a:txBody>
                    <a:bodyPr/>
                    <a:lstStyle/>
                    <a:p>
                      <a:pPr algn="ctr"/>
                      <a:r>
                        <a:rPr lang="en-US" sz="1600" dirty="0"/>
                        <a:t>0.24011*</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7391400" y="6513612"/>
            <a:ext cx="3148996" cy="307777"/>
          </a:xfrm>
          <a:prstGeom prst="rect">
            <a:avLst/>
          </a:prstGeom>
          <a:noFill/>
        </p:spPr>
        <p:txBody>
          <a:bodyPr wrap="square" rtlCol="0">
            <a:spAutoFit/>
          </a:bodyPr>
          <a:lstStyle/>
          <a:p>
            <a:r>
              <a:rPr lang="en-US" sz="1400" dirty="0">
                <a:solidFill>
                  <a:prstClr val="black"/>
                </a:solidFill>
                <a:latin typeface="Perpetua"/>
              </a:rPr>
              <a:t>* - Standard deviation on Oil 270</a:t>
            </a:r>
          </a:p>
        </p:txBody>
      </p:sp>
    </p:spTree>
    <p:extLst>
      <p:ext uri="{BB962C8B-B14F-4D97-AF65-F5344CB8AC3E}">
        <p14:creationId xmlns:p14="http://schemas.microsoft.com/office/powerpoint/2010/main" val="303231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504" y="0"/>
            <a:ext cx="8305800" cy="1143000"/>
          </a:xfrm>
        </p:spPr>
        <p:txBody>
          <a:bodyPr>
            <a:normAutofit fontScale="90000"/>
          </a:bodyPr>
          <a:lstStyle/>
          <a:p>
            <a:r>
              <a:rPr lang="en-US" dirty="0"/>
              <a:t>Recommendations if Increased s Adopted</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14</a:t>
            </a:fld>
            <a:endParaRPr lang="en-US" dirty="0">
              <a:latin typeface="Franklin Gothic Book"/>
            </a:endParaRPr>
          </a:p>
        </p:txBody>
      </p:sp>
      <p:sp>
        <p:nvSpPr>
          <p:cNvPr id="4" name="Content Placeholder 3"/>
          <p:cNvSpPr>
            <a:spLocks noGrp="1"/>
          </p:cNvSpPr>
          <p:nvPr>
            <p:ph sz="quarter" idx="1"/>
          </p:nvPr>
        </p:nvSpPr>
        <p:spPr>
          <a:xfrm>
            <a:off x="2286000" y="1524000"/>
            <a:ext cx="7772400" cy="4572000"/>
          </a:xfrm>
        </p:spPr>
        <p:txBody>
          <a:bodyPr>
            <a:normAutofit fontScale="92500" lnSpcReduction="20000"/>
          </a:bodyPr>
          <a:lstStyle/>
          <a:p>
            <a:r>
              <a:rPr lang="en-US" dirty="0"/>
              <a:t>Conduct additional tests on RO271 prior to implementing any changes.  At least one test per lab is recommended.</a:t>
            </a:r>
          </a:p>
          <a:p>
            <a:pPr lvl="1"/>
            <a:r>
              <a:rPr lang="en-US" dirty="0"/>
              <a:t>The last 271 runs with the current procedure were in Feb-2021 and at least one lab may have shifted performance on 270 since then.</a:t>
            </a:r>
          </a:p>
          <a:p>
            <a:r>
              <a:rPr lang="en-US" dirty="0"/>
              <a:t>Increase reference frequency as long as standard deviations that incorporate bias are used and perform regular reviews of the data.</a:t>
            </a:r>
          </a:p>
          <a:p>
            <a:pPr lvl="1"/>
            <a:r>
              <a:rPr lang="en-US" dirty="0"/>
              <a:t>The LTMS will not work as intended if standard deviations that incorporate bias are used for </a:t>
            </a:r>
            <a:r>
              <a:rPr lang="en-US" dirty="0" err="1"/>
              <a:t>ei</a:t>
            </a:r>
            <a:r>
              <a:rPr lang="en-US" dirty="0"/>
              <a:t> and </a:t>
            </a:r>
            <a:r>
              <a:rPr lang="en-US" dirty="0" err="1"/>
              <a:t>Zi</a:t>
            </a:r>
            <a:r>
              <a:rPr lang="en-US" dirty="0"/>
              <a:t> calculations.  Any future shift in severity will be less likely to be detected while this correction is in use. It is critical that we collect more data than when the process is performing as expected to increase the chance of developing a correction that is more effective long term and to reduce the risk that a new shift in severity occurs that is not appropriately addressed by the severity adjustments resulting from the new calculations.</a:t>
            </a:r>
          </a:p>
          <a:p>
            <a:endParaRPr lang="en-US" dirty="0"/>
          </a:p>
        </p:txBody>
      </p:sp>
    </p:spTree>
    <p:extLst>
      <p:ext uri="{BB962C8B-B14F-4D97-AF65-F5344CB8AC3E}">
        <p14:creationId xmlns:p14="http://schemas.microsoft.com/office/powerpoint/2010/main" val="28381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504" y="121208"/>
            <a:ext cx="8534400" cy="609600"/>
          </a:xfrm>
        </p:spPr>
        <p:txBody>
          <a:bodyPr>
            <a:normAutofit fontScale="90000"/>
          </a:bodyPr>
          <a:lstStyle/>
          <a:p>
            <a:r>
              <a:rPr lang="en-US" sz="3200" dirty="0"/>
              <a:t>Mathematical Corrective Options Considered</a:t>
            </a:r>
          </a:p>
        </p:txBody>
      </p:sp>
      <p:sp>
        <p:nvSpPr>
          <p:cNvPr id="4" name="Slide Number Placeholder 3"/>
          <p:cNvSpPr>
            <a:spLocks noGrp="1"/>
          </p:cNvSpPr>
          <p:nvPr>
            <p:ph type="sldNum" sz="quarter" idx="12"/>
          </p:nvPr>
        </p:nvSpPr>
        <p:spPr/>
        <p:txBody>
          <a:bodyPr/>
          <a:lstStyle/>
          <a:p>
            <a:fld id="{C17C1647-21DB-4F21-9B41-C46BD641619B}" type="slidenum">
              <a:rPr lang="en-US">
                <a:latin typeface="Franklin Gothic Book"/>
              </a:rPr>
              <a:pPr/>
              <a:t>15</a:t>
            </a:fld>
            <a:endParaRPr lang="en-US" dirty="0">
              <a:latin typeface="Franklin Gothic Book"/>
            </a:endParaRPr>
          </a:p>
        </p:txBody>
      </p:sp>
      <p:sp>
        <p:nvSpPr>
          <p:cNvPr id="8" name="Content Placeholder 2"/>
          <p:cNvSpPr>
            <a:spLocks noGrp="1"/>
          </p:cNvSpPr>
          <p:nvPr>
            <p:ph sz="quarter" idx="1"/>
          </p:nvPr>
        </p:nvSpPr>
        <p:spPr>
          <a:xfrm>
            <a:off x="1905000" y="1054143"/>
            <a:ext cx="8763000" cy="5135562"/>
          </a:xfrm>
        </p:spPr>
        <p:txBody>
          <a:bodyPr>
            <a:noAutofit/>
          </a:bodyPr>
          <a:lstStyle/>
          <a:p>
            <a:pPr marL="0" indent="0">
              <a:buNone/>
            </a:pPr>
            <a:endParaRPr lang="en-US" sz="2000" dirty="0"/>
          </a:p>
          <a:p>
            <a:endParaRPr lang="en-US" sz="2000" dirty="0"/>
          </a:p>
          <a:p>
            <a:pPr marL="0" indent="0">
              <a:buNone/>
            </a:pPr>
            <a:endParaRPr lang="en-US" sz="2000" dirty="0"/>
          </a:p>
        </p:txBody>
      </p:sp>
      <p:sp>
        <p:nvSpPr>
          <p:cNvPr id="5" name="TextBox 4"/>
          <p:cNvSpPr txBox="1"/>
          <p:nvPr/>
        </p:nvSpPr>
        <p:spPr>
          <a:xfrm>
            <a:off x="2123385" y="792292"/>
            <a:ext cx="8305800" cy="5755422"/>
          </a:xfrm>
          <a:prstGeom prst="rect">
            <a:avLst/>
          </a:prstGeom>
          <a:noFill/>
        </p:spPr>
        <p:txBody>
          <a:bodyPr wrap="square" rtlCol="0">
            <a:spAutoFit/>
          </a:bodyPr>
          <a:lstStyle/>
          <a:p>
            <a:r>
              <a:rPr lang="en-US" sz="1600" dirty="0">
                <a:solidFill>
                  <a:prstClr val="black"/>
                </a:solidFill>
                <a:latin typeface="Perpetua"/>
              </a:rPr>
              <a:t>The following are a list of options for mathematical corrective options evaluated (in no particular order).  Fixing a problem mathematically for the reference oils does not mean that the underlying problem will be fixed for candidate oils.</a:t>
            </a:r>
          </a:p>
          <a:p>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Re-evaluate the transformation based on the current data set.  If different from Ln, calculate new means and standard deviations. Also consider removing the transformation from Oil 271 only.  Would require new mean and standard deviation for this oil.</a:t>
            </a:r>
          </a:p>
          <a:p>
            <a:pPr marL="800100" lvl="1" indent="-342900">
              <a:buFont typeface="Arial" panose="020B0604020202020204" pitchFamily="34" charset="0"/>
              <a:buChar char="•"/>
            </a:pPr>
            <a:r>
              <a:rPr lang="en-US" sz="1600" b="1" i="1" dirty="0">
                <a:solidFill>
                  <a:prstClr val="black"/>
                </a:solidFill>
                <a:latin typeface="Perpetua"/>
              </a:rPr>
              <a:t>Result</a:t>
            </a:r>
            <a:r>
              <a:rPr lang="en-US" sz="1600" dirty="0">
                <a:solidFill>
                  <a:prstClr val="black"/>
                </a:solidFill>
                <a:latin typeface="Perpetua"/>
              </a:rPr>
              <a:t> – A square root transformation was slightly preferred over the natural log but provided only small relief.  This fix would likely be needed in addition to a standard deviation adjustment, and fewer changes are preferred to many.</a:t>
            </a:r>
          </a:p>
          <a:p>
            <a:pPr marL="800100" lvl="1" indent="-342900">
              <a:buFont typeface="Arial" panose="020B0604020202020204" pitchFamily="34" charset="0"/>
              <a:buChar char="•"/>
            </a:pPr>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Correction factors.  This would be applied equally to all oils, candidates and references. Evaluate constant and proportional correction factors to transformed and untransformed results.</a:t>
            </a:r>
          </a:p>
          <a:p>
            <a:pPr marL="800100" lvl="1" indent="-342900">
              <a:buFont typeface="Arial" panose="020B0604020202020204" pitchFamily="34" charset="0"/>
              <a:buChar char="•"/>
            </a:pPr>
            <a:r>
              <a:rPr lang="en-US" sz="1600" b="1" i="1" dirty="0">
                <a:solidFill>
                  <a:prstClr val="black"/>
                </a:solidFill>
                <a:latin typeface="Perpetua"/>
              </a:rPr>
              <a:t>Result</a:t>
            </a:r>
            <a:r>
              <a:rPr lang="en-US" sz="1600" dirty="0">
                <a:solidFill>
                  <a:prstClr val="black"/>
                </a:solidFill>
                <a:latin typeface="Perpetua"/>
              </a:rPr>
              <a:t> – Constant correction factors in untransformed units were reasonable, but slightly over- and under-corrected some reference oils.  Proportional correction factors bring all oils back to target, but results in large positive corrections for mild oils, requiring strong belief that candidates near oil 271 performance are behaving similarly.  For any correction factor options, the lack of root cause also makes starting/stopping point of correction factor implementation unclear.</a:t>
            </a:r>
          </a:p>
          <a:p>
            <a:pPr marL="800100" lvl="1" indent="-342900">
              <a:buFont typeface="Arial" panose="020B0604020202020204" pitchFamily="34" charset="0"/>
              <a:buChar char="•"/>
            </a:pPr>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Calculate new standard deviations.  This will make the standard deviation of 271 larger and thus bring the standardized result closer to target.</a:t>
            </a:r>
          </a:p>
          <a:p>
            <a:pPr marL="800100" lvl="1" indent="-342900">
              <a:buFont typeface="Arial" panose="020B0604020202020204" pitchFamily="34" charset="0"/>
              <a:buChar char="•"/>
            </a:pPr>
            <a:r>
              <a:rPr lang="en-US" sz="1600" b="1" i="1" dirty="0">
                <a:solidFill>
                  <a:prstClr val="black"/>
                </a:solidFill>
                <a:latin typeface="Perpetua"/>
              </a:rPr>
              <a:t>Result</a:t>
            </a:r>
            <a:r>
              <a:rPr lang="en-US" sz="1600" dirty="0">
                <a:solidFill>
                  <a:prstClr val="black"/>
                </a:solidFill>
                <a:latin typeface="Perpetua"/>
              </a:rPr>
              <a:t> – This option was chosen, as it provides relief to the test while requiring the least amount of changes to the way the test has been run historically.</a:t>
            </a:r>
          </a:p>
        </p:txBody>
      </p:sp>
    </p:spTree>
    <p:extLst>
      <p:ext uri="{BB962C8B-B14F-4D97-AF65-F5344CB8AC3E}">
        <p14:creationId xmlns:p14="http://schemas.microsoft.com/office/powerpoint/2010/main" val="108489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When Did the Shift Occur?</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16</a:t>
            </a:fld>
            <a:endParaRPr lang="en-US" dirty="0">
              <a:latin typeface="Franklin Gothic Book"/>
            </a:endParaRPr>
          </a:p>
        </p:txBody>
      </p:sp>
    </p:spTree>
    <p:extLst>
      <p:ext uri="{BB962C8B-B14F-4D97-AF65-F5344CB8AC3E}">
        <p14:creationId xmlns:p14="http://schemas.microsoft.com/office/powerpoint/2010/main" val="1701794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quarter" idx="1"/>
          </p:nvPr>
        </p:nvPicPr>
        <p:blipFill>
          <a:blip r:embed="rId2"/>
          <a:stretch>
            <a:fillRect/>
          </a:stretch>
        </p:blipFill>
        <p:spPr>
          <a:xfrm>
            <a:off x="2127505" y="1571080"/>
            <a:ext cx="8394932" cy="4905921"/>
          </a:xfrm>
          <a:prstGeom prst="rect">
            <a:avLst/>
          </a:prstGeom>
        </p:spPr>
      </p:pic>
      <p:sp>
        <p:nvSpPr>
          <p:cNvPr id="5" name="Title 4"/>
          <p:cNvSpPr>
            <a:spLocks noGrp="1"/>
          </p:cNvSpPr>
          <p:nvPr>
            <p:ph type="title"/>
          </p:nvPr>
        </p:nvSpPr>
        <p:spPr>
          <a:xfrm>
            <a:off x="1981200" y="350838"/>
            <a:ext cx="7772400" cy="868362"/>
          </a:xfrm>
        </p:spPr>
        <p:txBody>
          <a:bodyPr>
            <a:normAutofit fontScale="90000"/>
          </a:bodyPr>
          <a:lstStyle/>
          <a:p>
            <a:r>
              <a:rPr lang="en-US" dirty="0"/>
              <a:t>When did the shift occur?</a:t>
            </a:r>
            <a:br>
              <a:rPr lang="en-US" dirty="0"/>
            </a:br>
            <a:endParaRPr lang="en-US" sz="3100" dirty="0"/>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17</a:t>
            </a:fld>
            <a:endParaRPr lang="en-US" dirty="0">
              <a:latin typeface="Franklin Gothic Book"/>
            </a:endParaRPr>
          </a:p>
        </p:txBody>
      </p:sp>
      <p:sp>
        <p:nvSpPr>
          <p:cNvPr id="14" name="TextBox 13"/>
          <p:cNvSpPr txBox="1"/>
          <p:nvPr/>
        </p:nvSpPr>
        <p:spPr>
          <a:xfrm>
            <a:off x="2127504" y="768114"/>
            <a:ext cx="7924800" cy="830997"/>
          </a:xfrm>
          <a:prstGeom prst="rect">
            <a:avLst/>
          </a:prstGeom>
          <a:noFill/>
        </p:spPr>
        <p:txBody>
          <a:bodyPr wrap="square" rtlCol="0">
            <a:spAutoFit/>
          </a:bodyPr>
          <a:lstStyle/>
          <a:p>
            <a:r>
              <a:rPr lang="en-US" sz="1600" dirty="0">
                <a:solidFill>
                  <a:prstClr val="black"/>
                </a:solidFill>
                <a:latin typeface="Perpetua"/>
              </a:rPr>
              <a:t>Because we have been unable to tie the shift in severity to any particular change in the test, we do not have clear guidance as to how we draw the line in the sand.  The following slides will discuss each of the 3 options below.</a:t>
            </a:r>
          </a:p>
        </p:txBody>
      </p:sp>
      <p:cxnSp>
        <p:nvCxnSpPr>
          <p:cNvPr id="12" name="Straight Connector 11"/>
          <p:cNvCxnSpPr/>
          <p:nvPr/>
        </p:nvCxnSpPr>
        <p:spPr>
          <a:xfrm>
            <a:off x="77724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630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153400" y="43434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458200" y="54102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43801" y="1370536"/>
            <a:ext cx="533400" cy="369332"/>
          </a:xfrm>
          <a:prstGeom prst="rect">
            <a:avLst/>
          </a:prstGeom>
          <a:noFill/>
        </p:spPr>
        <p:txBody>
          <a:bodyPr wrap="square" rtlCol="0">
            <a:spAutoFit/>
          </a:bodyPr>
          <a:lstStyle/>
          <a:p>
            <a:r>
              <a:rPr lang="en-US" dirty="0">
                <a:solidFill>
                  <a:prstClr val="black"/>
                </a:solidFill>
                <a:latin typeface="Perpetua"/>
              </a:rPr>
              <a:t>#1</a:t>
            </a:r>
          </a:p>
        </p:txBody>
      </p:sp>
      <p:sp>
        <p:nvSpPr>
          <p:cNvPr id="26" name="TextBox 25"/>
          <p:cNvSpPr txBox="1"/>
          <p:nvPr/>
        </p:nvSpPr>
        <p:spPr>
          <a:xfrm>
            <a:off x="8191500" y="1367067"/>
            <a:ext cx="533400" cy="369332"/>
          </a:xfrm>
          <a:prstGeom prst="rect">
            <a:avLst/>
          </a:prstGeom>
          <a:noFill/>
        </p:spPr>
        <p:txBody>
          <a:bodyPr wrap="square" rtlCol="0">
            <a:spAutoFit/>
          </a:bodyPr>
          <a:lstStyle/>
          <a:p>
            <a:r>
              <a:rPr lang="en-US" dirty="0">
                <a:solidFill>
                  <a:prstClr val="black"/>
                </a:solidFill>
                <a:latin typeface="Perpetua"/>
              </a:rPr>
              <a:t>#2</a:t>
            </a:r>
          </a:p>
        </p:txBody>
      </p:sp>
      <p:sp>
        <p:nvSpPr>
          <p:cNvPr id="27" name="TextBox 26"/>
          <p:cNvSpPr txBox="1"/>
          <p:nvPr/>
        </p:nvSpPr>
        <p:spPr>
          <a:xfrm>
            <a:off x="8598243" y="1367067"/>
            <a:ext cx="533400" cy="369332"/>
          </a:xfrm>
          <a:prstGeom prst="rect">
            <a:avLst/>
          </a:prstGeom>
          <a:noFill/>
        </p:spPr>
        <p:txBody>
          <a:bodyPr wrap="square" rtlCol="0">
            <a:spAutoFit/>
          </a:bodyPr>
          <a:lstStyle/>
          <a:p>
            <a:r>
              <a:rPr lang="en-US" dirty="0">
                <a:solidFill>
                  <a:prstClr val="black"/>
                </a:solidFill>
                <a:latin typeface="Perpetua"/>
              </a:rPr>
              <a:t>#3</a:t>
            </a:r>
          </a:p>
        </p:txBody>
      </p:sp>
    </p:spTree>
    <p:extLst>
      <p:ext uri="{BB962C8B-B14F-4D97-AF65-F5344CB8AC3E}">
        <p14:creationId xmlns:p14="http://schemas.microsoft.com/office/powerpoint/2010/main" val="33577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quarter" idx="1"/>
          </p:nvPr>
        </p:nvPicPr>
        <p:blipFill>
          <a:blip r:embed="rId2"/>
          <a:stretch>
            <a:fillRect/>
          </a:stretch>
        </p:blipFill>
        <p:spPr>
          <a:xfrm>
            <a:off x="2127505" y="1571080"/>
            <a:ext cx="8394932" cy="4905921"/>
          </a:xfrm>
          <a:prstGeom prst="rect">
            <a:avLst/>
          </a:prstGeom>
        </p:spPr>
      </p:pic>
      <p:sp>
        <p:nvSpPr>
          <p:cNvPr id="5" name="Title 4"/>
          <p:cNvSpPr>
            <a:spLocks noGrp="1"/>
          </p:cNvSpPr>
          <p:nvPr>
            <p:ph type="title"/>
          </p:nvPr>
        </p:nvSpPr>
        <p:spPr>
          <a:xfrm>
            <a:off x="1981200" y="350838"/>
            <a:ext cx="7772400" cy="868362"/>
          </a:xfrm>
        </p:spPr>
        <p:txBody>
          <a:bodyPr>
            <a:normAutofit fontScale="90000"/>
          </a:bodyPr>
          <a:lstStyle/>
          <a:p>
            <a:r>
              <a:rPr lang="en-US" dirty="0"/>
              <a:t>When did the shift occur?</a:t>
            </a:r>
            <a:br>
              <a:rPr lang="en-US" dirty="0"/>
            </a:br>
            <a:endParaRPr lang="en-US" sz="3100" dirty="0"/>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18</a:t>
            </a:fld>
            <a:endParaRPr lang="en-US" dirty="0">
              <a:latin typeface="Franklin Gothic Book"/>
            </a:endParaRPr>
          </a:p>
        </p:txBody>
      </p:sp>
      <p:sp>
        <p:nvSpPr>
          <p:cNvPr id="14" name="TextBox 13"/>
          <p:cNvSpPr txBox="1"/>
          <p:nvPr/>
        </p:nvSpPr>
        <p:spPr>
          <a:xfrm>
            <a:off x="2127504" y="768114"/>
            <a:ext cx="7924800" cy="584775"/>
          </a:xfrm>
          <a:prstGeom prst="rect">
            <a:avLst/>
          </a:prstGeom>
          <a:noFill/>
        </p:spPr>
        <p:txBody>
          <a:bodyPr wrap="square" rtlCol="0">
            <a:spAutoFit/>
          </a:bodyPr>
          <a:lstStyle/>
          <a:p>
            <a:r>
              <a:rPr lang="en-US" sz="1600" dirty="0">
                <a:solidFill>
                  <a:prstClr val="black"/>
                </a:solidFill>
                <a:latin typeface="Perpetua"/>
              </a:rPr>
              <a:t>Line #1 is suggested as the best split according to a partition analysis (08/08/19).  After this date we began to see some of the lowest results even seen on oil 270.</a:t>
            </a:r>
          </a:p>
        </p:txBody>
      </p:sp>
      <p:cxnSp>
        <p:nvCxnSpPr>
          <p:cNvPr id="12" name="Straight Connector 11"/>
          <p:cNvCxnSpPr/>
          <p:nvPr/>
        </p:nvCxnSpPr>
        <p:spPr>
          <a:xfrm>
            <a:off x="77724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43801" y="1370536"/>
            <a:ext cx="533400" cy="369332"/>
          </a:xfrm>
          <a:prstGeom prst="rect">
            <a:avLst/>
          </a:prstGeom>
          <a:noFill/>
        </p:spPr>
        <p:txBody>
          <a:bodyPr wrap="square" rtlCol="0">
            <a:spAutoFit/>
          </a:bodyPr>
          <a:lstStyle/>
          <a:p>
            <a:r>
              <a:rPr lang="en-US" dirty="0">
                <a:solidFill>
                  <a:prstClr val="black"/>
                </a:solidFill>
                <a:latin typeface="Perpetua"/>
              </a:rPr>
              <a:t>#1</a:t>
            </a:r>
          </a:p>
        </p:txBody>
      </p:sp>
      <p:sp>
        <p:nvSpPr>
          <p:cNvPr id="2" name="Oval 1"/>
          <p:cNvSpPr/>
          <p:nvPr/>
        </p:nvSpPr>
        <p:spPr>
          <a:xfrm rot="18092643">
            <a:off x="7907546" y="3490639"/>
            <a:ext cx="381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Tree>
    <p:extLst>
      <p:ext uri="{BB962C8B-B14F-4D97-AF65-F5344CB8AC3E}">
        <p14:creationId xmlns:p14="http://schemas.microsoft.com/office/powerpoint/2010/main" val="4043363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quarter" idx="1"/>
          </p:nvPr>
        </p:nvPicPr>
        <p:blipFill>
          <a:blip r:embed="rId2"/>
          <a:stretch>
            <a:fillRect/>
          </a:stretch>
        </p:blipFill>
        <p:spPr>
          <a:xfrm>
            <a:off x="2127505" y="1571080"/>
            <a:ext cx="8394932" cy="4905921"/>
          </a:xfrm>
          <a:prstGeom prst="rect">
            <a:avLst/>
          </a:prstGeom>
        </p:spPr>
      </p:pic>
      <p:sp>
        <p:nvSpPr>
          <p:cNvPr id="5" name="Title 4"/>
          <p:cNvSpPr>
            <a:spLocks noGrp="1"/>
          </p:cNvSpPr>
          <p:nvPr>
            <p:ph type="title"/>
          </p:nvPr>
        </p:nvSpPr>
        <p:spPr>
          <a:xfrm>
            <a:off x="1981200" y="350838"/>
            <a:ext cx="7772400" cy="868362"/>
          </a:xfrm>
        </p:spPr>
        <p:txBody>
          <a:bodyPr>
            <a:normAutofit fontScale="90000"/>
          </a:bodyPr>
          <a:lstStyle/>
          <a:p>
            <a:r>
              <a:rPr lang="en-US" dirty="0"/>
              <a:t>When did the shift occur?</a:t>
            </a:r>
            <a:br>
              <a:rPr lang="en-US" dirty="0"/>
            </a:br>
            <a:endParaRPr lang="en-US" sz="3100" dirty="0"/>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19</a:t>
            </a:fld>
            <a:endParaRPr lang="en-US" dirty="0">
              <a:latin typeface="Franklin Gothic Book"/>
            </a:endParaRPr>
          </a:p>
        </p:txBody>
      </p:sp>
      <p:sp>
        <p:nvSpPr>
          <p:cNvPr id="14" name="TextBox 13"/>
          <p:cNvSpPr txBox="1"/>
          <p:nvPr/>
        </p:nvSpPr>
        <p:spPr>
          <a:xfrm>
            <a:off x="2127504" y="833287"/>
            <a:ext cx="7924800" cy="584775"/>
          </a:xfrm>
          <a:prstGeom prst="rect">
            <a:avLst/>
          </a:prstGeom>
          <a:noFill/>
        </p:spPr>
        <p:txBody>
          <a:bodyPr wrap="square" rtlCol="0">
            <a:spAutoFit/>
          </a:bodyPr>
          <a:lstStyle/>
          <a:p>
            <a:r>
              <a:rPr lang="en-US" sz="1600" dirty="0">
                <a:solidFill>
                  <a:prstClr val="black"/>
                </a:solidFill>
                <a:latin typeface="Perpetua"/>
              </a:rPr>
              <a:t>Split #2 is based on the date of the first data of an extreme mild 271.  The other 271 from the same day would go in the pre-shift group. </a:t>
            </a:r>
          </a:p>
        </p:txBody>
      </p:sp>
      <p:cxnSp>
        <p:nvCxnSpPr>
          <p:cNvPr id="19" name="Straight Connector 18"/>
          <p:cNvCxnSpPr/>
          <p:nvPr/>
        </p:nvCxnSpPr>
        <p:spPr>
          <a:xfrm>
            <a:off x="83820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153400" y="43434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458200" y="54102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191500" y="1367067"/>
            <a:ext cx="533400" cy="369332"/>
          </a:xfrm>
          <a:prstGeom prst="rect">
            <a:avLst/>
          </a:prstGeom>
          <a:noFill/>
        </p:spPr>
        <p:txBody>
          <a:bodyPr wrap="square" rtlCol="0">
            <a:spAutoFit/>
          </a:bodyPr>
          <a:lstStyle/>
          <a:p>
            <a:r>
              <a:rPr lang="en-US" dirty="0">
                <a:solidFill>
                  <a:prstClr val="black"/>
                </a:solidFill>
                <a:latin typeface="Perpetua"/>
              </a:rPr>
              <a:t>#2</a:t>
            </a:r>
          </a:p>
        </p:txBody>
      </p:sp>
    </p:spTree>
    <p:extLst>
      <p:ext uri="{BB962C8B-B14F-4D97-AF65-F5344CB8AC3E}">
        <p14:creationId xmlns:p14="http://schemas.microsoft.com/office/powerpoint/2010/main" val="20358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D70D-3082-4F28-8E13-8A749022561D}"/>
              </a:ext>
            </a:extLst>
          </p:cNvPr>
          <p:cNvSpPr>
            <a:spLocks noGrp="1"/>
          </p:cNvSpPr>
          <p:nvPr>
            <p:ph type="title"/>
          </p:nvPr>
        </p:nvSpPr>
        <p:spPr/>
        <p:txBody>
          <a:bodyPr>
            <a:normAutofit/>
          </a:bodyPr>
          <a:lstStyle/>
          <a:p>
            <a:pPr algn="ctr"/>
            <a:r>
              <a:rPr lang="en-US" sz="4000" dirty="0"/>
              <a:t>Sequence X Surveillance Panel Meeting Agenda</a:t>
            </a:r>
            <a:br>
              <a:rPr lang="en-US" sz="4000" dirty="0"/>
            </a:br>
            <a:r>
              <a:rPr lang="en-US" sz="4000" dirty="0"/>
              <a:t>06/21/22</a:t>
            </a:r>
          </a:p>
        </p:txBody>
      </p:sp>
      <p:sp>
        <p:nvSpPr>
          <p:cNvPr id="3" name="Content Placeholder 2">
            <a:extLst>
              <a:ext uri="{FF2B5EF4-FFF2-40B4-BE49-F238E27FC236}">
                <a16:creationId xmlns:a16="http://schemas.microsoft.com/office/drawing/2014/main" id="{3F6CBEAC-DD00-4FE5-B991-F27DF8EEE113}"/>
              </a:ext>
            </a:extLst>
          </p:cNvPr>
          <p:cNvSpPr>
            <a:spLocks noGrp="1"/>
          </p:cNvSpPr>
          <p:nvPr>
            <p:ph idx="1"/>
          </p:nvPr>
        </p:nvSpPr>
        <p:spPr/>
        <p:txBody>
          <a:bodyPr>
            <a:normAutofit fontScale="92500" lnSpcReduction="20000"/>
          </a:bodyPr>
          <a:lstStyle/>
          <a:p>
            <a:r>
              <a:rPr lang="en-US" dirty="0"/>
              <a:t>Roll call</a:t>
            </a:r>
          </a:p>
          <a:p>
            <a:r>
              <a:rPr lang="en-US" dirty="0"/>
              <a:t>Approval of the meeting minutes 11/18/21</a:t>
            </a:r>
          </a:p>
          <a:p>
            <a:r>
              <a:rPr lang="en-US" dirty="0"/>
              <a:t>TMC Update – Reference Oil Status </a:t>
            </a:r>
          </a:p>
          <a:p>
            <a:pPr lvl="1"/>
            <a:r>
              <a:rPr lang="en-US" dirty="0"/>
              <a:t>Oil 271 Suspension</a:t>
            </a:r>
          </a:p>
          <a:p>
            <a:r>
              <a:rPr lang="en-US" dirty="0"/>
              <a:t>Fuel Report</a:t>
            </a:r>
          </a:p>
          <a:p>
            <a:pPr lvl="1"/>
            <a:r>
              <a:rPr lang="en-US" dirty="0"/>
              <a:t>Alternative Supplier</a:t>
            </a:r>
          </a:p>
          <a:p>
            <a:r>
              <a:rPr lang="en-US" dirty="0"/>
              <a:t>Hardware Update (2028)</a:t>
            </a:r>
          </a:p>
          <a:p>
            <a:r>
              <a:rPr lang="en-US" dirty="0"/>
              <a:t>Mild shift Task Force update</a:t>
            </a:r>
          </a:p>
          <a:p>
            <a:pPr lvl="1"/>
            <a:r>
              <a:rPr lang="en-US" dirty="0"/>
              <a:t>Stats Group Presentation</a:t>
            </a:r>
          </a:p>
          <a:p>
            <a:r>
              <a:rPr lang="en-US" dirty="0"/>
              <a:t>Candidate Activity</a:t>
            </a:r>
          </a:p>
          <a:p>
            <a:r>
              <a:rPr lang="en-US" dirty="0"/>
              <a:t>Report to Sub B</a:t>
            </a:r>
          </a:p>
          <a:p>
            <a:endParaRPr lang="en-US" dirty="0"/>
          </a:p>
        </p:txBody>
      </p:sp>
    </p:spTree>
    <p:extLst>
      <p:ext uri="{BB962C8B-B14F-4D97-AF65-F5344CB8AC3E}">
        <p14:creationId xmlns:p14="http://schemas.microsoft.com/office/powerpoint/2010/main" val="406462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quarter" idx="1"/>
          </p:nvPr>
        </p:nvPicPr>
        <p:blipFill>
          <a:blip r:embed="rId2"/>
          <a:stretch>
            <a:fillRect/>
          </a:stretch>
        </p:blipFill>
        <p:spPr>
          <a:xfrm>
            <a:off x="2127505" y="1571080"/>
            <a:ext cx="8394932" cy="4905921"/>
          </a:xfrm>
          <a:prstGeom prst="rect">
            <a:avLst/>
          </a:prstGeom>
        </p:spPr>
      </p:pic>
      <p:sp>
        <p:nvSpPr>
          <p:cNvPr id="5" name="Title 4"/>
          <p:cNvSpPr>
            <a:spLocks noGrp="1"/>
          </p:cNvSpPr>
          <p:nvPr>
            <p:ph type="title"/>
          </p:nvPr>
        </p:nvSpPr>
        <p:spPr>
          <a:xfrm>
            <a:off x="1981200" y="350838"/>
            <a:ext cx="7772400" cy="868362"/>
          </a:xfrm>
        </p:spPr>
        <p:txBody>
          <a:bodyPr>
            <a:normAutofit fontScale="90000"/>
          </a:bodyPr>
          <a:lstStyle/>
          <a:p>
            <a:r>
              <a:rPr lang="en-US" dirty="0"/>
              <a:t>When did the shift occur?</a:t>
            </a:r>
            <a:br>
              <a:rPr lang="en-US" dirty="0"/>
            </a:br>
            <a:endParaRPr lang="en-US" sz="3100" dirty="0"/>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20</a:t>
            </a:fld>
            <a:endParaRPr lang="en-US" dirty="0">
              <a:latin typeface="Franklin Gothic Book"/>
            </a:endParaRPr>
          </a:p>
        </p:txBody>
      </p:sp>
      <p:sp>
        <p:nvSpPr>
          <p:cNvPr id="14" name="TextBox 13"/>
          <p:cNvSpPr txBox="1"/>
          <p:nvPr/>
        </p:nvSpPr>
        <p:spPr>
          <a:xfrm>
            <a:off x="2127504" y="775326"/>
            <a:ext cx="7924800" cy="584775"/>
          </a:xfrm>
          <a:prstGeom prst="rect">
            <a:avLst/>
          </a:prstGeom>
          <a:noFill/>
        </p:spPr>
        <p:txBody>
          <a:bodyPr wrap="square" rtlCol="0">
            <a:spAutoFit/>
          </a:bodyPr>
          <a:lstStyle/>
          <a:p>
            <a:r>
              <a:rPr lang="en-US" sz="1600" dirty="0">
                <a:solidFill>
                  <a:prstClr val="black"/>
                </a:solidFill>
                <a:latin typeface="Perpetua"/>
              </a:rPr>
              <a:t>Split #3 appears to be the split which best captures the point in time when all 3 oils were producing almost exclusively mild results.</a:t>
            </a:r>
          </a:p>
        </p:txBody>
      </p:sp>
      <p:cxnSp>
        <p:nvCxnSpPr>
          <p:cNvPr id="20" name="Straight Connector 19"/>
          <p:cNvCxnSpPr/>
          <p:nvPr/>
        </p:nvCxnSpPr>
        <p:spPr>
          <a:xfrm>
            <a:off x="87630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598243" y="1367067"/>
            <a:ext cx="533400" cy="369332"/>
          </a:xfrm>
          <a:prstGeom prst="rect">
            <a:avLst/>
          </a:prstGeom>
          <a:noFill/>
        </p:spPr>
        <p:txBody>
          <a:bodyPr wrap="square" rtlCol="0">
            <a:spAutoFit/>
          </a:bodyPr>
          <a:lstStyle/>
          <a:p>
            <a:r>
              <a:rPr lang="en-US" dirty="0">
                <a:solidFill>
                  <a:prstClr val="black"/>
                </a:solidFill>
                <a:latin typeface="Perpetua"/>
              </a:rPr>
              <a:t>#3</a:t>
            </a:r>
          </a:p>
        </p:txBody>
      </p:sp>
    </p:spTree>
    <p:extLst>
      <p:ext uri="{BB962C8B-B14F-4D97-AF65-F5344CB8AC3E}">
        <p14:creationId xmlns:p14="http://schemas.microsoft.com/office/powerpoint/2010/main" val="1300259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087" r="70"/>
          <a:stretch/>
        </p:blipFill>
        <p:spPr>
          <a:xfrm>
            <a:off x="2250989" y="1981200"/>
            <a:ext cx="8200877" cy="4572000"/>
          </a:xfrm>
          <a:prstGeom prst="rect">
            <a:avLst/>
          </a:prstGeom>
        </p:spPr>
      </p:pic>
      <p:sp>
        <p:nvSpPr>
          <p:cNvPr id="5" name="Title 4"/>
          <p:cNvSpPr>
            <a:spLocks noGrp="1"/>
          </p:cNvSpPr>
          <p:nvPr>
            <p:ph type="title"/>
          </p:nvPr>
        </p:nvSpPr>
        <p:spPr>
          <a:xfrm>
            <a:off x="2250988" y="228601"/>
            <a:ext cx="7772400" cy="868362"/>
          </a:xfrm>
        </p:spPr>
        <p:txBody>
          <a:bodyPr>
            <a:normAutofit fontScale="90000"/>
          </a:bodyPr>
          <a:lstStyle/>
          <a:p>
            <a:r>
              <a:rPr lang="en-US" dirty="0"/>
              <a:t>When did the shift occur?</a:t>
            </a:r>
            <a:br>
              <a:rPr lang="en-US" dirty="0"/>
            </a:br>
            <a:r>
              <a:rPr lang="en-US" sz="2700" dirty="0"/>
              <a:t>-Fuel Batches</a:t>
            </a:r>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21</a:t>
            </a:fld>
            <a:endParaRPr lang="en-US" dirty="0">
              <a:latin typeface="Franklin Gothic Book"/>
            </a:endParaRPr>
          </a:p>
        </p:txBody>
      </p:sp>
      <p:sp>
        <p:nvSpPr>
          <p:cNvPr id="16" name="TextBox 15"/>
          <p:cNvSpPr txBox="1"/>
          <p:nvPr/>
        </p:nvSpPr>
        <p:spPr>
          <a:xfrm>
            <a:off x="2310220" y="1013474"/>
            <a:ext cx="8082412" cy="923330"/>
          </a:xfrm>
          <a:prstGeom prst="rect">
            <a:avLst/>
          </a:prstGeom>
          <a:noFill/>
        </p:spPr>
        <p:txBody>
          <a:bodyPr wrap="square" rtlCol="0">
            <a:spAutoFit/>
          </a:bodyPr>
          <a:lstStyle/>
          <a:p>
            <a:r>
              <a:rPr lang="en-US" dirty="0">
                <a:solidFill>
                  <a:prstClr val="black"/>
                </a:solidFill>
                <a:latin typeface="Perpetua"/>
              </a:rPr>
              <a:t>The data was colored by fuel batch ID to investigate how the timeline aligns with fuel batch changes.  Split #1 lines up fairly well with change to “H” batch, while split #3 lines up with change to “N” batch.</a:t>
            </a:r>
          </a:p>
        </p:txBody>
      </p:sp>
      <p:cxnSp>
        <p:nvCxnSpPr>
          <p:cNvPr id="11" name="Straight Connector 10"/>
          <p:cNvCxnSpPr/>
          <p:nvPr/>
        </p:nvCxnSpPr>
        <p:spPr>
          <a:xfrm>
            <a:off x="6934200" y="1981201"/>
            <a:ext cx="0"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80074" y="1981201"/>
            <a:ext cx="11326"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84641" y="1981201"/>
            <a:ext cx="0"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189574" y="33528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67600" y="55626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56173" y="1656336"/>
            <a:ext cx="533400" cy="369332"/>
          </a:xfrm>
          <a:prstGeom prst="rect">
            <a:avLst/>
          </a:prstGeom>
          <a:noFill/>
        </p:spPr>
        <p:txBody>
          <a:bodyPr wrap="square" rtlCol="0">
            <a:spAutoFit/>
          </a:bodyPr>
          <a:lstStyle/>
          <a:p>
            <a:r>
              <a:rPr lang="en-US" dirty="0">
                <a:solidFill>
                  <a:prstClr val="black"/>
                </a:solidFill>
                <a:latin typeface="Perpetua"/>
              </a:rPr>
              <a:t>#1</a:t>
            </a:r>
          </a:p>
        </p:txBody>
      </p:sp>
      <p:sp>
        <p:nvSpPr>
          <p:cNvPr id="21" name="TextBox 20"/>
          <p:cNvSpPr txBox="1"/>
          <p:nvPr/>
        </p:nvSpPr>
        <p:spPr>
          <a:xfrm>
            <a:off x="7124699" y="1656336"/>
            <a:ext cx="533400" cy="369332"/>
          </a:xfrm>
          <a:prstGeom prst="rect">
            <a:avLst/>
          </a:prstGeom>
          <a:noFill/>
        </p:spPr>
        <p:txBody>
          <a:bodyPr wrap="square" rtlCol="0">
            <a:spAutoFit/>
          </a:bodyPr>
          <a:lstStyle/>
          <a:p>
            <a:r>
              <a:rPr lang="en-US" dirty="0">
                <a:solidFill>
                  <a:prstClr val="black"/>
                </a:solidFill>
                <a:latin typeface="Perpetua"/>
              </a:rPr>
              <a:t>#2</a:t>
            </a:r>
          </a:p>
        </p:txBody>
      </p:sp>
      <p:sp>
        <p:nvSpPr>
          <p:cNvPr id="22" name="TextBox 21"/>
          <p:cNvSpPr txBox="1"/>
          <p:nvPr/>
        </p:nvSpPr>
        <p:spPr>
          <a:xfrm>
            <a:off x="7696200" y="1656336"/>
            <a:ext cx="533400" cy="369332"/>
          </a:xfrm>
          <a:prstGeom prst="rect">
            <a:avLst/>
          </a:prstGeom>
          <a:noFill/>
        </p:spPr>
        <p:txBody>
          <a:bodyPr wrap="square" rtlCol="0">
            <a:spAutoFit/>
          </a:bodyPr>
          <a:lstStyle/>
          <a:p>
            <a:r>
              <a:rPr lang="en-US" dirty="0">
                <a:solidFill>
                  <a:prstClr val="black"/>
                </a:solidFill>
                <a:latin typeface="Perpetua"/>
              </a:rPr>
              <a:t>#3</a:t>
            </a:r>
          </a:p>
        </p:txBody>
      </p:sp>
    </p:spTree>
    <p:extLst>
      <p:ext uri="{BB962C8B-B14F-4D97-AF65-F5344CB8AC3E}">
        <p14:creationId xmlns:p14="http://schemas.microsoft.com/office/powerpoint/2010/main" val="256355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10232"/>
            <a:ext cx="7772400" cy="715962"/>
          </a:xfrm>
        </p:spPr>
        <p:txBody>
          <a:bodyPr>
            <a:normAutofit fontScale="90000"/>
          </a:bodyPr>
          <a:lstStyle/>
          <a:p>
            <a:r>
              <a:rPr lang="en-US" dirty="0"/>
              <a:t>When did the shift occur?</a:t>
            </a:r>
            <a:br>
              <a:rPr lang="en-US" dirty="0"/>
            </a:br>
            <a:r>
              <a:rPr lang="en-US" sz="2700" dirty="0"/>
              <a:t>-Lab Differences</a:t>
            </a:r>
            <a:endParaRPr lang="en-US" dirty="0"/>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22</a:t>
            </a:fld>
            <a:endParaRPr lang="en-US" dirty="0">
              <a:latin typeface="Franklin Gothic Book"/>
            </a:endParaRPr>
          </a:p>
        </p:txBody>
      </p:sp>
      <p:pic>
        <p:nvPicPr>
          <p:cNvPr id="5" name="Content Placeholder 4"/>
          <p:cNvPicPr>
            <a:picLocks noGrp="1" noChangeAspect="1"/>
          </p:cNvPicPr>
          <p:nvPr>
            <p:ph sz="quarter" idx="1"/>
          </p:nvPr>
        </p:nvPicPr>
        <p:blipFill>
          <a:blip r:embed="rId2"/>
          <a:stretch>
            <a:fillRect/>
          </a:stretch>
        </p:blipFill>
        <p:spPr>
          <a:xfrm>
            <a:off x="2362200" y="1915317"/>
            <a:ext cx="7772400" cy="4542119"/>
          </a:xfrm>
          <a:prstGeom prst="rect">
            <a:avLst/>
          </a:prstGeom>
        </p:spPr>
      </p:pic>
      <p:cxnSp>
        <p:nvCxnSpPr>
          <p:cNvPr id="6" name="Straight Connector 5"/>
          <p:cNvCxnSpPr/>
          <p:nvPr/>
        </p:nvCxnSpPr>
        <p:spPr>
          <a:xfrm>
            <a:off x="7583959" y="1981201"/>
            <a:ext cx="0"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101833" y="1996836"/>
            <a:ext cx="15527" cy="4022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46641" y="1996836"/>
            <a:ext cx="0"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911332" y="35814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189358" y="5578235"/>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05932" y="1656336"/>
            <a:ext cx="533400" cy="369332"/>
          </a:xfrm>
          <a:prstGeom prst="rect">
            <a:avLst/>
          </a:prstGeom>
          <a:noFill/>
        </p:spPr>
        <p:txBody>
          <a:bodyPr wrap="square" rtlCol="0">
            <a:spAutoFit/>
          </a:bodyPr>
          <a:lstStyle/>
          <a:p>
            <a:r>
              <a:rPr lang="en-US" dirty="0">
                <a:solidFill>
                  <a:prstClr val="black"/>
                </a:solidFill>
                <a:latin typeface="Perpetua"/>
              </a:rPr>
              <a:t>#1</a:t>
            </a:r>
          </a:p>
        </p:txBody>
      </p:sp>
      <p:sp>
        <p:nvSpPr>
          <p:cNvPr id="12" name="TextBox 11"/>
          <p:cNvSpPr txBox="1"/>
          <p:nvPr/>
        </p:nvSpPr>
        <p:spPr>
          <a:xfrm>
            <a:off x="7846457" y="1671971"/>
            <a:ext cx="533400" cy="369332"/>
          </a:xfrm>
          <a:prstGeom prst="rect">
            <a:avLst/>
          </a:prstGeom>
          <a:noFill/>
        </p:spPr>
        <p:txBody>
          <a:bodyPr wrap="square" rtlCol="0">
            <a:spAutoFit/>
          </a:bodyPr>
          <a:lstStyle/>
          <a:p>
            <a:r>
              <a:rPr lang="en-US" dirty="0">
                <a:solidFill>
                  <a:prstClr val="black"/>
                </a:solidFill>
                <a:latin typeface="Perpetua"/>
              </a:rPr>
              <a:t>#2</a:t>
            </a:r>
          </a:p>
        </p:txBody>
      </p:sp>
      <p:sp>
        <p:nvSpPr>
          <p:cNvPr id="13" name="TextBox 12"/>
          <p:cNvSpPr txBox="1"/>
          <p:nvPr/>
        </p:nvSpPr>
        <p:spPr>
          <a:xfrm>
            <a:off x="8458200" y="1671971"/>
            <a:ext cx="533400" cy="369332"/>
          </a:xfrm>
          <a:prstGeom prst="rect">
            <a:avLst/>
          </a:prstGeom>
          <a:noFill/>
        </p:spPr>
        <p:txBody>
          <a:bodyPr wrap="square" rtlCol="0">
            <a:spAutoFit/>
          </a:bodyPr>
          <a:lstStyle/>
          <a:p>
            <a:r>
              <a:rPr lang="en-US" dirty="0">
                <a:solidFill>
                  <a:prstClr val="black"/>
                </a:solidFill>
                <a:latin typeface="Perpetua"/>
              </a:rPr>
              <a:t>#3</a:t>
            </a:r>
          </a:p>
        </p:txBody>
      </p:sp>
      <p:sp>
        <p:nvSpPr>
          <p:cNvPr id="17" name="TextBox 16"/>
          <p:cNvSpPr txBox="1"/>
          <p:nvPr/>
        </p:nvSpPr>
        <p:spPr>
          <a:xfrm>
            <a:off x="2438400" y="1182470"/>
            <a:ext cx="7696200" cy="646331"/>
          </a:xfrm>
          <a:prstGeom prst="rect">
            <a:avLst/>
          </a:prstGeom>
          <a:noFill/>
        </p:spPr>
        <p:txBody>
          <a:bodyPr wrap="square" rtlCol="0">
            <a:spAutoFit/>
          </a:bodyPr>
          <a:lstStyle/>
          <a:p>
            <a:r>
              <a:rPr lang="en-US" dirty="0">
                <a:solidFill>
                  <a:prstClr val="black"/>
                </a:solidFill>
                <a:latin typeface="Perpetua"/>
              </a:rPr>
              <a:t>The plot below shows Lab G showed the first evidence of the shift among labs after split #1.</a:t>
            </a:r>
          </a:p>
        </p:txBody>
      </p:sp>
    </p:spTree>
    <p:extLst>
      <p:ext uri="{BB962C8B-B14F-4D97-AF65-F5344CB8AC3E}">
        <p14:creationId xmlns:p14="http://schemas.microsoft.com/office/powerpoint/2010/main" val="137346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0" y="1371601"/>
            <a:ext cx="7772400" cy="866775"/>
          </a:xfrm>
        </p:spPr>
        <p:txBody>
          <a:bodyPr/>
          <a:lstStyle/>
          <a:p>
            <a:r>
              <a:rPr lang="en-US" dirty="0"/>
              <a:t>Standard Deviation Update</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23</a:t>
            </a:fld>
            <a:endParaRPr lang="en-US" dirty="0">
              <a:latin typeface="Franklin Gothic Book"/>
            </a:endParaRPr>
          </a:p>
        </p:txBody>
      </p:sp>
    </p:spTree>
    <p:extLst>
      <p:ext uri="{BB962C8B-B14F-4D97-AF65-F5344CB8AC3E}">
        <p14:creationId xmlns:p14="http://schemas.microsoft.com/office/powerpoint/2010/main" val="2169849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792162"/>
          </a:xfrm>
        </p:spPr>
        <p:txBody>
          <a:bodyPr/>
          <a:lstStyle/>
          <a:p>
            <a:r>
              <a:rPr lang="en-US" dirty="0"/>
              <a:t>New Standard Deviations</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24</a:t>
            </a:fld>
            <a:endParaRPr lang="en-US" dirty="0">
              <a:latin typeface="Franklin Gothic Book"/>
            </a:endParaRPr>
          </a:p>
        </p:txBody>
      </p:sp>
      <p:sp>
        <p:nvSpPr>
          <p:cNvPr id="4" name="Content Placeholder 3"/>
          <p:cNvSpPr>
            <a:spLocks noGrp="1"/>
          </p:cNvSpPr>
          <p:nvPr>
            <p:ph sz="quarter" idx="1"/>
          </p:nvPr>
        </p:nvSpPr>
        <p:spPr>
          <a:xfrm>
            <a:off x="2286000" y="1157554"/>
            <a:ext cx="7772400" cy="762000"/>
          </a:xfrm>
        </p:spPr>
        <p:txBody>
          <a:bodyPr>
            <a:normAutofit fontScale="92500" lnSpcReduction="10000"/>
          </a:bodyPr>
          <a:lstStyle/>
          <a:p>
            <a:pPr marL="0" indent="0">
              <a:buNone/>
            </a:pPr>
            <a:r>
              <a:rPr lang="en-US" dirty="0"/>
              <a:t>Below are some comparisons of options for new standard deviations.  The standard deviation update using “Post #1” was preferred.</a:t>
            </a:r>
          </a:p>
        </p:txBody>
      </p:sp>
      <p:graphicFrame>
        <p:nvGraphicFramePr>
          <p:cNvPr id="5" name="Table 4"/>
          <p:cNvGraphicFramePr>
            <a:graphicFrameLocks noGrp="1"/>
          </p:cNvGraphicFramePr>
          <p:nvPr/>
        </p:nvGraphicFramePr>
        <p:xfrm>
          <a:off x="2514600" y="2362200"/>
          <a:ext cx="6858000" cy="24942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70840">
                <a:tc>
                  <a:txBody>
                    <a:bodyPr/>
                    <a:lstStyle/>
                    <a:p>
                      <a:pPr algn="ctr"/>
                      <a:r>
                        <a:rPr lang="en-US" dirty="0"/>
                        <a:t>Oil</a:t>
                      </a:r>
                    </a:p>
                  </a:txBody>
                  <a:tcPr/>
                </a:tc>
                <a:tc>
                  <a:txBody>
                    <a:bodyPr/>
                    <a:lstStyle/>
                    <a:p>
                      <a:pPr algn="ctr"/>
                      <a:r>
                        <a:rPr lang="en-US" dirty="0"/>
                        <a:t>Current</a:t>
                      </a:r>
                      <a:r>
                        <a:rPr lang="en-US" baseline="0" dirty="0"/>
                        <a:t> S.D.</a:t>
                      </a:r>
                      <a:endParaRPr lang="en-US" dirty="0"/>
                    </a:p>
                  </a:txBody>
                  <a:tcPr/>
                </a:tc>
                <a:tc>
                  <a:txBody>
                    <a:bodyPr/>
                    <a:lstStyle/>
                    <a:p>
                      <a:pPr algn="ctr"/>
                      <a:r>
                        <a:rPr lang="en-US" dirty="0">
                          <a:solidFill>
                            <a:schemeClr val="tx1"/>
                          </a:solidFill>
                        </a:rPr>
                        <a:t>S.D. </a:t>
                      </a:r>
                    </a:p>
                    <a:p>
                      <a:pPr algn="ctr"/>
                      <a:r>
                        <a:rPr lang="en-US" dirty="0">
                          <a:solidFill>
                            <a:schemeClr val="tx1"/>
                          </a:solidFill>
                        </a:rPr>
                        <a:t>Post #1</a:t>
                      </a:r>
                    </a:p>
                  </a:txBody>
                  <a:tcPr>
                    <a:solidFill>
                      <a:srgbClr val="FFFF00"/>
                    </a:solidFill>
                  </a:tcPr>
                </a:tc>
                <a:tc>
                  <a:txBody>
                    <a:bodyPr/>
                    <a:lstStyle/>
                    <a:p>
                      <a:pPr algn="ctr"/>
                      <a:r>
                        <a:rPr lang="en-US" dirty="0"/>
                        <a:t>S.D.</a:t>
                      </a:r>
                      <a:r>
                        <a:rPr lang="en-US" baseline="0" dirty="0"/>
                        <a:t> </a:t>
                      </a:r>
                    </a:p>
                    <a:p>
                      <a:pPr algn="ctr"/>
                      <a:r>
                        <a:rPr lang="en-US" baseline="0" dirty="0"/>
                        <a:t>Post #3</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a:t>
                      </a:r>
                      <a:r>
                        <a:rPr lang="en-US" baseline="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All Data</a:t>
                      </a:r>
                      <a:endParaRPr lang="en-US" dirty="0"/>
                    </a:p>
                  </a:txBody>
                  <a:tcPr/>
                </a:tc>
                <a:extLst>
                  <a:ext uri="{0D108BD9-81ED-4DB2-BD59-A6C34878D82A}">
                    <a16:rowId xmlns:a16="http://schemas.microsoft.com/office/drawing/2014/main" val="10000"/>
                  </a:ext>
                </a:extLst>
              </a:tr>
              <a:tr h="370840">
                <a:tc>
                  <a:txBody>
                    <a:bodyPr/>
                    <a:lstStyle/>
                    <a:p>
                      <a:pPr algn="ctr"/>
                      <a:r>
                        <a:rPr lang="en-US" dirty="0"/>
                        <a:t>270</a:t>
                      </a:r>
                    </a:p>
                  </a:txBody>
                  <a:tcPr/>
                </a:tc>
                <a:tc>
                  <a:txBody>
                    <a:bodyPr/>
                    <a:lstStyle/>
                    <a:p>
                      <a:pPr algn="ctr"/>
                      <a:r>
                        <a:rPr lang="en-US" dirty="0"/>
                        <a:t>0.17435</a:t>
                      </a:r>
                    </a:p>
                  </a:txBody>
                  <a:tcPr/>
                </a:tc>
                <a:tc>
                  <a:txBody>
                    <a:bodyPr/>
                    <a:lstStyle/>
                    <a:p>
                      <a:pPr algn="ctr"/>
                      <a:r>
                        <a:rPr lang="en-US" dirty="0"/>
                        <a:t>0.24011</a:t>
                      </a:r>
                    </a:p>
                  </a:txBody>
                  <a:tcPr>
                    <a:solidFill>
                      <a:srgbClr val="FFFF00"/>
                    </a:solidFill>
                  </a:tcPr>
                </a:tc>
                <a:tc>
                  <a:txBody>
                    <a:bodyPr/>
                    <a:lstStyle/>
                    <a:p>
                      <a:pPr algn="ctr"/>
                      <a:r>
                        <a:rPr lang="en-US" dirty="0"/>
                        <a:t>0.21619</a:t>
                      </a:r>
                    </a:p>
                  </a:txBody>
                  <a:tcPr/>
                </a:tc>
                <a:tc>
                  <a:txBody>
                    <a:bodyPr/>
                    <a:lstStyle/>
                    <a:p>
                      <a:pPr algn="ctr"/>
                      <a:r>
                        <a:rPr lang="en-US" dirty="0"/>
                        <a:t>0.19023</a:t>
                      </a:r>
                    </a:p>
                  </a:txBody>
                  <a:tcPr/>
                </a:tc>
                <a:extLst>
                  <a:ext uri="{0D108BD9-81ED-4DB2-BD59-A6C34878D82A}">
                    <a16:rowId xmlns:a16="http://schemas.microsoft.com/office/drawing/2014/main" val="10001"/>
                  </a:ext>
                </a:extLst>
              </a:tr>
              <a:tr h="370840">
                <a:tc>
                  <a:txBody>
                    <a:bodyPr/>
                    <a:lstStyle/>
                    <a:p>
                      <a:pPr algn="ctr"/>
                      <a:r>
                        <a:rPr lang="en-US" dirty="0"/>
                        <a:t>271</a:t>
                      </a:r>
                    </a:p>
                  </a:txBody>
                  <a:tcPr/>
                </a:tc>
                <a:tc>
                  <a:txBody>
                    <a:bodyPr/>
                    <a:lstStyle/>
                    <a:p>
                      <a:pPr algn="ctr"/>
                      <a:r>
                        <a:rPr lang="en-US" dirty="0"/>
                        <a:t>0.17537</a:t>
                      </a:r>
                    </a:p>
                  </a:txBody>
                  <a:tcPr/>
                </a:tc>
                <a:tc>
                  <a:txBody>
                    <a:bodyPr/>
                    <a:lstStyle/>
                    <a:p>
                      <a:pPr algn="ctr"/>
                      <a:r>
                        <a:rPr lang="en-US" dirty="0"/>
                        <a:t>0.56272</a:t>
                      </a:r>
                    </a:p>
                  </a:txBody>
                  <a:tcPr>
                    <a:solidFill>
                      <a:srgbClr val="FFFF00"/>
                    </a:solidFill>
                  </a:tcPr>
                </a:tc>
                <a:tc>
                  <a:txBody>
                    <a:bodyPr/>
                    <a:lstStyle/>
                    <a:p>
                      <a:pPr algn="ctr"/>
                      <a:r>
                        <a:rPr lang="en-US" dirty="0"/>
                        <a:t>0.77157</a:t>
                      </a:r>
                    </a:p>
                  </a:txBody>
                  <a:tcPr/>
                </a:tc>
                <a:tc>
                  <a:txBody>
                    <a:bodyPr/>
                    <a:lstStyle/>
                    <a:p>
                      <a:pPr algn="ctr"/>
                      <a:r>
                        <a:rPr lang="en-US" dirty="0"/>
                        <a:t>0.33291</a:t>
                      </a:r>
                    </a:p>
                  </a:txBody>
                  <a:tcPr/>
                </a:tc>
                <a:extLst>
                  <a:ext uri="{0D108BD9-81ED-4DB2-BD59-A6C34878D82A}">
                    <a16:rowId xmlns:a16="http://schemas.microsoft.com/office/drawing/2014/main" val="10002"/>
                  </a:ext>
                </a:extLst>
              </a:tr>
              <a:tr h="370840">
                <a:tc>
                  <a:txBody>
                    <a:bodyPr/>
                    <a:lstStyle/>
                    <a:p>
                      <a:pPr algn="ctr"/>
                      <a:r>
                        <a:rPr lang="en-US" dirty="0"/>
                        <a:t>1011</a:t>
                      </a:r>
                    </a:p>
                  </a:txBody>
                  <a:tcPr/>
                </a:tc>
                <a:tc>
                  <a:txBody>
                    <a:bodyPr/>
                    <a:lstStyle/>
                    <a:p>
                      <a:pPr algn="ctr"/>
                      <a:r>
                        <a:rPr lang="en-US" dirty="0"/>
                        <a:t>0.18882</a:t>
                      </a:r>
                    </a:p>
                  </a:txBody>
                  <a:tcPr/>
                </a:tc>
                <a:tc>
                  <a:txBody>
                    <a:bodyPr/>
                    <a:lstStyle/>
                    <a:p>
                      <a:pPr algn="ctr"/>
                      <a:r>
                        <a:rPr lang="en-US" dirty="0"/>
                        <a:t>0.27434*</a:t>
                      </a:r>
                    </a:p>
                  </a:txBody>
                  <a:tcPr>
                    <a:solidFill>
                      <a:srgbClr val="FFFF00"/>
                    </a:solidFill>
                  </a:tcPr>
                </a:tc>
                <a:tc>
                  <a:txBody>
                    <a:bodyPr/>
                    <a:lstStyle/>
                    <a:p>
                      <a:pPr algn="ctr"/>
                      <a:r>
                        <a:rPr lang="en-US" dirty="0"/>
                        <a:t>0.24701*</a:t>
                      </a:r>
                    </a:p>
                  </a:txBody>
                  <a:tcPr/>
                </a:tc>
                <a:tc>
                  <a:txBody>
                    <a:bodyPr/>
                    <a:lstStyle/>
                    <a:p>
                      <a:pPr algn="ctr"/>
                      <a:r>
                        <a:rPr lang="en-US" dirty="0"/>
                        <a:t>0.21735</a:t>
                      </a:r>
                    </a:p>
                  </a:txBody>
                  <a:tcPr/>
                </a:tc>
                <a:extLst>
                  <a:ext uri="{0D108BD9-81ED-4DB2-BD59-A6C34878D82A}">
                    <a16:rowId xmlns:a16="http://schemas.microsoft.com/office/drawing/2014/main" val="10003"/>
                  </a:ext>
                </a:extLst>
              </a:tr>
              <a:tr h="370840">
                <a:tc>
                  <a:txBody>
                    <a:bodyPr/>
                    <a:lstStyle/>
                    <a:p>
                      <a:pPr algn="ctr"/>
                      <a:r>
                        <a:rPr lang="en-US" dirty="0"/>
                        <a:t>Pooled</a:t>
                      </a:r>
                    </a:p>
                  </a:txBody>
                  <a:tcPr/>
                </a:tc>
                <a:tc>
                  <a:txBody>
                    <a:bodyPr/>
                    <a:lstStyle/>
                    <a:p>
                      <a:pPr algn="ctr"/>
                      <a:r>
                        <a:rPr lang="en-US" dirty="0"/>
                        <a:t>0.17856</a:t>
                      </a:r>
                    </a:p>
                  </a:txBody>
                  <a:tcPr/>
                </a:tc>
                <a:tc>
                  <a:txBody>
                    <a:bodyPr/>
                    <a:lstStyle/>
                    <a:p>
                      <a:pPr algn="ctr"/>
                      <a:r>
                        <a:rPr lang="en-US" dirty="0"/>
                        <a:t>0.39913</a:t>
                      </a:r>
                    </a:p>
                  </a:txBody>
                  <a:tcPr>
                    <a:solidFill>
                      <a:srgbClr val="FFFF00"/>
                    </a:solidFill>
                  </a:tcPr>
                </a:tc>
                <a:tc>
                  <a:txBody>
                    <a:bodyPr/>
                    <a:lstStyle/>
                    <a:p>
                      <a:pPr algn="ctr"/>
                      <a:r>
                        <a:rPr lang="en-US" dirty="0"/>
                        <a:t>0.46779</a:t>
                      </a:r>
                    </a:p>
                  </a:txBody>
                  <a:tcPr/>
                </a:tc>
                <a:tc>
                  <a:txBody>
                    <a:bodyPr/>
                    <a:lstStyle/>
                    <a:p>
                      <a:pPr algn="ctr"/>
                      <a:r>
                        <a:rPr lang="en-US" dirty="0"/>
                        <a:t>0.25746</a:t>
                      </a:r>
                    </a:p>
                  </a:txBody>
                  <a:tcPr/>
                </a:tc>
                <a:extLst>
                  <a:ext uri="{0D108BD9-81ED-4DB2-BD59-A6C34878D82A}">
                    <a16:rowId xmlns:a16="http://schemas.microsoft.com/office/drawing/2014/main" val="10004"/>
                  </a:ext>
                </a:extLst>
              </a:tr>
              <a:tr h="370840">
                <a:tc>
                  <a:txBody>
                    <a:bodyPr/>
                    <a:lstStyle/>
                    <a:p>
                      <a:pPr algn="ctr"/>
                      <a:r>
                        <a:rPr lang="en-US" dirty="0"/>
                        <a:t>Recommended</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0.24011**</a:t>
                      </a:r>
                    </a:p>
                  </a:txBody>
                  <a:tcPr>
                    <a:solidFill>
                      <a:srgbClr val="FFFF00"/>
                    </a:solidFill>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2819400" y="5029201"/>
            <a:ext cx="7162800" cy="954107"/>
          </a:xfrm>
          <a:prstGeom prst="rect">
            <a:avLst/>
          </a:prstGeom>
          <a:noFill/>
        </p:spPr>
        <p:txBody>
          <a:bodyPr wrap="square" rtlCol="0">
            <a:spAutoFit/>
          </a:bodyPr>
          <a:lstStyle/>
          <a:p>
            <a:r>
              <a:rPr lang="en-US" sz="1400" dirty="0">
                <a:solidFill>
                  <a:prstClr val="black"/>
                </a:solidFill>
                <a:latin typeface="Perpetua"/>
              </a:rPr>
              <a:t>* - Actual was 0.37932.  However, with only 4 data points in Post #1 and Post #3, it seemed more appropriate to estimate using the ratio observed with the “All Data” standard deviation for 270/1011 (0.21735/0.19023).</a:t>
            </a:r>
          </a:p>
          <a:p>
            <a:r>
              <a:rPr lang="en-US" sz="1400" dirty="0">
                <a:solidFill>
                  <a:prstClr val="black"/>
                </a:solidFill>
                <a:latin typeface="Perpetua"/>
              </a:rPr>
              <a:t>** - Standard deviation of oil 270</a:t>
            </a:r>
          </a:p>
        </p:txBody>
      </p:sp>
    </p:spTree>
    <p:extLst>
      <p:ext uri="{BB962C8B-B14F-4D97-AF65-F5344CB8AC3E}">
        <p14:creationId xmlns:p14="http://schemas.microsoft.com/office/powerpoint/2010/main" val="1606028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2"/>
          <a:stretch>
            <a:fillRect/>
          </a:stretch>
        </p:blipFill>
        <p:spPr>
          <a:xfrm>
            <a:off x="2322040" y="1828801"/>
            <a:ext cx="7772400" cy="4542119"/>
          </a:xfrm>
          <a:prstGeom prst="rect">
            <a:avLst/>
          </a:prstGeom>
        </p:spPr>
      </p:pic>
      <p:sp>
        <p:nvSpPr>
          <p:cNvPr id="2" name="Title 1"/>
          <p:cNvSpPr>
            <a:spLocks noGrp="1"/>
          </p:cNvSpPr>
          <p:nvPr>
            <p:ph type="title"/>
          </p:nvPr>
        </p:nvSpPr>
        <p:spPr>
          <a:xfrm>
            <a:off x="2344694" y="275985"/>
            <a:ext cx="7772400" cy="685800"/>
          </a:xfrm>
        </p:spPr>
        <p:txBody>
          <a:bodyPr>
            <a:normAutofit fontScale="90000"/>
          </a:bodyPr>
          <a:lstStyle/>
          <a:p>
            <a:r>
              <a:rPr lang="en-US" dirty="0"/>
              <a:t>Updating Yi Using Post #1 S.D.</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25</a:t>
            </a:fld>
            <a:endParaRPr lang="en-US" dirty="0">
              <a:latin typeface="Franklin Gothic Book"/>
            </a:endParaRPr>
          </a:p>
        </p:txBody>
      </p:sp>
      <p:cxnSp>
        <p:nvCxnSpPr>
          <p:cNvPr id="6" name="Straight Connector 5"/>
          <p:cNvCxnSpPr/>
          <p:nvPr/>
        </p:nvCxnSpPr>
        <p:spPr>
          <a:xfrm flipV="1">
            <a:off x="7557228" y="18288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95800" y="1981200"/>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8" name="Straight Arrow Connector 7"/>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58994" y="1140615"/>
            <a:ext cx="7543800" cy="369332"/>
          </a:xfrm>
          <a:prstGeom prst="rect">
            <a:avLst/>
          </a:prstGeom>
          <a:noFill/>
        </p:spPr>
        <p:txBody>
          <a:bodyPr wrap="square" rtlCol="0">
            <a:spAutoFit/>
          </a:bodyPr>
          <a:lstStyle/>
          <a:p>
            <a:r>
              <a:rPr lang="en-US" dirty="0">
                <a:solidFill>
                  <a:prstClr val="black"/>
                </a:solidFill>
                <a:latin typeface="Perpetua"/>
              </a:rPr>
              <a:t>Yi’s after 08/08/2019 here shown with updated standard deviations for Post #1 period.</a:t>
            </a:r>
          </a:p>
        </p:txBody>
      </p:sp>
    </p:spTree>
    <p:extLst>
      <p:ext uri="{BB962C8B-B14F-4D97-AF65-F5344CB8AC3E}">
        <p14:creationId xmlns:p14="http://schemas.microsoft.com/office/powerpoint/2010/main" val="1868669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773" y="228600"/>
            <a:ext cx="8763000" cy="792162"/>
          </a:xfrm>
        </p:spPr>
        <p:txBody>
          <a:bodyPr>
            <a:normAutofit fontScale="90000"/>
          </a:bodyPr>
          <a:lstStyle/>
          <a:p>
            <a:r>
              <a:rPr lang="en-US" dirty="0"/>
              <a:t>Impact of Updated Severity Adjustment S.D.</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26</a:t>
            </a:fld>
            <a:endParaRPr lang="en-US" dirty="0">
              <a:latin typeface="Franklin Gothic Book"/>
            </a:endParaRPr>
          </a:p>
        </p:txBody>
      </p:sp>
      <p:sp>
        <p:nvSpPr>
          <p:cNvPr id="4" name="Content Placeholder 3"/>
          <p:cNvSpPr>
            <a:spLocks noGrp="1"/>
          </p:cNvSpPr>
          <p:nvPr>
            <p:ph sz="quarter" idx="1"/>
          </p:nvPr>
        </p:nvSpPr>
        <p:spPr>
          <a:xfrm>
            <a:off x="2057400" y="1437503"/>
            <a:ext cx="3200400" cy="4572000"/>
          </a:xfrm>
        </p:spPr>
        <p:txBody>
          <a:bodyPr>
            <a:normAutofit/>
          </a:bodyPr>
          <a:lstStyle/>
          <a:p>
            <a:pPr marL="0" indent="0">
              <a:buNone/>
            </a:pPr>
            <a:r>
              <a:rPr lang="en-US" sz="2000" dirty="0"/>
              <a:t>The table to the right indicates how candidate results will be adjusted on a stand with a </a:t>
            </a:r>
            <a:r>
              <a:rPr lang="en-US" sz="2000" dirty="0" err="1"/>
              <a:t>Zi</a:t>
            </a:r>
            <a:r>
              <a:rPr lang="en-US" sz="2000" dirty="0"/>
              <a:t> value of -1 with the updated pooled SA of 0.24011.</a:t>
            </a:r>
          </a:p>
        </p:txBody>
      </p:sp>
      <p:graphicFrame>
        <p:nvGraphicFramePr>
          <p:cNvPr id="5" name="Content Placeholder 4"/>
          <p:cNvGraphicFramePr>
            <a:graphicFrameLocks/>
          </p:cNvGraphicFramePr>
          <p:nvPr/>
        </p:nvGraphicFramePr>
        <p:xfrm>
          <a:off x="5638800" y="1437503"/>
          <a:ext cx="4673600" cy="457200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285750">
                <a:tc>
                  <a:txBody>
                    <a:bodyPr/>
                    <a:lstStyle/>
                    <a:p>
                      <a:pPr algn="ctr" fontAlgn="ctr"/>
                      <a:r>
                        <a:rPr lang="en-US" sz="1100" b="1" i="0" u="none" strike="noStrike" dirty="0">
                          <a:solidFill>
                            <a:schemeClr val="bg1"/>
                          </a:solidFill>
                          <a:effectLst/>
                          <a:latin typeface="Calibri" panose="020F0502020204030204" pitchFamily="34" charset="0"/>
                        </a:rPr>
                        <a:t>CHST</a:t>
                      </a:r>
                    </a:p>
                  </a:txBody>
                  <a:tcPr marL="9525" marR="9525" marT="9525" marB="0" anchor="ctr"/>
                </a:tc>
                <a:tc>
                  <a:txBody>
                    <a:bodyPr/>
                    <a:lstStyle/>
                    <a:p>
                      <a:pPr algn="ctr" fontAlgn="ctr"/>
                      <a:r>
                        <a:rPr lang="en-US" sz="1100" b="1" i="0" u="none" strike="noStrike">
                          <a:solidFill>
                            <a:schemeClr val="bg1"/>
                          </a:solidFill>
                          <a:effectLst/>
                          <a:latin typeface="Calibri" panose="020F0502020204030204" pitchFamily="34" charset="0"/>
                        </a:rPr>
                        <a:t>Ln(CHST)</a:t>
                      </a:r>
                    </a:p>
                  </a:txBody>
                  <a:tcPr marL="9525" marR="9525" marT="9525" marB="0" anchor="ctr"/>
                </a:tc>
                <a:tc>
                  <a:txBody>
                    <a:bodyPr/>
                    <a:lstStyle/>
                    <a:p>
                      <a:pPr algn="ctr" fontAlgn="ctr"/>
                      <a:r>
                        <a:rPr lang="en-US" sz="1100" b="1" i="0" u="none" strike="noStrike" dirty="0">
                          <a:solidFill>
                            <a:schemeClr val="bg1"/>
                          </a:solidFill>
                          <a:effectLst/>
                          <a:latin typeface="Calibri" panose="020F0502020204030204" pitchFamily="34" charset="0"/>
                        </a:rPr>
                        <a:t>Ln(CHST)+0.24011</a:t>
                      </a:r>
                    </a:p>
                  </a:txBody>
                  <a:tcPr marL="9525" marR="9525" marT="9525" marB="0" anchor="ctr"/>
                </a:tc>
                <a:tc>
                  <a:txBody>
                    <a:bodyPr/>
                    <a:lstStyle/>
                    <a:p>
                      <a:pPr algn="ctr" fontAlgn="ctr"/>
                      <a:r>
                        <a:rPr lang="en-US" sz="1100" b="1" i="0" u="none" strike="noStrike" dirty="0">
                          <a:solidFill>
                            <a:schemeClr val="bg1"/>
                          </a:solidFill>
                          <a:effectLst/>
                          <a:latin typeface="Calibri" panose="020F0502020204030204" pitchFamily="34" charset="0"/>
                        </a:rPr>
                        <a:t>CHST FNL</a:t>
                      </a:r>
                    </a:p>
                  </a:txBody>
                  <a:tcPr marL="9525" marR="9525" marT="9525" marB="0" anchor="ctr"/>
                </a:tc>
                <a:extLst>
                  <a:ext uri="{0D108BD9-81ED-4DB2-BD59-A6C34878D82A}">
                    <a16:rowId xmlns:a16="http://schemas.microsoft.com/office/drawing/2014/main" val="10000"/>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0.010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-4.6052</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-4.3651</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0.013</a:t>
                      </a:r>
                    </a:p>
                  </a:txBody>
                  <a:tcPr marL="9525" marR="9525" marT="9525" marB="0" anchor="ctr">
                    <a:solidFill>
                      <a:srgbClr val="FFFF00"/>
                    </a:solidFill>
                  </a:tcPr>
                </a:tc>
                <a:extLst>
                  <a:ext uri="{0D108BD9-81ED-4DB2-BD59-A6C34878D82A}">
                    <a16:rowId xmlns:a16="http://schemas.microsoft.com/office/drawing/2014/main" val="10001"/>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0.020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-3.9120</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-3.6719</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0.025</a:t>
                      </a:r>
                    </a:p>
                  </a:txBody>
                  <a:tcPr marL="9525" marR="9525" marT="9525" marB="0" anchor="ctr">
                    <a:solidFill>
                      <a:srgbClr val="FFFF00"/>
                    </a:solidFill>
                  </a:tcPr>
                </a:tc>
                <a:extLst>
                  <a:ext uri="{0D108BD9-81ED-4DB2-BD59-A6C34878D82A}">
                    <a16:rowId xmlns:a16="http://schemas.microsoft.com/office/drawing/2014/main" val="10002"/>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0.030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-3.5066</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-3.2664</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0.038</a:t>
                      </a:r>
                    </a:p>
                  </a:txBody>
                  <a:tcPr marL="9525" marR="9525" marT="9525" marB="0" anchor="ctr">
                    <a:solidFill>
                      <a:srgbClr val="FFFF00"/>
                    </a:solidFill>
                  </a:tcPr>
                </a:tc>
                <a:extLst>
                  <a:ext uri="{0D108BD9-81ED-4DB2-BD59-A6C34878D82A}">
                    <a16:rowId xmlns:a16="http://schemas.microsoft.com/office/drawing/2014/main" val="10003"/>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0.040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-3.2189</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-2.9788</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0.051</a:t>
                      </a:r>
                    </a:p>
                  </a:txBody>
                  <a:tcPr marL="9525" marR="9525" marT="9525" marB="0" anchor="ctr">
                    <a:solidFill>
                      <a:srgbClr val="FFFF00"/>
                    </a:solidFill>
                  </a:tcPr>
                </a:tc>
                <a:extLst>
                  <a:ext uri="{0D108BD9-81ED-4DB2-BD59-A6C34878D82A}">
                    <a16:rowId xmlns:a16="http://schemas.microsoft.com/office/drawing/2014/main" val="10004"/>
                  </a:ext>
                </a:extLst>
              </a:tr>
              <a:tr h="285750">
                <a:tc>
                  <a:txBody>
                    <a:bodyPr/>
                    <a:lstStyle/>
                    <a:p>
                      <a:pPr algn="ctr" fontAlgn="ctr"/>
                      <a:r>
                        <a:rPr lang="en-US" sz="1100" b="1" i="0" u="none" strike="noStrike">
                          <a:solidFill>
                            <a:srgbClr val="000000"/>
                          </a:solidFill>
                          <a:effectLst/>
                          <a:latin typeface="Calibri" panose="020F0502020204030204" pitchFamily="34" charset="0"/>
                        </a:rPr>
                        <a:t>0.050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-2.9957</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-2.7556</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0.064</a:t>
                      </a:r>
                    </a:p>
                  </a:txBody>
                  <a:tcPr marL="9525" marR="9525" marT="9525" marB="0" anchor="ctr">
                    <a:solidFill>
                      <a:srgbClr val="FFFF00"/>
                    </a:solidFill>
                  </a:tcPr>
                </a:tc>
                <a:extLst>
                  <a:ext uri="{0D108BD9-81ED-4DB2-BD59-A6C34878D82A}">
                    <a16:rowId xmlns:a16="http://schemas.microsoft.com/office/drawing/2014/main" val="10005"/>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0.060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-2.8134</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-2.5733</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0.076</a:t>
                      </a:r>
                    </a:p>
                  </a:txBody>
                  <a:tcPr marL="9525" marR="9525" marT="9525" marB="0" anchor="ctr">
                    <a:solidFill>
                      <a:srgbClr val="FFFF00"/>
                    </a:solidFill>
                  </a:tcPr>
                </a:tc>
                <a:extLst>
                  <a:ext uri="{0D108BD9-81ED-4DB2-BD59-A6C34878D82A}">
                    <a16:rowId xmlns:a16="http://schemas.microsoft.com/office/drawing/2014/main" val="10006"/>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0.070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-2.6593</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-2.4192</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0.089</a:t>
                      </a:r>
                    </a:p>
                  </a:txBody>
                  <a:tcPr marL="9525" marR="9525" marT="9525" marB="0" anchor="ctr">
                    <a:solidFill>
                      <a:srgbClr val="FFFF00"/>
                    </a:solidFill>
                  </a:tcPr>
                </a:tc>
                <a:extLst>
                  <a:ext uri="{0D108BD9-81ED-4DB2-BD59-A6C34878D82A}">
                    <a16:rowId xmlns:a16="http://schemas.microsoft.com/office/drawing/2014/main" val="10007"/>
                  </a:ext>
                </a:extLst>
              </a:tr>
              <a:tr h="285750">
                <a:tc>
                  <a:txBody>
                    <a:bodyPr/>
                    <a:lstStyle/>
                    <a:p>
                      <a:pPr algn="ctr" fontAlgn="ctr"/>
                      <a:r>
                        <a:rPr lang="en-US" sz="1100" b="1" i="0" u="none" strike="noStrike">
                          <a:solidFill>
                            <a:srgbClr val="000000"/>
                          </a:solidFill>
                          <a:effectLst/>
                          <a:latin typeface="Calibri" panose="020F0502020204030204" pitchFamily="34" charset="0"/>
                        </a:rPr>
                        <a:t>0.080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-2.5257</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-2.2856</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0.102</a:t>
                      </a:r>
                    </a:p>
                  </a:txBody>
                  <a:tcPr marL="9525" marR="9525" marT="9525" marB="0" anchor="ctr">
                    <a:solidFill>
                      <a:srgbClr val="FFFF00"/>
                    </a:solidFill>
                  </a:tcPr>
                </a:tc>
                <a:extLst>
                  <a:ext uri="{0D108BD9-81ED-4DB2-BD59-A6C34878D82A}">
                    <a16:rowId xmlns:a16="http://schemas.microsoft.com/office/drawing/2014/main" val="10008"/>
                  </a:ext>
                </a:extLst>
              </a:tr>
              <a:tr h="285750">
                <a:tc>
                  <a:txBody>
                    <a:bodyPr/>
                    <a:lstStyle/>
                    <a:p>
                      <a:pPr algn="ctr" fontAlgn="ctr"/>
                      <a:r>
                        <a:rPr lang="en-US" sz="1100" b="1" i="0" u="none" strike="noStrike">
                          <a:solidFill>
                            <a:srgbClr val="000000"/>
                          </a:solidFill>
                          <a:effectLst/>
                          <a:latin typeface="Calibri" panose="020F0502020204030204" pitchFamily="34" charset="0"/>
                        </a:rPr>
                        <a:t>0.090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-2.4079</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-2.1678</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0.114</a:t>
                      </a:r>
                    </a:p>
                  </a:txBody>
                  <a:tcPr marL="9525" marR="9525" marT="9525" marB="0" anchor="ctr">
                    <a:solidFill>
                      <a:srgbClr val="FFFF00"/>
                    </a:solidFill>
                  </a:tcPr>
                </a:tc>
                <a:extLst>
                  <a:ext uri="{0D108BD9-81ED-4DB2-BD59-A6C34878D82A}">
                    <a16:rowId xmlns:a16="http://schemas.microsoft.com/office/drawing/2014/main" val="10009"/>
                  </a:ext>
                </a:extLst>
              </a:tr>
              <a:tr h="285750">
                <a:tc>
                  <a:txBody>
                    <a:bodyPr/>
                    <a:lstStyle/>
                    <a:p>
                      <a:pPr algn="ctr" fontAlgn="ctr"/>
                      <a:r>
                        <a:rPr lang="en-US" sz="1100" b="1" i="0" u="none" strike="noStrike">
                          <a:solidFill>
                            <a:srgbClr val="000000"/>
                          </a:solidFill>
                          <a:effectLst/>
                          <a:latin typeface="Calibri" panose="020F0502020204030204" pitchFamily="34" charset="0"/>
                        </a:rPr>
                        <a:t>0.100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-2.3026</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-2.0625</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0.127</a:t>
                      </a:r>
                    </a:p>
                  </a:txBody>
                  <a:tcPr marL="9525" marR="9525" marT="9525" marB="0" anchor="ctr">
                    <a:solidFill>
                      <a:srgbClr val="FFFF00"/>
                    </a:solidFill>
                  </a:tcPr>
                </a:tc>
                <a:extLst>
                  <a:ext uri="{0D108BD9-81ED-4DB2-BD59-A6C34878D82A}">
                    <a16:rowId xmlns:a16="http://schemas.microsoft.com/office/drawing/2014/main" val="10010"/>
                  </a:ext>
                </a:extLst>
              </a:tr>
              <a:tr h="285750">
                <a:tc>
                  <a:txBody>
                    <a:bodyPr/>
                    <a:lstStyle/>
                    <a:p>
                      <a:pPr algn="ctr" fontAlgn="ctr"/>
                      <a:r>
                        <a:rPr lang="en-US" sz="1100" b="1" i="0" u="none" strike="noStrike">
                          <a:solidFill>
                            <a:srgbClr val="000000"/>
                          </a:solidFill>
                          <a:effectLst/>
                          <a:latin typeface="Calibri" panose="020F0502020204030204" pitchFamily="34" charset="0"/>
                        </a:rPr>
                        <a:t>0.110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-2.2073</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-1.9672</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0.140</a:t>
                      </a:r>
                    </a:p>
                  </a:txBody>
                  <a:tcPr marL="9525" marR="9525" marT="9525" marB="0" anchor="ctr">
                    <a:solidFill>
                      <a:srgbClr val="FFFF00"/>
                    </a:solidFill>
                  </a:tcPr>
                </a:tc>
                <a:extLst>
                  <a:ext uri="{0D108BD9-81ED-4DB2-BD59-A6C34878D82A}">
                    <a16:rowId xmlns:a16="http://schemas.microsoft.com/office/drawing/2014/main" val="10011"/>
                  </a:ext>
                </a:extLst>
              </a:tr>
              <a:tr h="285750">
                <a:tc>
                  <a:txBody>
                    <a:bodyPr/>
                    <a:lstStyle/>
                    <a:p>
                      <a:pPr algn="ctr" fontAlgn="ctr"/>
                      <a:r>
                        <a:rPr lang="en-US" sz="1100" b="1" i="0" u="none" strike="noStrike">
                          <a:solidFill>
                            <a:srgbClr val="000000"/>
                          </a:solidFill>
                          <a:effectLst/>
                          <a:latin typeface="Calibri" panose="020F0502020204030204" pitchFamily="34" charset="0"/>
                        </a:rPr>
                        <a:t>0.120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-2.1203</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-1.8802</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0.153</a:t>
                      </a:r>
                    </a:p>
                  </a:txBody>
                  <a:tcPr marL="9525" marR="9525" marT="9525" marB="0" anchor="ctr">
                    <a:solidFill>
                      <a:srgbClr val="FFFF00"/>
                    </a:solidFill>
                  </a:tcPr>
                </a:tc>
                <a:extLst>
                  <a:ext uri="{0D108BD9-81ED-4DB2-BD59-A6C34878D82A}">
                    <a16:rowId xmlns:a16="http://schemas.microsoft.com/office/drawing/2014/main" val="10012"/>
                  </a:ext>
                </a:extLst>
              </a:tr>
              <a:tr h="285750">
                <a:tc>
                  <a:txBody>
                    <a:bodyPr/>
                    <a:lstStyle/>
                    <a:p>
                      <a:pPr algn="ctr" fontAlgn="ctr"/>
                      <a:r>
                        <a:rPr lang="en-US" sz="1100" b="1" i="0" u="none" strike="noStrike">
                          <a:solidFill>
                            <a:srgbClr val="000000"/>
                          </a:solidFill>
                          <a:effectLst/>
                          <a:latin typeface="Calibri" panose="020F0502020204030204" pitchFamily="34" charset="0"/>
                        </a:rPr>
                        <a:t>0.130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-2.0402</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-1.8001</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0.165</a:t>
                      </a:r>
                    </a:p>
                  </a:txBody>
                  <a:tcPr marL="9525" marR="9525" marT="9525" marB="0" anchor="ctr">
                    <a:solidFill>
                      <a:srgbClr val="FFFF00"/>
                    </a:solidFill>
                  </a:tcPr>
                </a:tc>
                <a:extLst>
                  <a:ext uri="{0D108BD9-81ED-4DB2-BD59-A6C34878D82A}">
                    <a16:rowId xmlns:a16="http://schemas.microsoft.com/office/drawing/2014/main" val="10013"/>
                  </a:ext>
                </a:extLst>
              </a:tr>
              <a:tr h="285750">
                <a:tc>
                  <a:txBody>
                    <a:bodyPr/>
                    <a:lstStyle/>
                    <a:p>
                      <a:pPr algn="ctr" fontAlgn="ctr"/>
                      <a:r>
                        <a:rPr lang="en-US" sz="1100" b="1" i="0" u="none" strike="noStrike">
                          <a:solidFill>
                            <a:srgbClr val="000000"/>
                          </a:solidFill>
                          <a:effectLst/>
                          <a:latin typeface="Calibri" panose="020F0502020204030204" pitchFamily="34" charset="0"/>
                        </a:rPr>
                        <a:t>0.140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-1.9661</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-1.7260</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0.178</a:t>
                      </a:r>
                    </a:p>
                  </a:txBody>
                  <a:tcPr marL="9525" marR="9525" marT="9525" marB="0" anchor="ctr">
                    <a:solidFill>
                      <a:srgbClr val="FFFF00"/>
                    </a:solidFill>
                  </a:tcPr>
                </a:tc>
                <a:extLst>
                  <a:ext uri="{0D108BD9-81ED-4DB2-BD59-A6C34878D82A}">
                    <a16:rowId xmlns:a16="http://schemas.microsoft.com/office/drawing/2014/main" val="10014"/>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0.150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-1.8971</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-1.6570</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0.191</a:t>
                      </a:r>
                    </a:p>
                  </a:txBody>
                  <a:tcPr marL="9525" marR="9525" marT="9525" marB="0" anchor="ctr">
                    <a:solidFill>
                      <a:srgbClr val="FFFF00"/>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93649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72" y="914401"/>
            <a:ext cx="7772400" cy="1362075"/>
          </a:xfrm>
        </p:spPr>
        <p:txBody>
          <a:bodyPr>
            <a:noAutofit/>
          </a:bodyPr>
          <a:lstStyle/>
          <a:p>
            <a:pPr algn="ctr"/>
            <a:r>
              <a:rPr lang="en-US" sz="4400" dirty="0"/>
              <a:t>Appendix</a:t>
            </a:r>
          </a:p>
        </p:txBody>
      </p:sp>
      <p:sp>
        <p:nvSpPr>
          <p:cNvPr id="4" name="Slide Number Placeholder 3"/>
          <p:cNvSpPr>
            <a:spLocks noGrp="1"/>
          </p:cNvSpPr>
          <p:nvPr>
            <p:ph type="sldNum" sz="quarter" idx="12"/>
          </p:nvPr>
        </p:nvSpPr>
        <p:spPr/>
        <p:txBody>
          <a:bodyPr/>
          <a:lstStyle/>
          <a:p>
            <a:fld id="{C17C1647-21DB-4F21-9B41-C46BD641619B}" type="slidenum">
              <a:rPr lang="en-US">
                <a:latin typeface="Franklin Gothic Book"/>
              </a:rPr>
              <a:pPr/>
              <a:t>27</a:t>
            </a:fld>
            <a:endParaRPr lang="en-US" dirty="0">
              <a:latin typeface="Franklin Gothic Book"/>
            </a:endParaRPr>
          </a:p>
        </p:txBody>
      </p:sp>
    </p:spTree>
    <p:extLst>
      <p:ext uri="{BB962C8B-B14F-4D97-AF65-F5344CB8AC3E}">
        <p14:creationId xmlns:p14="http://schemas.microsoft.com/office/powerpoint/2010/main" val="3215417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Re-evaluation of the Transformation</a:t>
            </a:r>
          </a:p>
        </p:txBody>
      </p:sp>
      <p:sp>
        <p:nvSpPr>
          <p:cNvPr id="4" name="Slide Number Placeholder 3"/>
          <p:cNvSpPr>
            <a:spLocks noGrp="1"/>
          </p:cNvSpPr>
          <p:nvPr>
            <p:ph type="sldNum" sz="quarter" idx="12"/>
          </p:nvPr>
        </p:nvSpPr>
        <p:spPr/>
        <p:txBody>
          <a:bodyPr/>
          <a:lstStyle/>
          <a:p>
            <a:fld id="{C17C1647-21DB-4F21-9B41-C46BD641619B}" type="slidenum">
              <a:rPr lang="en-US">
                <a:latin typeface="Franklin Gothic Book"/>
              </a:rPr>
              <a:pPr/>
              <a:t>28</a:t>
            </a:fld>
            <a:endParaRPr lang="en-US" dirty="0">
              <a:latin typeface="Franklin Gothic Book"/>
            </a:endParaRPr>
          </a:p>
        </p:txBody>
      </p:sp>
    </p:spTree>
    <p:extLst>
      <p:ext uri="{BB962C8B-B14F-4D97-AF65-F5344CB8AC3E}">
        <p14:creationId xmlns:p14="http://schemas.microsoft.com/office/powerpoint/2010/main" val="1573993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866" r="1057"/>
          <a:stretch/>
        </p:blipFill>
        <p:spPr>
          <a:xfrm>
            <a:off x="2743200" y="2209801"/>
            <a:ext cx="7620000" cy="4416639"/>
          </a:xfrm>
          <a:prstGeom prst="rect">
            <a:avLst/>
          </a:prstGeom>
        </p:spPr>
      </p:pic>
      <p:sp>
        <p:nvSpPr>
          <p:cNvPr id="5" name="Title 4"/>
          <p:cNvSpPr>
            <a:spLocks noGrp="1"/>
          </p:cNvSpPr>
          <p:nvPr>
            <p:ph type="title"/>
          </p:nvPr>
        </p:nvSpPr>
        <p:spPr>
          <a:xfrm>
            <a:off x="2286000" y="315829"/>
            <a:ext cx="7772400" cy="868362"/>
          </a:xfrm>
        </p:spPr>
        <p:txBody>
          <a:bodyPr>
            <a:normAutofit fontScale="90000"/>
          </a:bodyPr>
          <a:lstStyle/>
          <a:p>
            <a:r>
              <a:rPr lang="en-US" dirty="0"/>
              <a:t>Re-evaluating the transformation</a:t>
            </a:r>
            <a:br>
              <a:rPr lang="en-US" dirty="0"/>
            </a:br>
            <a:r>
              <a:rPr lang="en-US" sz="2700" dirty="0"/>
              <a:t>-Using All Data with “Pre” or “Post” added to Model</a:t>
            </a:r>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29</a:t>
            </a:fld>
            <a:endParaRPr lang="en-US" dirty="0">
              <a:latin typeface="Franklin Gothic Book"/>
            </a:endParaRPr>
          </a:p>
        </p:txBody>
      </p:sp>
      <p:sp>
        <p:nvSpPr>
          <p:cNvPr id="10" name="Rectangle 9"/>
          <p:cNvSpPr/>
          <p:nvPr/>
        </p:nvSpPr>
        <p:spPr>
          <a:xfrm>
            <a:off x="7924800" y="2286000"/>
            <a:ext cx="2057400"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6" name="TextBox 15"/>
          <p:cNvSpPr txBox="1"/>
          <p:nvPr/>
        </p:nvSpPr>
        <p:spPr>
          <a:xfrm>
            <a:off x="2362200" y="1165912"/>
            <a:ext cx="8082412" cy="923330"/>
          </a:xfrm>
          <a:prstGeom prst="rect">
            <a:avLst/>
          </a:prstGeom>
          <a:noFill/>
        </p:spPr>
        <p:txBody>
          <a:bodyPr wrap="square" rtlCol="0">
            <a:spAutoFit/>
          </a:bodyPr>
          <a:lstStyle/>
          <a:p>
            <a:r>
              <a:rPr lang="en-US" dirty="0">
                <a:solidFill>
                  <a:prstClr val="black"/>
                </a:solidFill>
                <a:latin typeface="Perpetua"/>
              </a:rPr>
              <a:t>Partition analysis suggests best split at 08/08/19. All data in in right box labeled as “Post.”  All other data labeled “Pre”.  Then modeled CHST ~ Oil, Lab, Stand[Lab], Pre/Post.  Square root transformation more appropriate here.</a:t>
            </a:r>
          </a:p>
        </p:txBody>
      </p:sp>
      <p:sp>
        <p:nvSpPr>
          <p:cNvPr id="18" name="TextBox 17"/>
          <p:cNvSpPr txBox="1"/>
          <p:nvPr/>
        </p:nvSpPr>
        <p:spPr>
          <a:xfrm>
            <a:off x="5319700" y="1968684"/>
            <a:ext cx="2300300" cy="400110"/>
          </a:xfrm>
          <a:prstGeom prst="rect">
            <a:avLst/>
          </a:prstGeom>
          <a:noFill/>
        </p:spPr>
        <p:txBody>
          <a:bodyPr wrap="square" rtlCol="0">
            <a:spAutoFit/>
          </a:bodyPr>
          <a:lstStyle/>
          <a:p>
            <a:r>
              <a:rPr lang="en-US" sz="2000" b="1" dirty="0">
                <a:solidFill>
                  <a:prstClr val="black"/>
                </a:solidFill>
                <a:latin typeface="Perpetua"/>
              </a:rPr>
              <a:t>Pre #1</a:t>
            </a:r>
          </a:p>
        </p:txBody>
      </p:sp>
      <p:sp>
        <p:nvSpPr>
          <p:cNvPr id="19" name="Rectangle 18"/>
          <p:cNvSpPr/>
          <p:nvPr/>
        </p:nvSpPr>
        <p:spPr>
          <a:xfrm>
            <a:off x="3195188" y="2286000"/>
            <a:ext cx="4729612" cy="3193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20" name="TextBox 19"/>
          <p:cNvSpPr txBox="1"/>
          <p:nvPr/>
        </p:nvSpPr>
        <p:spPr>
          <a:xfrm>
            <a:off x="8001001" y="1946302"/>
            <a:ext cx="2057400" cy="400110"/>
          </a:xfrm>
          <a:prstGeom prst="rect">
            <a:avLst/>
          </a:prstGeom>
          <a:noFill/>
        </p:spPr>
        <p:txBody>
          <a:bodyPr wrap="square" rtlCol="0">
            <a:spAutoFit/>
          </a:bodyPr>
          <a:lstStyle/>
          <a:p>
            <a:r>
              <a:rPr lang="en-US" sz="2000" b="1" dirty="0">
                <a:solidFill>
                  <a:prstClr val="black"/>
                </a:solidFill>
                <a:latin typeface="Perpetua"/>
              </a:rPr>
              <a:t>Post #1</a:t>
            </a:r>
          </a:p>
        </p:txBody>
      </p:sp>
      <p:pic>
        <p:nvPicPr>
          <p:cNvPr id="2" name="Picture 1"/>
          <p:cNvPicPr>
            <a:picLocks noChangeAspect="1"/>
          </p:cNvPicPr>
          <p:nvPr/>
        </p:nvPicPr>
        <p:blipFill>
          <a:blip r:embed="rId3"/>
          <a:stretch>
            <a:fillRect/>
          </a:stretch>
        </p:blipFill>
        <p:spPr>
          <a:xfrm>
            <a:off x="2743200" y="5441652"/>
            <a:ext cx="3733800" cy="1164672"/>
          </a:xfrm>
          <a:prstGeom prst="rect">
            <a:avLst/>
          </a:prstGeom>
        </p:spPr>
      </p:pic>
    </p:spTree>
    <p:extLst>
      <p:ext uri="{BB962C8B-B14F-4D97-AF65-F5344CB8AC3E}">
        <p14:creationId xmlns:p14="http://schemas.microsoft.com/office/powerpoint/2010/main" val="358803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62CC-D15A-1202-2F17-323A79E8E0CE}"/>
              </a:ext>
            </a:extLst>
          </p:cNvPr>
          <p:cNvSpPr>
            <a:spLocks noGrp="1"/>
          </p:cNvSpPr>
          <p:nvPr>
            <p:ph type="title"/>
          </p:nvPr>
        </p:nvSpPr>
        <p:spPr>
          <a:xfrm>
            <a:off x="838200" y="365125"/>
            <a:ext cx="10515600" cy="777875"/>
          </a:xfrm>
        </p:spPr>
        <p:txBody>
          <a:bodyPr/>
          <a:lstStyle/>
          <a:p>
            <a:r>
              <a:rPr lang="en-US" dirty="0"/>
              <a:t>Motion/Action Item  List 06/21/22</a:t>
            </a:r>
          </a:p>
        </p:txBody>
      </p:sp>
      <p:sp>
        <p:nvSpPr>
          <p:cNvPr id="3" name="Content Placeholder 2">
            <a:extLst>
              <a:ext uri="{FF2B5EF4-FFF2-40B4-BE49-F238E27FC236}">
                <a16:creationId xmlns:a16="http://schemas.microsoft.com/office/drawing/2014/main" id="{238CEB11-97E7-0426-1C1E-AF5FA26844A2}"/>
              </a:ext>
            </a:extLst>
          </p:cNvPr>
          <p:cNvSpPr>
            <a:spLocks noGrp="1"/>
          </p:cNvSpPr>
          <p:nvPr>
            <p:ph idx="1"/>
          </p:nvPr>
        </p:nvSpPr>
        <p:spPr>
          <a:xfrm>
            <a:off x="838200" y="1420586"/>
            <a:ext cx="10515600" cy="4756377"/>
          </a:xfrm>
        </p:spPr>
        <p:txBody>
          <a:bodyPr>
            <a:normAutofit lnSpcReduction="10000"/>
          </a:bodyPr>
          <a:lstStyle/>
          <a:p>
            <a:r>
              <a:rPr lang="en-US" dirty="0"/>
              <a:t>Motion1 : Approval of the minutes from 11/18/21</a:t>
            </a:r>
          </a:p>
          <a:p>
            <a:pPr lvl="1"/>
            <a:r>
              <a:rPr lang="en-US" dirty="0"/>
              <a:t>Motion: Ritch Grundza</a:t>
            </a:r>
          </a:p>
          <a:p>
            <a:pPr lvl="1"/>
            <a:r>
              <a:rPr lang="en-US" dirty="0"/>
              <a:t>Second: Robert </a:t>
            </a:r>
            <a:r>
              <a:rPr lang="en-US" dirty="0" err="1"/>
              <a:t>Stockwell</a:t>
            </a:r>
            <a:endParaRPr lang="en-US" dirty="0"/>
          </a:p>
          <a:p>
            <a:pPr lvl="1"/>
            <a:r>
              <a:rPr lang="en-US" dirty="0"/>
              <a:t>Passed: Approved Unanimous</a:t>
            </a:r>
          </a:p>
          <a:p>
            <a:pPr marL="457200" lvl="1" indent="0">
              <a:buNone/>
            </a:pPr>
            <a:endParaRPr lang="en-US" dirty="0"/>
          </a:p>
          <a:p>
            <a:r>
              <a:rPr lang="en-US" dirty="0"/>
              <a:t> Motion 2: The Sequence X Surveillance Panel agrees to have calibrated labs donate one reference oil test per lab on oil 271.  The panel agrees to direct the TMC to grant a one test, two week extension to those stands which generated the 271 results.</a:t>
            </a:r>
          </a:p>
          <a:p>
            <a:pPr lvl="1"/>
            <a:r>
              <a:rPr lang="en-US" dirty="0"/>
              <a:t>Motion: Al Lopez</a:t>
            </a:r>
          </a:p>
          <a:p>
            <a:pPr lvl="1"/>
            <a:r>
              <a:rPr lang="en-US" dirty="0"/>
              <a:t>Second: Mike Deegan</a:t>
            </a:r>
          </a:p>
          <a:p>
            <a:pPr lvl="1"/>
            <a:r>
              <a:rPr lang="en-US" dirty="0"/>
              <a:t>Motioned withdrawn after discussion</a:t>
            </a:r>
          </a:p>
          <a:p>
            <a:endParaRPr lang="en-US" dirty="0"/>
          </a:p>
        </p:txBody>
      </p:sp>
    </p:spTree>
    <p:extLst>
      <p:ext uri="{BB962C8B-B14F-4D97-AF65-F5344CB8AC3E}">
        <p14:creationId xmlns:p14="http://schemas.microsoft.com/office/powerpoint/2010/main" val="240807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866" r="1057"/>
          <a:stretch/>
        </p:blipFill>
        <p:spPr>
          <a:xfrm>
            <a:off x="2743200" y="2209801"/>
            <a:ext cx="7620000" cy="4416639"/>
          </a:xfrm>
          <a:prstGeom prst="rect">
            <a:avLst/>
          </a:prstGeom>
        </p:spPr>
      </p:pic>
      <p:sp>
        <p:nvSpPr>
          <p:cNvPr id="5" name="Title 4"/>
          <p:cNvSpPr>
            <a:spLocks noGrp="1"/>
          </p:cNvSpPr>
          <p:nvPr>
            <p:ph type="title"/>
          </p:nvPr>
        </p:nvSpPr>
        <p:spPr>
          <a:xfrm>
            <a:off x="2286000" y="315829"/>
            <a:ext cx="7772400" cy="868362"/>
          </a:xfrm>
        </p:spPr>
        <p:txBody>
          <a:bodyPr>
            <a:normAutofit fontScale="90000"/>
          </a:bodyPr>
          <a:lstStyle/>
          <a:p>
            <a:r>
              <a:rPr lang="en-US" dirty="0"/>
              <a:t>Re-evaluating the transformation</a:t>
            </a:r>
            <a:br>
              <a:rPr lang="en-US" dirty="0"/>
            </a:br>
            <a:r>
              <a:rPr lang="en-US" sz="2700" dirty="0"/>
              <a:t>-Using All Data with “Pre” or “Post” added to Model</a:t>
            </a:r>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30</a:t>
            </a:fld>
            <a:endParaRPr lang="en-US" dirty="0">
              <a:latin typeface="Franklin Gothic Book"/>
            </a:endParaRPr>
          </a:p>
        </p:txBody>
      </p:sp>
      <p:sp>
        <p:nvSpPr>
          <p:cNvPr id="10" name="Rectangle 9"/>
          <p:cNvSpPr/>
          <p:nvPr/>
        </p:nvSpPr>
        <p:spPr>
          <a:xfrm>
            <a:off x="8458200" y="2286000"/>
            <a:ext cx="1524000"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6" name="TextBox 15"/>
          <p:cNvSpPr txBox="1"/>
          <p:nvPr/>
        </p:nvSpPr>
        <p:spPr>
          <a:xfrm>
            <a:off x="2318289" y="1177667"/>
            <a:ext cx="8082412" cy="923330"/>
          </a:xfrm>
          <a:prstGeom prst="rect">
            <a:avLst/>
          </a:prstGeom>
          <a:noFill/>
        </p:spPr>
        <p:txBody>
          <a:bodyPr wrap="square" rtlCol="0">
            <a:spAutoFit/>
          </a:bodyPr>
          <a:lstStyle/>
          <a:p>
            <a:r>
              <a:rPr lang="en-US" dirty="0">
                <a:solidFill>
                  <a:prstClr val="black"/>
                </a:solidFill>
                <a:latin typeface="Perpetua"/>
              </a:rPr>
              <a:t>All data in in right box labeled as “Post” (except for first near target 271).  All other data labeled “Pre”.  Then modeled CHST ~ Oil, Lab, Stand[Lab], Pre/Post.  Square root transformation more appropriate here.</a:t>
            </a:r>
          </a:p>
        </p:txBody>
      </p:sp>
      <p:sp>
        <p:nvSpPr>
          <p:cNvPr id="18" name="TextBox 17"/>
          <p:cNvSpPr txBox="1"/>
          <p:nvPr/>
        </p:nvSpPr>
        <p:spPr>
          <a:xfrm>
            <a:off x="5098250" y="1942930"/>
            <a:ext cx="1995500" cy="400110"/>
          </a:xfrm>
          <a:prstGeom prst="rect">
            <a:avLst/>
          </a:prstGeom>
          <a:noFill/>
        </p:spPr>
        <p:txBody>
          <a:bodyPr wrap="square" rtlCol="0">
            <a:spAutoFit/>
          </a:bodyPr>
          <a:lstStyle/>
          <a:p>
            <a:r>
              <a:rPr lang="en-US" sz="2000" b="1" dirty="0">
                <a:solidFill>
                  <a:prstClr val="black"/>
                </a:solidFill>
                <a:latin typeface="Perpetua"/>
              </a:rPr>
              <a:t>Pre #2</a:t>
            </a:r>
          </a:p>
        </p:txBody>
      </p:sp>
      <p:sp>
        <p:nvSpPr>
          <p:cNvPr id="19" name="Rectangle 18"/>
          <p:cNvSpPr/>
          <p:nvPr/>
        </p:nvSpPr>
        <p:spPr>
          <a:xfrm>
            <a:off x="3195188" y="2286000"/>
            <a:ext cx="5263012" cy="3193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20" name="TextBox 19"/>
          <p:cNvSpPr txBox="1"/>
          <p:nvPr/>
        </p:nvSpPr>
        <p:spPr>
          <a:xfrm>
            <a:off x="8441724" y="1962090"/>
            <a:ext cx="2048384" cy="400110"/>
          </a:xfrm>
          <a:prstGeom prst="rect">
            <a:avLst/>
          </a:prstGeom>
          <a:noFill/>
        </p:spPr>
        <p:txBody>
          <a:bodyPr wrap="square" rtlCol="0">
            <a:spAutoFit/>
          </a:bodyPr>
          <a:lstStyle/>
          <a:p>
            <a:r>
              <a:rPr lang="en-US" sz="2000" b="1" dirty="0">
                <a:solidFill>
                  <a:prstClr val="black"/>
                </a:solidFill>
                <a:latin typeface="Perpetua"/>
              </a:rPr>
              <a:t>Post #2</a:t>
            </a:r>
          </a:p>
        </p:txBody>
      </p:sp>
      <p:pic>
        <p:nvPicPr>
          <p:cNvPr id="22" name="Picture 21"/>
          <p:cNvPicPr>
            <a:picLocks noChangeAspect="1"/>
          </p:cNvPicPr>
          <p:nvPr/>
        </p:nvPicPr>
        <p:blipFill>
          <a:blip r:embed="rId3"/>
          <a:stretch>
            <a:fillRect/>
          </a:stretch>
        </p:blipFill>
        <p:spPr>
          <a:xfrm>
            <a:off x="2758260" y="5422625"/>
            <a:ext cx="3337740" cy="1282975"/>
          </a:xfrm>
          <a:prstGeom prst="rect">
            <a:avLst/>
          </a:prstGeom>
        </p:spPr>
      </p:pic>
    </p:spTree>
    <p:extLst>
      <p:ext uri="{BB962C8B-B14F-4D97-AF65-F5344CB8AC3E}">
        <p14:creationId xmlns:p14="http://schemas.microsoft.com/office/powerpoint/2010/main" val="4067793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866" r="1057"/>
          <a:stretch/>
        </p:blipFill>
        <p:spPr>
          <a:xfrm>
            <a:off x="2743200" y="2209800"/>
            <a:ext cx="7690842" cy="4457700"/>
          </a:xfrm>
          <a:prstGeom prst="rect">
            <a:avLst/>
          </a:prstGeom>
        </p:spPr>
      </p:pic>
      <p:sp>
        <p:nvSpPr>
          <p:cNvPr id="5" name="Title 4"/>
          <p:cNvSpPr>
            <a:spLocks noGrp="1"/>
          </p:cNvSpPr>
          <p:nvPr>
            <p:ph type="title"/>
          </p:nvPr>
        </p:nvSpPr>
        <p:spPr>
          <a:xfrm>
            <a:off x="2286000" y="315829"/>
            <a:ext cx="7772400" cy="868362"/>
          </a:xfrm>
        </p:spPr>
        <p:txBody>
          <a:bodyPr>
            <a:normAutofit fontScale="90000"/>
          </a:bodyPr>
          <a:lstStyle/>
          <a:p>
            <a:r>
              <a:rPr lang="en-US" dirty="0"/>
              <a:t>Re-evaluating the transformation</a:t>
            </a:r>
            <a:br>
              <a:rPr lang="en-US" dirty="0"/>
            </a:br>
            <a:r>
              <a:rPr lang="en-US" sz="2700" dirty="0"/>
              <a:t>-Using All Data with “Pre” or “Post” added to Model</a:t>
            </a:r>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31</a:t>
            </a:fld>
            <a:endParaRPr lang="en-US" dirty="0">
              <a:latin typeface="Franklin Gothic Book"/>
            </a:endParaRPr>
          </a:p>
        </p:txBody>
      </p:sp>
      <p:sp>
        <p:nvSpPr>
          <p:cNvPr id="10" name="Rectangle 9"/>
          <p:cNvSpPr/>
          <p:nvPr/>
        </p:nvSpPr>
        <p:spPr>
          <a:xfrm>
            <a:off x="8875961" y="2286000"/>
            <a:ext cx="1106239"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6" name="TextBox 15"/>
          <p:cNvSpPr txBox="1"/>
          <p:nvPr/>
        </p:nvSpPr>
        <p:spPr>
          <a:xfrm>
            <a:off x="2318289" y="1177668"/>
            <a:ext cx="8082412" cy="646331"/>
          </a:xfrm>
          <a:prstGeom prst="rect">
            <a:avLst/>
          </a:prstGeom>
          <a:noFill/>
        </p:spPr>
        <p:txBody>
          <a:bodyPr wrap="square" rtlCol="0">
            <a:spAutoFit/>
          </a:bodyPr>
          <a:lstStyle/>
          <a:p>
            <a:r>
              <a:rPr lang="en-US" dirty="0">
                <a:solidFill>
                  <a:prstClr val="black"/>
                </a:solidFill>
                <a:latin typeface="Perpetua"/>
              </a:rPr>
              <a:t>All data in in right box labeled as “Post” All other data labeled “Pre”.  Then modeled CHST ~ Oil, Lab, Stand[Lab], Pre/Post.  Square root transformation more appropriate here.</a:t>
            </a:r>
          </a:p>
        </p:txBody>
      </p:sp>
      <p:sp>
        <p:nvSpPr>
          <p:cNvPr id="18" name="TextBox 17"/>
          <p:cNvSpPr txBox="1"/>
          <p:nvPr/>
        </p:nvSpPr>
        <p:spPr>
          <a:xfrm>
            <a:off x="5098250" y="1942930"/>
            <a:ext cx="1995500" cy="400110"/>
          </a:xfrm>
          <a:prstGeom prst="rect">
            <a:avLst/>
          </a:prstGeom>
          <a:noFill/>
        </p:spPr>
        <p:txBody>
          <a:bodyPr wrap="square" rtlCol="0">
            <a:spAutoFit/>
          </a:bodyPr>
          <a:lstStyle/>
          <a:p>
            <a:r>
              <a:rPr lang="en-US" sz="2000" b="1" dirty="0">
                <a:solidFill>
                  <a:prstClr val="black"/>
                </a:solidFill>
                <a:latin typeface="Perpetua"/>
              </a:rPr>
              <a:t>Pre #3</a:t>
            </a:r>
          </a:p>
        </p:txBody>
      </p:sp>
      <p:sp>
        <p:nvSpPr>
          <p:cNvPr id="19" name="Rectangle 18"/>
          <p:cNvSpPr/>
          <p:nvPr/>
        </p:nvSpPr>
        <p:spPr>
          <a:xfrm>
            <a:off x="3195188" y="2286000"/>
            <a:ext cx="5680772" cy="3581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20" name="TextBox 19"/>
          <p:cNvSpPr txBox="1"/>
          <p:nvPr/>
        </p:nvSpPr>
        <p:spPr>
          <a:xfrm>
            <a:off x="8875960" y="1942930"/>
            <a:ext cx="2048384" cy="400110"/>
          </a:xfrm>
          <a:prstGeom prst="rect">
            <a:avLst/>
          </a:prstGeom>
          <a:noFill/>
        </p:spPr>
        <p:txBody>
          <a:bodyPr wrap="square" rtlCol="0">
            <a:spAutoFit/>
          </a:bodyPr>
          <a:lstStyle/>
          <a:p>
            <a:r>
              <a:rPr lang="en-US" sz="2000" b="1" dirty="0">
                <a:solidFill>
                  <a:prstClr val="black"/>
                </a:solidFill>
                <a:latin typeface="Perpetua"/>
              </a:rPr>
              <a:t>Post #3</a:t>
            </a:r>
          </a:p>
        </p:txBody>
      </p:sp>
      <p:pic>
        <p:nvPicPr>
          <p:cNvPr id="2" name="Picture 1"/>
          <p:cNvPicPr>
            <a:picLocks noChangeAspect="1"/>
          </p:cNvPicPr>
          <p:nvPr/>
        </p:nvPicPr>
        <p:blipFill>
          <a:blip r:embed="rId3"/>
          <a:stretch>
            <a:fillRect/>
          </a:stretch>
        </p:blipFill>
        <p:spPr>
          <a:xfrm>
            <a:off x="3195189" y="5334440"/>
            <a:ext cx="3056675" cy="1218319"/>
          </a:xfrm>
          <a:prstGeom prst="rect">
            <a:avLst/>
          </a:prstGeom>
        </p:spPr>
      </p:pic>
    </p:spTree>
    <p:extLst>
      <p:ext uri="{BB962C8B-B14F-4D97-AF65-F5344CB8AC3E}">
        <p14:creationId xmlns:p14="http://schemas.microsoft.com/office/powerpoint/2010/main" val="24299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3" y="762000"/>
            <a:ext cx="7772400" cy="715962"/>
          </a:xfrm>
        </p:spPr>
        <p:txBody>
          <a:bodyPr>
            <a:normAutofit fontScale="90000"/>
          </a:bodyPr>
          <a:lstStyle/>
          <a:p>
            <a:r>
              <a:rPr lang="en-US" dirty="0" err="1"/>
              <a:t>Sqrt</a:t>
            </a:r>
            <a:r>
              <a:rPr lang="en-US" dirty="0"/>
              <a:t>. Transformed Targets</a:t>
            </a:r>
            <a:br>
              <a:rPr lang="en-US" dirty="0"/>
            </a:br>
            <a:r>
              <a:rPr lang="en-US" dirty="0"/>
              <a:t>-Averages</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32</a:t>
            </a:fld>
            <a:endParaRPr lang="en-US" dirty="0">
              <a:latin typeface="Franklin Gothic Book"/>
            </a:endParaRPr>
          </a:p>
        </p:txBody>
      </p:sp>
      <p:graphicFrame>
        <p:nvGraphicFramePr>
          <p:cNvPr id="5" name="Content Placeholder 4"/>
          <p:cNvGraphicFramePr>
            <a:graphicFrameLocks noGrp="1"/>
          </p:cNvGraphicFramePr>
          <p:nvPr>
            <p:ph sz="quarter" idx="1"/>
          </p:nvPr>
        </p:nvGraphicFramePr>
        <p:xfrm>
          <a:off x="2075793" y="3200400"/>
          <a:ext cx="7772400" cy="148336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70840">
                <a:tc>
                  <a:txBody>
                    <a:bodyPr/>
                    <a:lstStyle/>
                    <a:p>
                      <a:pPr algn="ctr" fontAlgn="b"/>
                      <a:r>
                        <a:rPr lang="en-US" sz="1400" b="1" i="0" u="none" strike="noStrike" dirty="0">
                          <a:solidFill>
                            <a:schemeClr val="bg1"/>
                          </a:solidFill>
                          <a:effectLst/>
                          <a:latin typeface="Calibri" panose="020F0502020204030204" pitchFamily="34" charset="0"/>
                        </a:rPr>
                        <a:t>Reference Oil</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Target Ln(CHST)</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Target CHST</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Target </a:t>
                      </a:r>
                      <a:r>
                        <a:rPr lang="en-US" sz="1400" b="1" i="0" u="none" strike="noStrike" dirty="0" err="1">
                          <a:solidFill>
                            <a:schemeClr val="bg1"/>
                          </a:solidFill>
                          <a:effectLst/>
                          <a:latin typeface="Calibri" panose="020F0502020204030204" pitchFamily="34" charset="0"/>
                        </a:rPr>
                        <a:t>Sqrt</a:t>
                      </a:r>
                      <a:r>
                        <a:rPr lang="en-US" sz="1400" b="1" i="0" u="none" strike="noStrike" dirty="0">
                          <a:solidFill>
                            <a:schemeClr val="bg1"/>
                          </a:solidFill>
                          <a:effectLst/>
                          <a:latin typeface="Calibri" panose="020F0502020204030204" pitchFamily="34" charset="0"/>
                        </a:rPr>
                        <a:t>(CHST)</a:t>
                      </a:r>
                    </a:p>
                  </a:txBody>
                  <a:tcPr marL="9525" marR="9525" marT="9525" marB="0" anchor="ctr"/>
                </a:tc>
                <a:extLst>
                  <a:ext uri="{0D108BD9-81ED-4DB2-BD59-A6C34878D82A}">
                    <a16:rowId xmlns:a16="http://schemas.microsoft.com/office/drawing/2014/main" val="10000"/>
                  </a:ext>
                </a:extLst>
              </a:tr>
              <a:tr h="370840">
                <a:tc>
                  <a:txBody>
                    <a:bodyPr/>
                    <a:lstStyle/>
                    <a:p>
                      <a:pPr algn="ctr" fontAlgn="ctr"/>
                      <a:r>
                        <a:rPr lang="en-US" sz="1400" b="0" i="0" u="none" strike="noStrike" dirty="0">
                          <a:solidFill>
                            <a:schemeClr val="tx1"/>
                          </a:solidFill>
                          <a:effectLst/>
                          <a:latin typeface="Calibri" panose="020F0502020204030204" pitchFamily="34" charset="0"/>
                        </a:rPr>
                        <a:t>270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-2.15699</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0.1157</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0.34011</a:t>
                      </a: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en-US" sz="1400" b="0" i="0" u="none" strike="noStrike" dirty="0">
                          <a:solidFill>
                            <a:schemeClr val="tx1"/>
                          </a:solidFill>
                          <a:effectLst/>
                          <a:latin typeface="Calibri" panose="020F0502020204030204" pitchFamily="34" charset="0"/>
                        </a:rPr>
                        <a:t>271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-2.60987</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0.0735</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0.27119</a:t>
                      </a:r>
                    </a:p>
                  </a:txBody>
                  <a:tcPr marL="9525" marR="9525" marT="9525" marB="0" anchor="ctr"/>
                </a:tc>
                <a:extLst>
                  <a:ext uri="{0D108BD9-81ED-4DB2-BD59-A6C34878D82A}">
                    <a16:rowId xmlns:a16="http://schemas.microsoft.com/office/drawing/2014/main" val="10002"/>
                  </a:ext>
                </a:extLst>
              </a:tr>
              <a:tr h="370840">
                <a:tc>
                  <a:txBody>
                    <a:bodyPr/>
                    <a:lstStyle/>
                    <a:p>
                      <a:pPr algn="ctr" fontAlgn="ctr"/>
                      <a:r>
                        <a:rPr lang="en-US" sz="1400" b="0" i="0" u="none" strike="noStrike">
                          <a:solidFill>
                            <a:schemeClr val="tx1"/>
                          </a:solidFill>
                          <a:effectLst/>
                          <a:latin typeface="Calibri" panose="020F0502020204030204" pitchFamily="34" charset="0"/>
                        </a:rPr>
                        <a:t>1011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-2.08191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0.1247</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0.35312</a:t>
                      </a:r>
                    </a:p>
                  </a:txBody>
                  <a:tcPr marL="9525" marR="9525" marT="9525"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2127505" y="1752600"/>
            <a:ext cx="7720689" cy="923330"/>
          </a:xfrm>
          <a:prstGeom prst="rect">
            <a:avLst/>
          </a:prstGeom>
          <a:noFill/>
        </p:spPr>
        <p:txBody>
          <a:bodyPr wrap="square" rtlCol="0">
            <a:spAutoFit/>
          </a:bodyPr>
          <a:lstStyle/>
          <a:p>
            <a:r>
              <a:rPr lang="en-US" dirty="0">
                <a:solidFill>
                  <a:prstClr val="black"/>
                </a:solidFill>
                <a:latin typeface="Perpetua"/>
              </a:rPr>
              <a:t>In order to keep the pivot point the same for positive and negative severity adjustments, the original targets were back-transformed into original units, and then the square root transformation is applied to obtain the target </a:t>
            </a:r>
            <a:r>
              <a:rPr lang="en-US" dirty="0" err="1">
                <a:solidFill>
                  <a:prstClr val="black"/>
                </a:solidFill>
                <a:latin typeface="Perpetua"/>
              </a:rPr>
              <a:t>Sqrt</a:t>
            </a:r>
            <a:r>
              <a:rPr lang="en-US" dirty="0">
                <a:solidFill>
                  <a:prstClr val="black"/>
                </a:solidFill>
                <a:latin typeface="Perpetua"/>
              </a:rPr>
              <a:t>(CHST) for each oil.</a:t>
            </a:r>
          </a:p>
        </p:txBody>
      </p:sp>
    </p:spTree>
    <p:extLst>
      <p:ext uri="{BB962C8B-B14F-4D97-AF65-F5344CB8AC3E}">
        <p14:creationId xmlns:p14="http://schemas.microsoft.com/office/powerpoint/2010/main" val="2190216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3" y="762000"/>
            <a:ext cx="7772400" cy="715962"/>
          </a:xfrm>
        </p:spPr>
        <p:txBody>
          <a:bodyPr>
            <a:normAutofit fontScale="90000"/>
          </a:bodyPr>
          <a:lstStyle/>
          <a:p>
            <a:r>
              <a:rPr lang="en-US" dirty="0" err="1"/>
              <a:t>Sqrt</a:t>
            </a:r>
            <a:r>
              <a:rPr lang="en-US" dirty="0"/>
              <a:t>. Transformed Targets</a:t>
            </a:r>
            <a:br>
              <a:rPr lang="en-US" dirty="0"/>
            </a:br>
            <a:r>
              <a:rPr lang="en-US" dirty="0"/>
              <a:t>-Standard Deviations</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33</a:t>
            </a:fld>
            <a:endParaRPr lang="en-US" dirty="0">
              <a:latin typeface="Franklin Gothic Book"/>
            </a:endParaRPr>
          </a:p>
        </p:txBody>
      </p:sp>
      <p:graphicFrame>
        <p:nvGraphicFramePr>
          <p:cNvPr id="5" name="Content Placeholder 4"/>
          <p:cNvGraphicFramePr>
            <a:graphicFrameLocks noGrp="1"/>
          </p:cNvGraphicFramePr>
          <p:nvPr>
            <p:ph sz="quarter" idx="1"/>
          </p:nvPr>
        </p:nvGraphicFramePr>
        <p:xfrm>
          <a:off x="2789365" y="3657600"/>
          <a:ext cx="6447048" cy="2225040"/>
        </p:xfrm>
        <a:graphic>
          <a:graphicData uri="http://schemas.openxmlformats.org/drawingml/2006/table">
            <a:tbl>
              <a:tblPr firstRow="1" bandRow="1">
                <a:tableStyleId>{5C22544A-7EE6-4342-B048-85BDC9FD1C3A}</a:tableStyleId>
              </a:tblPr>
              <a:tblGrid>
                <a:gridCol w="1611762">
                  <a:extLst>
                    <a:ext uri="{9D8B030D-6E8A-4147-A177-3AD203B41FA5}">
                      <a16:colId xmlns:a16="http://schemas.microsoft.com/office/drawing/2014/main" val="20000"/>
                    </a:ext>
                  </a:extLst>
                </a:gridCol>
                <a:gridCol w="1611762">
                  <a:extLst>
                    <a:ext uri="{9D8B030D-6E8A-4147-A177-3AD203B41FA5}">
                      <a16:colId xmlns:a16="http://schemas.microsoft.com/office/drawing/2014/main" val="20001"/>
                    </a:ext>
                  </a:extLst>
                </a:gridCol>
                <a:gridCol w="1611762">
                  <a:extLst>
                    <a:ext uri="{9D8B030D-6E8A-4147-A177-3AD203B41FA5}">
                      <a16:colId xmlns:a16="http://schemas.microsoft.com/office/drawing/2014/main" val="20002"/>
                    </a:ext>
                  </a:extLst>
                </a:gridCol>
                <a:gridCol w="1611762">
                  <a:extLst>
                    <a:ext uri="{9D8B030D-6E8A-4147-A177-3AD203B41FA5}">
                      <a16:colId xmlns:a16="http://schemas.microsoft.com/office/drawing/2014/main" val="20003"/>
                    </a:ext>
                  </a:extLst>
                </a:gridCol>
              </a:tblGrid>
              <a:tr h="370840">
                <a:tc>
                  <a:txBody>
                    <a:bodyPr/>
                    <a:lstStyle/>
                    <a:p>
                      <a:pPr algn="ctr" fontAlgn="b"/>
                      <a:r>
                        <a:rPr lang="en-US" sz="1400" b="1" i="0" u="none" strike="noStrike" dirty="0">
                          <a:solidFill>
                            <a:schemeClr val="bg1"/>
                          </a:solidFill>
                          <a:effectLst/>
                          <a:latin typeface="Calibri" panose="020F0502020204030204" pitchFamily="34" charset="0"/>
                        </a:rPr>
                        <a:t>Reference Oil</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Target </a:t>
                      </a:r>
                      <a:r>
                        <a:rPr lang="en-US" sz="1400" b="1" i="0" u="none" strike="noStrike" dirty="0" err="1">
                          <a:solidFill>
                            <a:schemeClr val="bg1"/>
                          </a:solidFill>
                          <a:effectLst/>
                          <a:latin typeface="Calibri" panose="020F0502020204030204" pitchFamily="34" charset="0"/>
                        </a:rPr>
                        <a:t>Sqrt</a:t>
                      </a:r>
                      <a:r>
                        <a:rPr lang="en-US" sz="1400" b="1" i="0" u="none" strike="noStrike" dirty="0">
                          <a:solidFill>
                            <a:schemeClr val="bg1"/>
                          </a:solidFill>
                          <a:effectLst/>
                          <a:latin typeface="Calibri" panose="020F0502020204030204" pitchFamily="34" charset="0"/>
                        </a:rPr>
                        <a:t>(CHST)</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Std.</a:t>
                      </a:r>
                      <a:r>
                        <a:rPr lang="en-US" sz="1400" b="1" i="0" u="none" strike="noStrike" baseline="0" dirty="0">
                          <a:solidFill>
                            <a:schemeClr val="bg1"/>
                          </a:solidFill>
                          <a:effectLst/>
                          <a:latin typeface="Calibri" panose="020F0502020204030204" pitchFamily="34" charset="0"/>
                        </a:rPr>
                        <a:t> Dev. 1</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Std. Dev. 2</a:t>
                      </a:r>
                    </a:p>
                  </a:txBody>
                  <a:tcPr marL="9525" marR="9525" marT="9525" marB="0" anchor="ctr"/>
                </a:tc>
                <a:extLst>
                  <a:ext uri="{0D108BD9-81ED-4DB2-BD59-A6C34878D82A}">
                    <a16:rowId xmlns:a16="http://schemas.microsoft.com/office/drawing/2014/main" val="10000"/>
                  </a:ext>
                </a:extLst>
              </a:tr>
              <a:tr h="370840">
                <a:tc>
                  <a:txBody>
                    <a:bodyPr/>
                    <a:lstStyle/>
                    <a:p>
                      <a:pPr algn="ctr" fontAlgn="ctr"/>
                      <a:r>
                        <a:rPr lang="en-US" sz="1400" b="0" i="0" u="none" strike="noStrike" dirty="0">
                          <a:solidFill>
                            <a:schemeClr val="tx1"/>
                          </a:solidFill>
                          <a:effectLst/>
                          <a:latin typeface="Calibri" panose="020F0502020204030204" pitchFamily="34" charset="0"/>
                        </a:rPr>
                        <a:t>270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0.34011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0.02784</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0.03116</a:t>
                      </a: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en-US" sz="1400" b="0" i="0" u="none" strike="noStrike" dirty="0">
                          <a:solidFill>
                            <a:schemeClr val="tx1"/>
                          </a:solidFill>
                          <a:effectLst/>
                          <a:latin typeface="Calibri" panose="020F0502020204030204" pitchFamily="34" charset="0"/>
                        </a:rPr>
                        <a:t>271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0.27119</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0.02298</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0.03421</a:t>
                      </a:r>
                    </a:p>
                  </a:txBody>
                  <a:tcPr marL="9525" marR="9525" marT="9525" marB="0" anchor="ctr"/>
                </a:tc>
                <a:extLst>
                  <a:ext uri="{0D108BD9-81ED-4DB2-BD59-A6C34878D82A}">
                    <a16:rowId xmlns:a16="http://schemas.microsoft.com/office/drawing/2014/main" val="10002"/>
                  </a:ext>
                </a:extLst>
              </a:tr>
              <a:tr h="370840">
                <a:tc>
                  <a:txBody>
                    <a:bodyPr/>
                    <a:lstStyle/>
                    <a:p>
                      <a:pPr algn="ctr" fontAlgn="ctr"/>
                      <a:r>
                        <a:rPr lang="en-US" sz="1400" b="0" i="0" u="none" strike="noStrike" dirty="0">
                          <a:solidFill>
                            <a:schemeClr val="tx1"/>
                          </a:solidFill>
                          <a:effectLst/>
                          <a:latin typeface="Calibri" panose="020F0502020204030204" pitchFamily="34" charset="0"/>
                        </a:rPr>
                        <a:t>1011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0.35312</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0.03023</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0.03343</a:t>
                      </a:r>
                    </a:p>
                  </a:txBody>
                  <a:tcPr marL="9525" marR="9525" marT="9525" marB="0" anchor="ctr"/>
                </a:tc>
                <a:extLst>
                  <a:ext uri="{0D108BD9-81ED-4DB2-BD59-A6C34878D82A}">
                    <a16:rowId xmlns:a16="http://schemas.microsoft.com/office/drawing/2014/main" val="10003"/>
                  </a:ext>
                </a:extLst>
              </a:tr>
              <a:tr h="370840">
                <a:tc>
                  <a:txBody>
                    <a:bodyPr/>
                    <a:lstStyle/>
                    <a:p>
                      <a:pPr algn="ctr" fontAlgn="ctr"/>
                      <a:r>
                        <a:rPr lang="en-US" sz="1400" b="0" i="0" u="none" strike="noStrike" dirty="0">
                          <a:solidFill>
                            <a:schemeClr val="tx1"/>
                          </a:solidFill>
                          <a:effectLst/>
                          <a:latin typeface="Calibri" panose="020F0502020204030204" pitchFamily="34" charset="0"/>
                        </a:rPr>
                        <a:t>Pooled</a:t>
                      </a:r>
                    </a:p>
                  </a:txBody>
                  <a:tcPr marL="9525" marR="9525" marT="9525" marB="0" anchor="ct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0.02681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0.03281</a:t>
                      </a:r>
                    </a:p>
                  </a:txBody>
                  <a:tcPr marL="9525" marR="9525" marT="9525" marB="0" anchor="ctr"/>
                </a:tc>
                <a:extLst>
                  <a:ext uri="{0D108BD9-81ED-4DB2-BD59-A6C34878D82A}">
                    <a16:rowId xmlns:a16="http://schemas.microsoft.com/office/drawing/2014/main" val="10004"/>
                  </a:ext>
                </a:extLst>
              </a:tr>
              <a:tr h="370840">
                <a:tc>
                  <a:txBody>
                    <a:bodyPr/>
                    <a:lstStyle/>
                    <a:p>
                      <a:pPr algn="ctr" fontAlgn="ctr"/>
                      <a:r>
                        <a:rPr lang="en-US" sz="1400" b="0" i="0" u="none" strike="noStrike" dirty="0">
                          <a:solidFill>
                            <a:schemeClr val="tx1"/>
                          </a:solidFill>
                          <a:effectLst/>
                          <a:latin typeface="Calibri" panose="020F0502020204030204" pitchFamily="34" charset="0"/>
                        </a:rPr>
                        <a:t>Average</a:t>
                      </a:r>
                    </a:p>
                  </a:txBody>
                  <a:tcPr marL="9525" marR="9525" marT="9525" marB="0" anchor="ct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0.02702</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0.03293</a:t>
                      </a:r>
                    </a:p>
                  </a:txBody>
                  <a:tcPr marL="9525" marR="9525" marT="9525" marB="0" anchor="ct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2152546" y="1752600"/>
                <a:ext cx="7720689" cy="1477328"/>
              </a:xfrm>
              <a:prstGeom prst="rect">
                <a:avLst/>
              </a:prstGeom>
              <a:noFill/>
            </p:spPr>
            <p:txBody>
              <a:bodyPr wrap="square" rtlCol="0">
                <a:spAutoFit/>
              </a:bodyPr>
              <a:lstStyle/>
              <a:p>
                <a:r>
                  <a:rPr lang="en-US" dirty="0">
                    <a:solidFill>
                      <a:prstClr val="black"/>
                    </a:solidFill>
                    <a:latin typeface="Perpetua"/>
                  </a:rPr>
                  <a:t>Standard Deviation #1 – For each Oil, Calculated Std. Dev. of (Result-Target). Used </a:t>
                </a:r>
                <a14:m>
                  <m:oMath xmlns:m="http://schemas.openxmlformats.org/officeDocument/2006/math">
                    <m:r>
                      <a:rPr lang="en-US" i="1">
                        <a:solidFill>
                          <a:prstClr val="black"/>
                        </a:solidFill>
                        <a:latin typeface="Cambria Math" panose="02040503050406030204" pitchFamily="18" charset="0"/>
                      </a:rPr>
                      <m:t>𝑛</m:t>
                    </m:r>
                    <m:r>
                      <a:rPr lang="en-US" i="1">
                        <a:solidFill>
                          <a:prstClr val="black"/>
                        </a:solidFill>
                        <a:latin typeface="Cambria Math" panose="02040503050406030204" pitchFamily="18" charset="0"/>
                      </a:rPr>
                      <m:t>=71</m:t>
                    </m:r>
                  </m:oMath>
                </a14:m>
                <a:r>
                  <a:rPr lang="en-US" dirty="0">
                    <a:solidFill>
                      <a:prstClr val="black"/>
                    </a:solidFill>
                    <a:latin typeface="Perpetua"/>
                  </a:rPr>
                  <a:t> data set prior to any evidence of the mild shift (labeled “Pre #1” in previous slide).</a:t>
                </a:r>
              </a:p>
              <a:p>
                <a:endParaRPr lang="en-US" dirty="0">
                  <a:solidFill>
                    <a:prstClr val="black"/>
                  </a:solidFill>
                  <a:latin typeface="Perpetua"/>
                </a:endParaRPr>
              </a:p>
              <a:p>
                <a:r>
                  <a:rPr lang="en-US" dirty="0">
                    <a:solidFill>
                      <a:prstClr val="black"/>
                    </a:solidFill>
                    <a:latin typeface="Perpetua"/>
                  </a:rPr>
                  <a:t>Standard Deviation #2 – For each Oil, Calculated Std. Dev. of (Result-Target). Used all data.</a:t>
                </a:r>
              </a:p>
            </p:txBody>
          </p:sp>
        </mc:Choice>
        <mc:Fallback xmlns="">
          <p:sp>
            <p:nvSpPr>
              <p:cNvPr id="6" name="TextBox 5"/>
              <p:cNvSpPr txBox="1">
                <a:spLocks noRot="1" noChangeAspect="1" noMove="1" noResize="1" noEditPoints="1" noAdjustHandles="1" noChangeArrowheads="1" noChangeShapeType="1" noTextEdit="1"/>
              </p:cNvSpPr>
              <p:nvPr/>
            </p:nvSpPr>
            <p:spPr>
              <a:xfrm>
                <a:off x="2152546" y="1752600"/>
                <a:ext cx="7720689" cy="1477328"/>
              </a:xfrm>
              <a:prstGeom prst="rect">
                <a:avLst/>
              </a:prstGeom>
              <a:blipFill>
                <a:blip r:embed="rId2"/>
                <a:stretch>
                  <a:fillRect l="-631" t="-2066" b="-5372"/>
                </a:stretch>
              </a:blipFill>
            </p:spPr>
            <p:txBody>
              <a:bodyPr/>
              <a:lstStyle/>
              <a:p>
                <a:r>
                  <a:rPr lang="en-US">
                    <a:noFill/>
                  </a:rPr>
                  <a:t> </a:t>
                </a:r>
              </a:p>
            </p:txBody>
          </p:sp>
        </mc:Fallback>
      </mc:AlternateContent>
    </p:spTree>
    <p:extLst>
      <p:ext uri="{BB962C8B-B14F-4D97-AF65-F5344CB8AC3E}">
        <p14:creationId xmlns:p14="http://schemas.microsoft.com/office/powerpoint/2010/main" val="1106350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639762"/>
          </a:xfrm>
        </p:spPr>
        <p:txBody>
          <a:bodyPr>
            <a:normAutofit fontScale="90000"/>
          </a:bodyPr>
          <a:lstStyle/>
          <a:p>
            <a:r>
              <a:rPr lang="en-US" dirty="0"/>
              <a:t>Plot of CHST Yi Using </a:t>
            </a:r>
            <a:r>
              <a:rPr lang="en-US" dirty="0" err="1"/>
              <a:t>Sqrt</a:t>
            </a:r>
            <a:r>
              <a:rPr lang="en-US" dirty="0"/>
              <a:t>. With SD#1</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34</a:t>
            </a:fld>
            <a:endParaRPr lang="en-US" dirty="0">
              <a:latin typeface="Franklin Gothic Book"/>
            </a:endParaRPr>
          </a:p>
        </p:txBody>
      </p:sp>
      <p:sp>
        <p:nvSpPr>
          <p:cNvPr id="6" name="TextBox 5"/>
          <p:cNvSpPr txBox="1"/>
          <p:nvPr/>
        </p:nvSpPr>
        <p:spPr>
          <a:xfrm>
            <a:off x="2362200" y="1066801"/>
            <a:ext cx="7772400" cy="646331"/>
          </a:xfrm>
          <a:prstGeom prst="rect">
            <a:avLst/>
          </a:prstGeom>
          <a:noFill/>
        </p:spPr>
        <p:txBody>
          <a:bodyPr wrap="square" rtlCol="0">
            <a:spAutoFit/>
          </a:bodyPr>
          <a:lstStyle/>
          <a:p>
            <a:r>
              <a:rPr lang="en-US" dirty="0">
                <a:solidFill>
                  <a:prstClr val="black"/>
                </a:solidFill>
                <a:latin typeface="Perpetua"/>
              </a:rPr>
              <a:t>Below is a plot of the CHST Yi when calculated using the standard deviation of the data “PRE #1” data only with the square root transformation.</a:t>
            </a:r>
          </a:p>
        </p:txBody>
      </p:sp>
      <p:pic>
        <p:nvPicPr>
          <p:cNvPr id="8" name="Content Placeholder 7"/>
          <p:cNvPicPr>
            <a:picLocks noGrp="1" noChangeAspect="1"/>
          </p:cNvPicPr>
          <p:nvPr>
            <p:ph sz="quarter" idx="1"/>
          </p:nvPr>
        </p:nvPicPr>
        <p:blipFill>
          <a:blip r:embed="rId2"/>
          <a:stretch>
            <a:fillRect/>
          </a:stretch>
        </p:blipFill>
        <p:spPr>
          <a:xfrm>
            <a:off x="2397211" y="1835370"/>
            <a:ext cx="7772400" cy="4542119"/>
          </a:xfrm>
          <a:prstGeom prst="rect">
            <a:avLst/>
          </a:prstGeom>
        </p:spPr>
      </p:pic>
    </p:spTree>
    <p:extLst>
      <p:ext uri="{BB962C8B-B14F-4D97-AF65-F5344CB8AC3E}">
        <p14:creationId xmlns:p14="http://schemas.microsoft.com/office/powerpoint/2010/main" val="111386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639762"/>
          </a:xfrm>
        </p:spPr>
        <p:txBody>
          <a:bodyPr>
            <a:normAutofit fontScale="90000"/>
          </a:bodyPr>
          <a:lstStyle/>
          <a:p>
            <a:r>
              <a:rPr lang="en-US" dirty="0"/>
              <a:t>Plot of CHST Yi Using </a:t>
            </a:r>
            <a:r>
              <a:rPr lang="en-US" dirty="0" err="1"/>
              <a:t>Sqrt</a:t>
            </a:r>
            <a:r>
              <a:rPr lang="en-US" dirty="0"/>
              <a:t>. With SD#2</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35</a:t>
            </a:fld>
            <a:endParaRPr lang="en-US" dirty="0">
              <a:latin typeface="Franklin Gothic Book"/>
            </a:endParaRPr>
          </a:p>
        </p:txBody>
      </p:sp>
      <p:pic>
        <p:nvPicPr>
          <p:cNvPr id="5" name="Content Placeholder 4"/>
          <p:cNvPicPr>
            <a:picLocks noGrp="1" noChangeAspect="1"/>
          </p:cNvPicPr>
          <p:nvPr>
            <p:ph sz="quarter" idx="1"/>
          </p:nvPr>
        </p:nvPicPr>
        <p:blipFill>
          <a:blip r:embed="rId2"/>
          <a:stretch>
            <a:fillRect/>
          </a:stretch>
        </p:blipFill>
        <p:spPr>
          <a:xfrm>
            <a:off x="2362200" y="1896782"/>
            <a:ext cx="7772400" cy="4542119"/>
          </a:xfrm>
          <a:prstGeom prst="rect">
            <a:avLst/>
          </a:prstGeom>
        </p:spPr>
      </p:pic>
      <p:sp>
        <p:nvSpPr>
          <p:cNvPr id="6" name="TextBox 5"/>
          <p:cNvSpPr txBox="1"/>
          <p:nvPr/>
        </p:nvSpPr>
        <p:spPr>
          <a:xfrm>
            <a:off x="2362200" y="1066801"/>
            <a:ext cx="7772400" cy="646331"/>
          </a:xfrm>
          <a:prstGeom prst="rect">
            <a:avLst/>
          </a:prstGeom>
          <a:noFill/>
        </p:spPr>
        <p:txBody>
          <a:bodyPr wrap="square" rtlCol="0">
            <a:spAutoFit/>
          </a:bodyPr>
          <a:lstStyle/>
          <a:p>
            <a:r>
              <a:rPr lang="en-US" dirty="0">
                <a:solidFill>
                  <a:prstClr val="black"/>
                </a:solidFill>
                <a:latin typeface="Perpetua"/>
              </a:rPr>
              <a:t>Below is a plot of the CHST Yi when calculated using the standard deviation calculated using all of the data and the square root transformation.</a:t>
            </a:r>
          </a:p>
        </p:txBody>
      </p:sp>
    </p:spTree>
    <p:extLst>
      <p:ext uri="{BB962C8B-B14F-4D97-AF65-F5344CB8AC3E}">
        <p14:creationId xmlns:p14="http://schemas.microsoft.com/office/powerpoint/2010/main" val="2914806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984" y="228600"/>
            <a:ext cx="7772400" cy="792162"/>
          </a:xfrm>
        </p:spPr>
        <p:txBody>
          <a:bodyPr/>
          <a:lstStyle/>
          <a:p>
            <a:r>
              <a:rPr lang="en-US" dirty="0"/>
              <a:t>No Transformation for Oil 271</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36</a:t>
            </a:fld>
            <a:endParaRPr lang="en-US" dirty="0">
              <a:latin typeface="Franklin Gothic Book"/>
            </a:endParaRPr>
          </a:p>
        </p:txBody>
      </p:sp>
      <p:sp>
        <p:nvSpPr>
          <p:cNvPr id="4" name="Content Placeholder 3"/>
          <p:cNvSpPr>
            <a:spLocks noGrp="1"/>
          </p:cNvSpPr>
          <p:nvPr>
            <p:ph sz="quarter" idx="1"/>
          </p:nvPr>
        </p:nvSpPr>
        <p:spPr>
          <a:xfrm>
            <a:off x="2438400" y="1143000"/>
            <a:ext cx="7772400" cy="4572000"/>
          </a:xfrm>
        </p:spPr>
        <p:txBody>
          <a:bodyPr>
            <a:normAutofit/>
          </a:bodyPr>
          <a:lstStyle/>
          <a:p>
            <a:r>
              <a:rPr lang="en-US" sz="2400" dirty="0"/>
              <a:t>For Oil 271, the mean of untransformed result is the back-transformed current mean for Ln(CSHT).</a:t>
            </a:r>
          </a:p>
          <a:p>
            <a:r>
              <a:rPr lang="en-US" sz="2400" dirty="0"/>
              <a:t>Standard deviation of (result-mean) is calculated using the 271 untransformed data from data set “Pre 1” only. </a:t>
            </a:r>
          </a:p>
          <a:p>
            <a:r>
              <a:rPr lang="en-US" sz="2400" dirty="0"/>
              <a:t>No changes to oil 270 or oil 1011.</a:t>
            </a:r>
          </a:p>
        </p:txBody>
      </p:sp>
      <p:graphicFrame>
        <p:nvGraphicFramePr>
          <p:cNvPr id="6" name="Table 5"/>
          <p:cNvGraphicFramePr>
            <a:graphicFrameLocks noGrp="1"/>
          </p:cNvGraphicFramePr>
          <p:nvPr/>
        </p:nvGraphicFramePr>
        <p:xfrm>
          <a:off x="3262184" y="3555682"/>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Oil</a:t>
                      </a:r>
                    </a:p>
                  </a:txBody>
                  <a:tcPr/>
                </a:tc>
                <a:tc>
                  <a:txBody>
                    <a:bodyPr/>
                    <a:lstStyle/>
                    <a:p>
                      <a:pPr algn="ctr"/>
                      <a:r>
                        <a:rPr lang="en-US" dirty="0"/>
                        <a:t>CHST</a:t>
                      </a:r>
                      <a:r>
                        <a:rPr lang="en-US" baseline="0" dirty="0"/>
                        <a:t> </a:t>
                      </a:r>
                      <a:r>
                        <a:rPr lang="en-US" dirty="0"/>
                        <a:t>Mean</a:t>
                      </a:r>
                    </a:p>
                  </a:txBody>
                  <a:tcPr/>
                </a:tc>
                <a:tc>
                  <a:txBody>
                    <a:bodyPr/>
                    <a:lstStyle/>
                    <a:p>
                      <a:pPr algn="ctr"/>
                      <a:r>
                        <a:rPr lang="en-US" dirty="0"/>
                        <a:t>Standard deviation</a:t>
                      </a:r>
                    </a:p>
                  </a:txBody>
                  <a:tcPr/>
                </a:tc>
                <a:extLst>
                  <a:ext uri="{0D108BD9-81ED-4DB2-BD59-A6C34878D82A}">
                    <a16:rowId xmlns:a16="http://schemas.microsoft.com/office/drawing/2014/main" val="10000"/>
                  </a:ext>
                </a:extLst>
              </a:tr>
              <a:tr h="370840">
                <a:tc>
                  <a:txBody>
                    <a:bodyPr/>
                    <a:lstStyle/>
                    <a:p>
                      <a:pPr algn="ctr"/>
                      <a:r>
                        <a:rPr lang="en-US" dirty="0"/>
                        <a:t>271</a:t>
                      </a:r>
                    </a:p>
                  </a:txBody>
                  <a:tcPr/>
                </a:tc>
                <a:tc>
                  <a:txBody>
                    <a:bodyPr/>
                    <a:lstStyle/>
                    <a:p>
                      <a:pPr algn="ctr"/>
                      <a:r>
                        <a:rPr lang="en-US" dirty="0"/>
                        <a:t>0.0735</a:t>
                      </a:r>
                    </a:p>
                  </a:txBody>
                  <a:tcPr/>
                </a:tc>
                <a:tc>
                  <a:txBody>
                    <a:bodyPr/>
                    <a:lstStyle/>
                    <a:p>
                      <a:pPr algn="ctr"/>
                      <a:r>
                        <a:rPr lang="en-US" dirty="0"/>
                        <a:t> 0.0125</a:t>
                      </a: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262184" y="4886697"/>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Oil</a:t>
                      </a:r>
                    </a:p>
                  </a:txBody>
                  <a:tcPr/>
                </a:tc>
                <a:tc>
                  <a:txBody>
                    <a:bodyPr/>
                    <a:lstStyle/>
                    <a:p>
                      <a:pPr algn="ctr"/>
                      <a:r>
                        <a:rPr lang="en-US" dirty="0"/>
                        <a:t>Ln(CHST)</a:t>
                      </a:r>
                      <a:r>
                        <a:rPr lang="en-US" baseline="0" dirty="0"/>
                        <a:t> </a:t>
                      </a:r>
                      <a:r>
                        <a:rPr lang="en-US" dirty="0"/>
                        <a:t>Mean</a:t>
                      </a:r>
                    </a:p>
                  </a:txBody>
                  <a:tcPr/>
                </a:tc>
                <a:tc>
                  <a:txBody>
                    <a:bodyPr/>
                    <a:lstStyle/>
                    <a:p>
                      <a:pPr algn="ctr"/>
                      <a:r>
                        <a:rPr lang="en-US" dirty="0"/>
                        <a:t>Standard deviation</a:t>
                      </a:r>
                    </a:p>
                  </a:txBody>
                  <a:tcPr/>
                </a:tc>
                <a:extLst>
                  <a:ext uri="{0D108BD9-81ED-4DB2-BD59-A6C34878D82A}">
                    <a16:rowId xmlns:a16="http://schemas.microsoft.com/office/drawing/2014/main" val="10000"/>
                  </a:ext>
                </a:extLst>
              </a:tr>
              <a:tr h="370840">
                <a:tc>
                  <a:txBody>
                    <a:bodyPr/>
                    <a:lstStyle/>
                    <a:p>
                      <a:pPr algn="ctr"/>
                      <a:r>
                        <a:rPr lang="en-US" dirty="0"/>
                        <a:t>270</a:t>
                      </a:r>
                    </a:p>
                  </a:txBody>
                  <a:tcPr/>
                </a:tc>
                <a:tc>
                  <a:txBody>
                    <a:bodyPr/>
                    <a:lstStyle/>
                    <a:p>
                      <a:pPr algn="ctr"/>
                      <a:r>
                        <a:rPr lang="en-US" dirty="0"/>
                        <a:t>-2.15699</a:t>
                      </a:r>
                    </a:p>
                  </a:txBody>
                  <a:tcPr/>
                </a:tc>
                <a:tc>
                  <a:txBody>
                    <a:bodyPr/>
                    <a:lstStyle/>
                    <a:p>
                      <a:pPr algn="ctr"/>
                      <a:r>
                        <a:rPr lang="en-US" dirty="0"/>
                        <a:t> 0.17435</a:t>
                      </a:r>
                    </a:p>
                  </a:txBody>
                  <a:tcPr/>
                </a:tc>
                <a:extLst>
                  <a:ext uri="{0D108BD9-81ED-4DB2-BD59-A6C34878D82A}">
                    <a16:rowId xmlns:a16="http://schemas.microsoft.com/office/drawing/2014/main" val="10001"/>
                  </a:ext>
                </a:extLst>
              </a:tr>
              <a:tr h="370840">
                <a:tc>
                  <a:txBody>
                    <a:bodyPr/>
                    <a:lstStyle/>
                    <a:p>
                      <a:pPr algn="ctr"/>
                      <a:r>
                        <a:rPr lang="en-US" dirty="0"/>
                        <a:t>1011</a:t>
                      </a:r>
                    </a:p>
                  </a:txBody>
                  <a:tcPr/>
                </a:tc>
                <a:tc>
                  <a:txBody>
                    <a:bodyPr/>
                    <a:lstStyle/>
                    <a:p>
                      <a:pPr algn="ctr"/>
                      <a:r>
                        <a:rPr lang="en-US" dirty="0"/>
                        <a:t>-2.08191</a:t>
                      </a:r>
                    </a:p>
                  </a:txBody>
                  <a:tcPr/>
                </a:tc>
                <a:tc>
                  <a:txBody>
                    <a:bodyPr/>
                    <a:lstStyle/>
                    <a:p>
                      <a:pPr algn="ctr"/>
                      <a:r>
                        <a:rPr lang="en-US" dirty="0"/>
                        <a:t>0.18882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3262184" y="4507068"/>
            <a:ext cx="3595816" cy="369332"/>
          </a:xfrm>
          <a:prstGeom prst="rect">
            <a:avLst/>
          </a:prstGeom>
          <a:noFill/>
        </p:spPr>
        <p:txBody>
          <a:bodyPr wrap="square" rtlCol="0">
            <a:spAutoFit/>
          </a:bodyPr>
          <a:lstStyle/>
          <a:p>
            <a:r>
              <a:rPr lang="en-US" dirty="0">
                <a:solidFill>
                  <a:prstClr val="black"/>
                </a:solidFill>
                <a:latin typeface="Perpetua"/>
              </a:rPr>
              <a:t>Same as current LTMS for these oils</a:t>
            </a:r>
          </a:p>
        </p:txBody>
      </p:sp>
    </p:spTree>
    <p:extLst>
      <p:ext uri="{BB962C8B-B14F-4D97-AF65-F5344CB8AC3E}">
        <p14:creationId xmlns:p14="http://schemas.microsoft.com/office/powerpoint/2010/main" val="3296498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568" y="198259"/>
            <a:ext cx="7772400" cy="715962"/>
          </a:xfrm>
        </p:spPr>
        <p:txBody>
          <a:bodyPr>
            <a:normAutofit fontScale="90000"/>
          </a:bodyPr>
          <a:lstStyle/>
          <a:p>
            <a:r>
              <a:rPr lang="en-US" dirty="0"/>
              <a:t>271 New Yi’s</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37</a:t>
            </a:fld>
            <a:endParaRPr lang="en-US" dirty="0">
              <a:latin typeface="Franklin Gothic Book"/>
            </a:endParaRPr>
          </a:p>
        </p:txBody>
      </p:sp>
      <p:pic>
        <p:nvPicPr>
          <p:cNvPr id="5" name="Content Placeholder 4"/>
          <p:cNvPicPr>
            <a:picLocks noGrp="1" noChangeAspect="1"/>
          </p:cNvPicPr>
          <p:nvPr>
            <p:ph sz="quarter" idx="1"/>
          </p:nvPr>
        </p:nvPicPr>
        <p:blipFill>
          <a:blip r:embed="rId2"/>
          <a:stretch>
            <a:fillRect/>
          </a:stretch>
        </p:blipFill>
        <p:spPr>
          <a:xfrm>
            <a:off x="2409568" y="1876187"/>
            <a:ext cx="7772400" cy="4542119"/>
          </a:xfrm>
          <a:prstGeom prst="rect">
            <a:avLst/>
          </a:prstGeom>
        </p:spPr>
      </p:pic>
      <p:sp>
        <p:nvSpPr>
          <p:cNvPr id="6" name="TextBox 5"/>
          <p:cNvSpPr txBox="1"/>
          <p:nvPr/>
        </p:nvSpPr>
        <p:spPr>
          <a:xfrm>
            <a:off x="2514600" y="914222"/>
            <a:ext cx="7315200" cy="646331"/>
          </a:xfrm>
          <a:prstGeom prst="rect">
            <a:avLst/>
          </a:prstGeom>
          <a:noFill/>
        </p:spPr>
        <p:txBody>
          <a:bodyPr wrap="square" rtlCol="0">
            <a:spAutoFit/>
          </a:bodyPr>
          <a:lstStyle/>
          <a:p>
            <a:r>
              <a:rPr lang="en-US" dirty="0">
                <a:solidFill>
                  <a:prstClr val="black"/>
                </a:solidFill>
                <a:latin typeface="Perpetua"/>
              </a:rPr>
              <a:t>The graph below shows how the 271 Yi values would change without the transformation.</a:t>
            </a:r>
          </a:p>
        </p:txBody>
      </p:sp>
    </p:spTree>
    <p:extLst>
      <p:ext uri="{BB962C8B-B14F-4D97-AF65-F5344CB8AC3E}">
        <p14:creationId xmlns:p14="http://schemas.microsoft.com/office/powerpoint/2010/main" val="3915735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Correction Factors</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38</a:t>
            </a:fld>
            <a:endParaRPr lang="en-US" dirty="0">
              <a:latin typeface="Franklin Gothic Book"/>
            </a:endParaRPr>
          </a:p>
        </p:txBody>
      </p:sp>
      <p:sp>
        <p:nvSpPr>
          <p:cNvPr id="2" name="TextBox 1"/>
          <p:cNvSpPr txBox="1"/>
          <p:nvPr/>
        </p:nvSpPr>
        <p:spPr>
          <a:xfrm>
            <a:off x="2362200" y="2743200"/>
            <a:ext cx="7162800" cy="523220"/>
          </a:xfrm>
          <a:prstGeom prst="rect">
            <a:avLst/>
          </a:prstGeom>
          <a:noFill/>
        </p:spPr>
        <p:txBody>
          <a:bodyPr wrap="square" rtlCol="0">
            <a:spAutoFit/>
          </a:bodyPr>
          <a:lstStyle/>
          <a:p>
            <a:r>
              <a:rPr lang="en-US" sz="2800" dirty="0">
                <a:solidFill>
                  <a:prstClr val="black"/>
                </a:solidFill>
                <a:latin typeface="Perpetua"/>
              </a:rPr>
              <a:t>Pre- and Post-Transformation Options</a:t>
            </a:r>
          </a:p>
        </p:txBody>
      </p:sp>
    </p:spTree>
    <p:extLst>
      <p:ext uri="{BB962C8B-B14F-4D97-AF65-F5344CB8AC3E}">
        <p14:creationId xmlns:p14="http://schemas.microsoft.com/office/powerpoint/2010/main" val="1633534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8015" y="80037"/>
            <a:ext cx="7924800" cy="762000"/>
          </a:xfrm>
        </p:spPr>
        <p:txBody>
          <a:bodyPr>
            <a:normAutofit/>
          </a:bodyPr>
          <a:lstStyle/>
          <a:p>
            <a:r>
              <a:rPr lang="en-US" dirty="0"/>
              <a:t>Some Constant Correction Options</a:t>
            </a:r>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39</a:t>
            </a:fld>
            <a:endParaRPr lang="en-US" dirty="0">
              <a:latin typeface="Franklin Gothic Book"/>
            </a:endParaRPr>
          </a:p>
        </p:txBody>
      </p:sp>
      <p:graphicFrame>
        <p:nvGraphicFramePr>
          <p:cNvPr id="7" name="Content Placeholder 6"/>
          <p:cNvGraphicFramePr>
            <a:graphicFrameLocks noGrp="1"/>
          </p:cNvGraphicFramePr>
          <p:nvPr>
            <p:ph sz="quarter" idx="1"/>
          </p:nvPr>
        </p:nvGraphicFramePr>
        <p:xfrm>
          <a:off x="2209799" y="1835106"/>
          <a:ext cx="8077202" cy="4054088"/>
        </p:xfrm>
        <a:graphic>
          <a:graphicData uri="http://schemas.openxmlformats.org/drawingml/2006/table">
            <a:tbl>
              <a:tblPr firstRow="1" bandRow="1">
                <a:tableStyleId>{5C22544A-7EE6-4342-B048-85BDC9FD1C3A}</a:tableStyleId>
              </a:tblPr>
              <a:tblGrid>
                <a:gridCol w="906922">
                  <a:extLst>
                    <a:ext uri="{9D8B030D-6E8A-4147-A177-3AD203B41FA5}">
                      <a16:colId xmlns:a16="http://schemas.microsoft.com/office/drawing/2014/main" val="20000"/>
                    </a:ext>
                  </a:extLst>
                </a:gridCol>
                <a:gridCol w="2610771">
                  <a:extLst>
                    <a:ext uri="{9D8B030D-6E8A-4147-A177-3AD203B41FA5}">
                      <a16:colId xmlns:a16="http://schemas.microsoft.com/office/drawing/2014/main" val="20001"/>
                    </a:ext>
                  </a:extLst>
                </a:gridCol>
                <a:gridCol w="1151810">
                  <a:extLst>
                    <a:ext uri="{9D8B030D-6E8A-4147-A177-3AD203B41FA5}">
                      <a16:colId xmlns:a16="http://schemas.microsoft.com/office/drawing/2014/main" val="20002"/>
                    </a:ext>
                  </a:extLst>
                </a:gridCol>
                <a:gridCol w="1075023">
                  <a:extLst>
                    <a:ext uri="{9D8B030D-6E8A-4147-A177-3AD203B41FA5}">
                      <a16:colId xmlns:a16="http://schemas.microsoft.com/office/drawing/2014/main" val="20003"/>
                    </a:ext>
                  </a:extLst>
                </a:gridCol>
                <a:gridCol w="1166338">
                  <a:extLst>
                    <a:ext uri="{9D8B030D-6E8A-4147-A177-3AD203B41FA5}">
                      <a16:colId xmlns:a16="http://schemas.microsoft.com/office/drawing/2014/main" val="20004"/>
                    </a:ext>
                  </a:extLst>
                </a:gridCol>
                <a:gridCol w="1166338">
                  <a:extLst>
                    <a:ext uri="{9D8B030D-6E8A-4147-A177-3AD203B41FA5}">
                      <a16:colId xmlns:a16="http://schemas.microsoft.com/office/drawing/2014/main" val="20005"/>
                    </a:ext>
                  </a:extLst>
                </a:gridCol>
              </a:tblGrid>
              <a:tr h="875268">
                <a:tc>
                  <a:txBody>
                    <a:bodyPr/>
                    <a:lstStyle/>
                    <a:p>
                      <a:pPr algn="ctr"/>
                      <a:r>
                        <a:rPr lang="en-US" sz="1400" dirty="0"/>
                        <a:t>C.F. Number</a:t>
                      </a:r>
                    </a:p>
                  </a:txBody>
                  <a:tcPr anchor="ctr"/>
                </a:tc>
                <a:tc>
                  <a:txBody>
                    <a:bodyPr/>
                    <a:lstStyle/>
                    <a:p>
                      <a:pPr algn="ctr"/>
                      <a:r>
                        <a:rPr lang="en-US" sz="1400" dirty="0"/>
                        <a:t>Model</a:t>
                      </a:r>
                    </a:p>
                  </a:txBody>
                  <a:tcPr anchor="ctr"/>
                </a:tc>
                <a:tc>
                  <a:txBody>
                    <a:bodyPr/>
                    <a:lstStyle/>
                    <a:p>
                      <a:pPr algn="ctr"/>
                      <a:r>
                        <a:rPr lang="en-US" sz="1400" dirty="0"/>
                        <a:t>Pre LS</a:t>
                      </a:r>
                      <a:r>
                        <a:rPr lang="en-US" sz="1400" baseline="0" dirty="0"/>
                        <a:t> Mean</a:t>
                      </a:r>
                      <a:endParaRPr lang="en-US" sz="1400" dirty="0"/>
                    </a:p>
                  </a:txBody>
                  <a:tcPr anchor="ctr"/>
                </a:tc>
                <a:tc>
                  <a:txBody>
                    <a:bodyPr/>
                    <a:lstStyle/>
                    <a:p>
                      <a:pPr algn="ctr"/>
                      <a:r>
                        <a:rPr lang="en-US" sz="1400" dirty="0"/>
                        <a:t>Post LS Mean</a:t>
                      </a:r>
                    </a:p>
                  </a:txBody>
                  <a:tcPr anchor="ctr"/>
                </a:tc>
                <a:tc>
                  <a:txBody>
                    <a:bodyPr/>
                    <a:lstStyle/>
                    <a:p>
                      <a:pPr algn="ctr"/>
                      <a:r>
                        <a:rPr lang="en-US" sz="1400" dirty="0"/>
                        <a:t>Post Correction Factor</a:t>
                      </a:r>
                    </a:p>
                    <a:p>
                      <a:pPr algn="ctr"/>
                      <a:r>
                        <a:rPr lang="en-US" sz="1400" dirty="0"/>
                        <a:t>(To “Pre”)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Post Correction Factor</a:t>
                      </a:r>
                    </a:p>
                    <a:p>
                      <a:pPr algn="ctr"/>
                      <a:r>
                        <a:rPr lang="en-US" sz="1400" dirty="0"/>
                        <a:t>(To Target)*</a:t>
                      </a:r>
                    </a:p>
                  </a:txBody>
                  <a:tcPr anchor="ctr"/>
                </a:tc>
                <a:extLst>
                  <a:ext uri="{0D108BD9-81ED-4DB2-BD59-A6C34878D82A}">
                    <a16:rowId xmlns:a16="http://schemas.microsoft.com/office/drawing/2014/main" val="10000"/>
                  </a:ext>
                </a:extLst>
              </a:tr>
              <a:tr h="518284">
                <a:tc>
                  <a:txBody>
                    <a:bodyPr/>
                    <a:lstStyle/>
                    <a:p>
                      <a:pPr algn="ctr"/>
                      <a:r>
                        <a:rPr lang="en-US" sz="1400" dirty="0"/>
                        <a:t>1.</a:t>
                      </a:r>
                    </a:p>
                  </a:txBody>
                  <a:tcPr anchor="ctr"/>
                </a:tc>
                <a:tc>
                  <a:txBody>
                    <a:bodyPr/>
                    <a:lstStyle/>
                    <a:p>
                      <a:pPr algn="l"/>
                      <a:r>
                        <a:rPr lang="en-US" sz="1400" dirty="0"/>
                        <a:t>CHST ~ Oil,</a:t>
                      </a:r>
                      <a:r>
                        <a:rPr lang="en-US" sz="1400" baseline="0" dirty="0"/>
                        <a:t> Lab, Stand[Lab], </a:t>
                      </a:r>
                    </a:p>
                    <a:p>
                      <a:pPr algn="l"/>
                      <a:r>
                        <a:rPr lang="en-US" sz="1400" baseline="0" dirty="0"/>
                        <a:t>     Pre/Post #1</a:t>
                      </a:r>
                      <a:endParaRPr lang="en-US" sz="1400" dirty="0"/>
                    </a:p>
                  </a:txBody>
                  <a:tcPr anchor="ctr"/>
                </a:tc>
                <a:tc>
                  <a:txBody>
                    <a:bodyPr/>
                    <a:lstStyle/>
                    <a:p>
                      <a:pPr algn="ctr"/>
                      <a:r>
                        <a:rPr lang="en-US" sz="1400" dirty="0"/>
                        <a:t>0.1047</a:t>
                      </a:r>
                    </a:p>
                  </a:txBody>
                  <a:tcPr anchor="ctr"/>
                </a:tc>
                <a:tc>
                  <a:txBody>
                    <a:bodyPr/>
                    <a:lstStyle/>
                    <a:p>
                      <a:pPr algn="ctr"/>
                      <a:r>
                        <a:rPr lang="en-US" sz="1400" dirty="0"/>
                        <a:t>0.0785</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+0.0262</a:t>
                      </a:r>
                    </a:p>
                  </a:txBody>
                  <a:tcPr anchor="ctr">
                    <a:solidFill>
                      <a:srgbClr val="EFC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+0.0253</a:t>
                      </a:r>
                    </a:p>
                  </a:txBody>
                  <a:tcPr anchor="ctr">
                    <a:solidFill>
                      <a:srgbClr val="FFFF00"/>
                    </a:solidFill>
                  </a:tcPr>
                </a:tc>
                <a:extLst>
                  <a:ext uri="{0D108BD9-81ED-4DB2-BD59-A6C34878D82A}">
                    <a16:rowId xmlns:a16="http://schemas.microsoft.com/office/drawing/2014/main" val="10001"/>
                  </a:ext>
                </a:extLst>
              </a:tr>
              <a:tr h="51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CHST ~ Oil,</a:t>
                      </a:r>
                      <a:r>
                        <a:rPr lang="en-US" sz="1400" baseline="0" dirty="0"/>
                        <a:t> Lab, Stand[Lab],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     Pre/Post #2</a:t>
                      </a:r>
                      <a:endParaRPr lang="en-US" sz="1400" dirty="0"/>
                    </a:p>
                  </a:txBody>
                  <a:tcPr anchor="ctr"/>
                </a:tc>
                <a:tc>
                  <a:txBody>
                    <a:bodyPr/>
                    <a:lstStyle/>
                    <a:p>
                      <a:pPr algn="ctr"/>
                      <a:r>
                        <a:rPr lang="en-US" sz="1400" dirty="0"/>
                        <a:t>0.1021</a:t>
                      </a:r>
                    </a:p>
                  </a:txBody>
                  <a:tcPr anchor="ctr"/>
                </a:tc>
                <a:tc>
                  <a:txBody>
                    <a:bodyPr/>
                    <a:lstStyle/>
                    <a:p>
                      <a:pPr algn="ctr"/>
                      <a:r>
                        <a:rPr lang="en-US" sz="1400" dirty="0"/>
                        <a:t>0.0785</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+0.0236</a:t>
                      </a:r>
                    </a:p>
                  </a:txBody>
                  <a:tcPr anchor="ctr">
                    <a:solidFill>
                      <a:srgbClr val="F7E9E7"/>
                    </a:solidFill>
                  </a:tcPr>
                </a:tc>
                <a:tc>
                  <a:txBody>
                    <a:bodyPr/>
                    <a:lstStyle/>
                    <a:p>
                      <a:pPr algn="ctr"/>
                      <a:r>
                        <a:rPr lang="en-US" sz="1400" dirty="0"/>
                        <a:t>+0.0249</a:t>
                      </a:r>
                    </a:p>
                  </a:txBody>
                  <a:tcPr anchor="ctr">
                    <a:solidFill>
                      <a:srgbClr val="FFFF00"/>
                    </a:solidFill>
                  </a:tcPr>
                </a:tc>
                <a:extLst>
                  <a:ext uri="{0D108BD9-81ED-4DB2-BD59-A6C34878D82A}">
                    <a16:rowId xmlns:a16="http://schemas.microsoft.com/office/drawing/2014/main" val="10002"/>
                  </a:ext>
                </a:extLst>
              </a:tr>
              <a:tr h="367436">
                <a:tc>
                  <a:txBody>
                    <a:bodyPr/>
                    <a:lstStyle/>
                    <a:p>
                      <a:pPr algn="ctr"/>
                      <a:r>
                        <a:rPr lang="en-US" sz="1400"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CHST ~ Oil,</a:t>
                      </a:r>
                      <a:r>
                        <a:rPr lang="en-US" sz="1400" baseline="0" dirty="0"/>
                        <a:t> Lab, Stand[Lab],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     Pre/Post #3</a:t>
                      </a:r>
                      <a:endParaRPr lang="en-US" sz="1400" dirty="0"/>
                    </a:p>
                  </a:txBody>
                  <a:tcPr anchor="ctr"/>
                </a:tc>
                <a:tc>
                  <a:txBody>
                    <a:bodyPr/>
                    <a:lstStyle/>
                    <a:p>
                      <a:pPr algn="ctr"/>
                      <a:r>
                        <a:rPr lang="en-US" sz="1400" dirty="0"/>
                        <a:t>0.1024</a:t>
                      </a:r>
                    </a:p>
                  </a:txBody>
                  <a:tcPr anchor="ctr"/>
                </a:tc>
                <a:tc>
                  <a:txBody>
                    <a:bodyPr/>
                    <a:lstStyle/>
                    <a:p>
                      <a:pPr algn="ctr"/>
                      <a:r>
                        <a:rPr lang="en-US" sz="1400" dirty="0"/>
                        <a:t>0.0740</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+0.0284</a:t>
                      </a:r>
                    </a:p>
                  </a:txBody>
                  <a:tcPr anchor="ctr">
                    <a:solidFill>
                      <a:srgbClr val="EFCFCC"/>
                    </a:solidFill>
                  </a:tcPr>
                </a:tc>
                <a:tc>
                  <a:txBody>
                    <a:bodyPr/>
                    <a:lstStyle/>
                    <a:p>
                      <a:pPr marL="0" algn="ctr" rtl="0" eaLnBrk="1" latinLnBrk="0" hangingPunct="1"/>
                      <a:r>
                        <a:rPr kumimoji="0" lang="en-US" sz="1400" kern="1200" dirty="0">
                          <a:solidFill>
                            <a:schemeClr val="dk1"/>
                          </a:solidFill>
                          <a:latin typeface="+mn-lt"/>
                          <a:ea typeface="+mn-ea"/>
                          <a:cs typeface="+mn-cs"/>
                        </a:rPr>
                        <a:t>+0.0296</a:t>
                      </a:r>
                    </a:p>
                  </a:txBody>
                  <a:tcPr anchor="ctr">
                    <a:solidFill>
                      <a:srgbClr val="FFFF00"/>
                    </a:solidFill>
                  </a:tcPr>
                </a:tc>
                <a:extLst>
                  <a:ext uri="{0D108BD9-81ED-4DB2-BD59-A6C34878D82A}">
                    <a16:rowId xmlns:a16="http://schemas.microsoft.com/office/drawing/2014/main" val="10003"/>
                  </a:ext>
                </a:extLst>
              </a:tr>
              <a:tr h="367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a:t>
                      </a:r>
                    </a:p>
                  </a:txBody>
                  <a:tcPr anchor="ctr"/>
                </a:tc>
                <a:tc>
                  <a:txBody>
                    <a:bodyPr/>
                    <a:lstStyle/>
                    <a:p>
                      <a:pPr algn="l"/>
                      <a:r>
                        <a:rPr lang="en-US" sz="1400" dirty="0"/>
                        <a:t>Ln(CHST) ~ Oil,</a:t>
                      </a:r>
                      <a:r>
                        <a:rPr lang="en-US" sz="1400" baseline="0" dirty="0"/>
                        <a:t> Lab, </a:t>
                      </a:r>
                    </a:p>
                    <a:p>
                      <a:pPr algn="l"/>
                      <a:r>
                        <a:rPr lang="en-US" sz="1400" baseline="0" dirty="0"/>
                        <a:t>     Stand[Lab], Pre/Post #1</a:t>
                      </a:r>
                      <a:endParaRPr lang="en-US" sz="1400" dirty="0"/>
                    </a:p>
                  </a:txBody>
                  <a:tcPr anchor="ctr"/>
                </a:tc>
                <a:tc>
                  <a:txBody>
                    <a:bodyPr/>
                    <a:lstStyle/>
                    <a:p>
                      <a:pPr algn="ctr"/>
                      <a:r>
                        <a:rPr lang="en-US" sz="1400" dirty="0"/>
                        <a:t>-2.28375</a:t>
                      </a:r>
                    </a:p>
                  </a:txBody>
                  <a:tcPr anchor="ctr"/>
                </a:tc>
                <a:tc>
                  <a:txBody>
                    <a:bodyPr/>
                    <a:lstStyle/>
                    <a:p>
                      <a:pPr algn="ctr"/>
                      <a:r>
                        <a:rPr lang="en-US" sz="1400" dirty="0"/>
                        <a:t>-2.62183</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+0.33808</a:t>
                      </a:r>
                    </a:p>
                  </a:txBody>
                  <a:tcPr anchor="ctr">
                    <a:solidFill>
                      <a:srgbClr val="F7E9E7"/>
                    </a:solidFill>
                  </a:tcPr>
                </a:tc>
                <a:tc>
                  <a:txBody>
                    <a:bodyPr/>
                    <a:lstStyle/>
                    <a:p>
                      <a:pPr algn="ctr"/>
                      <a:r>
                        <a:rPr lang="en-US" sz="1400" dirty="0"/>
                        <a:t>+0.33073</a:t>
                      </a:r>
                    </a:p>
                  </a:txBody>
                  <a:tcPr anchor="ctr">
                    <a:solidFill>
                      <a:srgbClr val="FFFF00"/>
                    </a:solidFill>
                  </a:tcPr>
                </a:tc>
                <a:extLst>
                  <a:ext uri="{0D108BD9-81ED-4DB2-BD59-A6C34878D82A}">
                    <a16:rowId xmlns:a16="http://schemas.microsoft.com/office/drawing/2014/main" val="10004"/>
                  </a:ext>
                </a:extLst>
              </a:tr>
              <a:tr h="367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Ln(CHST)~ Oil,</a:t>
                      </a:r>
                      <a:r>
                        <a:rPr lang="en-US" sz="1400" baseline="0" dirty="0"/>
                        <a:t> Lab,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     Stand[Lab], Pre/Post #2</a:t>
                      </a:r>
                      <a:endParaRPr lang="en-US" sz="1400" dirty="0"/>
                    </a:p>
                  </a:txBody>
                  <a:tcPr anchor="ctr"/>
                </a:tc>
                <a:tc>
                  <a:txBody>
                    <a:bodyPr/>
                    <a:lstStyle/>
                    <a:p>
                      <a:pPr algn="ctr"/>
                      <a:r>
                        <a:rPr lang="en-US" sz="1400" dirty="0"/>
                        <a:t>-2.31325</a:t>
                      </a:r>
                    </a:p>
                  </a:txBody>
                  <a:tcPr anchor="ctr"/>
                </a:tc>
                <a:tc>
                  <a:txBody>
                    <a:bodyPr/>
                    <a:lstStyle/>
                    <a:p>
                      <a:pPr algn="ctr"/>
                      <a:r>
                        <a:rPr lang="en-US" sz="1400" dirty="0"/>
                        <a:t>-2.63989</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+0.32664</a:t>
                      </a:r>
                    </a:p>
                  </a:txBody>
                  <a:tcPr anchor="ctr">
                    <a:solidFill>
                      <a:srgbClr val="EFCFCC"/>
                    </a:solidFill>
                  </a:tcPr>
                </a:tc>
                <a:tc>
                  <a:txBody>
                    <a:bodyPr/>
                    <a:lstStyle/>
                    <a:p>
                      <a:pPr algn="ctr"/>
                      <a:r>
                        <a:rPr lang="en-US" sz="1400" dirty="0"/>
                        <a:t>+0.34451</a:t>
                      </a:r>
                    </a:p>
                  </a:txBody>
                  <a:tcPr anchor="ctr">
                    <a:solidFill>
                      <a:srgbClr val="FFFF00"/>
                    </a:solidFill>
                  </a:tcPr>
                </a:tc>
                <a:extLst>
                  <a:ext uri="{0D108BD9-81ED-4DB2-BD59-A6C34878D82A}">
                    <a16:rowId xmlns:a16="http://schemas.microsoft.com/office/drawing/2014/main" val="10005"/>
                  </a:ext>
                </a:extLst>
              </a:tr>
              <a:tr h="367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a:t>
                      </a:r>
                    </a:p>
                  </a:txBody>
                  <a:tcPr anchor="ctr"/>
                </a:tc>
                <a:tc>
                  <a:txBody>
                    <a:bodyPr/>
                    <a:lstStyle/>
                    <a:p>
                      <a:pPr algn="l"/>
                      <a:r>
                        <a:rPr lang="en-US" sz="1400" dirty="0"/>
                        <a:t>Ln(CHST) ~ Oil,</a:t>
                      </a:r>
                      <a:r>
                        <a:rPr lang="en-US" sz="1400" baseline="0" dirty="0"/>
                        <a:t> Lab, </a:t>
                      </a:r>
                    </a:p>
                    <a:p>
                      <a:pPr algn="l"/>
                      <a:r>
                        <a:rPr lang="en-US" sz="1400" baseline="0" dirty="0"/>
                        <a:t>     Stand[Lab], Pre/Post #3</a:t>
                      </a:r>
                      <a:endParaRPr lang="en-US" sz="1400" dirty="0"/>
                    </a:p>
                  </a:txBody>
                  <a:tcPr anchor="ctr"/>
                </a:tc>
                <a:tc>
                  <a:txBody>
                    <a:bodyPr/>
                    <a:lstStyle/>
                    <a:p>
                      <a:pPr algn="ctr"/>
                      <a:r>
                        <a:rPr lang="en-US" sz="1400" dirty="0"/>
                        <a:t>-2.31344</a:t>
                      </a:r>
                    </a:p>
                  </a:txBody>
                  <a:tcPr anchor="ctr"/>
                </a:tc>
                <a:tc>
                  <a:txBody>
                    <a:bodyPr/>
                    <a:lstStyle/>
                    <a:p>
                      <a:pPr algn="ctr"/>
                      <a:r>
                        <a:rPr lang="en-US" sz="1400" dirty="0"/>
                        <a:t>-2.68375</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+0.37031</a:t>
                      </a:r>
                    </a:p>
                  </a:txBody>
                  <a:tcPr anchor="ctr">
                    <a:solidFill>
                      <a:srgbClr val="F7E9E7"/>
                    </a:solidFill>
                  </a:tcPr>
                </a:tc>
                <a:tc>
                  <a:txBody>
                    <a:bodyPr/>
                    <a:lstStyle/>
                    <a:p>
                      <a:pPr marL="0" algn="ctr" rtl="0" eaLnBrk="1" latinLnBrk="0" hangingPunct="1"/>
                      <a:r>
                        <a:rPr kumimoji="0" lang="en-US" sz="1400" kern="1200" dirty="0">
                          <a:solidFill>
                            <a:schemeClr val="dk1"/>
                          </a:solidFill>
                          <a:latin typeface="+mn-lt"/>
                          <a:ea typeface="+mn-ea"/>
                          <a:cs typeface="+mn-cs"/>
                        </a:rPr>
                        <a:t>+0.39137</a:t>
                      </a:r>
                    </a:p>
                  </a:txBody>
                  <a:tcPr anchor="ctr">
                    <a:solidFill>
                      <a:srgbClr val="FFFF00"/>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2148015" y="858513"/>
            <a:ext cx="7620000" cy="923330"/>
          </a:xfrm>
          <a:prstGeom prst="rect">
            <a:avLst/>
          </a:prstGeom>
          <a:noFill/>
        </p:spPr>
        <p:txBody>
          <a:bodyPr wrap="square" rtlCol="0">
            <a:spAutoFit/>
          </a:bodyPr>
          <a:lstStyle/>
          <a:p>
            <a:r>
              <a:rPr lang="en-US" dirty="0">
                <a:solidFill>
                  <a:prstClr val="black"/>
                </a:solidFill>
                <a:latin typeface="Perpetua"/>
              </a:rPr>
              <a:t>Below are some options for corrections to be applied to all tests depending on when you choose to identify the start of the shift and the type of correction factor you wish to apply (before of after transformation). </a:t>
            </a:r>
          </a:p>
        </p:txBody>
      </p:sp>
      <p:sp>
        <p:nvSpPr>
          <p:cNvPr id="2" name="TextBox 1"/>
          <p:cNvSpPr txBox="1"/>
          <p:nvPr/>
        </p:nvSpPr>
        <p:spPr>
          <a:xfrm>
            <a:off x="2590800" y="6021170"/>
            <a:ext cx="7315200" cy="646331"/>
          </a:xfrm>
          <a:prstGeom prst="rect">
            <a:avLst/>
          </a:prstGeom>
          <a:noFill/>
        </p:spPr>
        <p:txBody>
          <a:bodyPr wrap="square" rtlCol="0">
            <a:spAutoFit/>
          </a:bodyPr>
          <a:lstStyle/>
          <a:p>
            <a:r>
              <a:rPr lang="en-US" dirty="0">
                <a:solidFill>
                  <a:prstClr val="black"/>
                </a:solidFill>
                <a:latin typeface="Perpetua"/>
              </a:rPr>
              <a:t>*Calculated by using the prediction equation to predict average performance across all lab-stands in the “post” period (did not use nested stand term here, but lab-stand).</a:t>
            </a:r>
          </a:p>
        </p:txBody>
      </p:sp>
    </p:spTree>
    <p:extLst>
      <p:ext uri="{BB962C8B-B14F-4D97-AF65-F5344CB8AC3E}">
        <p14:creationId xmlns:p14="http://schemas.microsoft.com/office/powerpoint/2010/main" val="419407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algn="ctr" eaLnBrk="1" hangingPunct="1"/>
            <a:r>
              <a:rPr lang="en-US" altLang="en-US" sz="4000" b="1" dirty="0"/>
              <a:t>Sequence X S.P. Report</a:t>
            </a:r>
            <a:br>
              <a:rPr lang="en-US" altLang="en-US" sz="4000" dirty="0"/>
            </a:br>
            <a:r>
              <a:rPr lang="en-US" altLang="en-US" sz="2800" b="1" dirty="0"/>
              <a:t>LTMS Laboratory/Stand Distribution</a:t>
            </a:r>
          </a:p>
        </p:txBody>
      </p:sp>
      <p:sp>
        <p:nvSpPr>
          <p:cNvPr id="6147" name="Rectangle 7"/>
          <p:cNvSpPr>
            <a:spLocks noChangeArrowheads="1"/>
          </p:cNvSpPr>
          <p:nvPr/>
        </p:nvSpPr>
        <p:spPr bwMode="auto">
          <a:xfrm>
            <a:off x="1524001" y="1763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48" name="Rectangle 12"/>
          <p:cNvSpPr>
            <a:spLocks noChangeArrowheads="1"/>
          </p:cNvSpPr>
          <p:nvPr/>
        </p:nvSpPr>
        <p:spPr bwMode="auto">
          <a:xfrm>
            <a:off x="1524001" y="1763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49" name="Rectangle 14"/>
          <p:cNvSpPr>
            <a:spLocks noChangeArrowheads="1"/>
          </p:cNvSpPr>
          <p:nvPr/>
        </p:nvSpPr>
        <p:spPr bwMode="auto">
          <a:xfrm>
            <a:off x="1524001" y="1763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50" name="Rectangle 17"/>
          <p:cNvSpPr>
            <a:spLocks noChangeArrowheads="1"/>
          </p:cNvSpPr>
          <p:nvPr/>
        </p:nvSpPr>
        <p:spPr bwMode="auto">
          <a:xfrm>
            <a:off x="1524001" y="1763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51" name="Rectangle 20"/>
          <p:cNvSpPr>
            <a:spLocks noChangeArrowheads="1"/>
          </p:cNvSpPr>
          <p:nvPr/>
        </p:nvSpPr>
        <p:spPr bwMode="auto">
          <a:xfrm>
            <a:off x="1524001" y="1763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52" name="Rectangle 22"/>
          <p:cNvSpPr>
            <a:spLocks noChangeArrowheads="1"/>
          </p:cNvSpPr>
          <p:nvPr/>
        </p:nvSpPr>
        <p:spPr bwMode="auto">
          <a:xfrm>
            <a:off x="1524001" y="1763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53" name="Rectangle 24"/>
          <p:cNvSpPr>
            <a:spLocks noChangeArrowheads="1"/>
          </p:cNvSpPr>
          <p:nvPr/>
        </p:nvSpPr>
        <p:spPr bwMode="auto">
          <a:xfrm>
            <a:off x="1524001" y="1763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54" name="Rectangle 2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55" name="Rectangle 1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32247F92-01EC-446E-8889-E772FAA7B5D7}"/>
              </a:ext>
            </a:extLst>
          </p:cNvPr>
          <p:cNvGraphicFramePr>
            <a:graphicFrameLocks noGrp="1"/>
          </p:cNvGraphicFramePr>
          <p:nvPr/>
        </p:nvGraphicFramePr>
        <p:xfrm>
          <a:off x="3429000" y="1600200"/>
          <a:ext cx="5143500" cy="670560"/>
        </p:xfrm>
        <a:graphic>
          <a:graphicData uri="http://schemas.openxmlformats.org/drawingml/2006/table">
            <a:tbl>
              <a:tblPr/>
              <a:tblGrid>
                <a:gridCol w="1831975">
                  <a:extLst>
                    <a:ext uri="{9D8B030D-6E8A-4147-A177-3AD203B41FA5}">
                      <a16:colId xmlns:a16="http://schemas.microsoft.com/office/drawing/2014/main" val="20000"/>
                    </a:ext>
                  </a:extLst>
                </a:gridCol>
                <a:gridCol w="1774825">
                  <a:extLst>
                    <a:ext uri="{9D8B030D-6E8A-4147-A177-3AD203B41FA5}">
                      <a16:colId xmlns:a16="http://schemas.microsoft.com/office/drawing/2014/main" val="20001"/>
                    </a:ext>
                  </a:extLst>
                </a:gridCol>
                <a:gridCol w="1536700">
                  <a:extLst>
                    <a:ext uri="{9D8B030D-6E8A-4147-A177-3AD203B41FA5}">
                      <a16:colId xmlns:a16="http://schemas.microsoft.com/office/drawing/2014/main" val="20002"/>
                    </a:ext>
                  </a:extLst>
                </a:gridCol>
              </a:tblGrid>
              <a:tr h="334963">
                <a:tc>
                  <a:txBody>
                    <a:bodyPr/>
                    <a:lstStyle>
                      <a:lvl1pPr eaLnBrk="0" hangingPunct="0">
                        <a:spcBef>
                          <a:spcPct val="20000"/>
                        </a:spcBef>
                        <a:tabLst>
                          <a:tab pos="685800" algn="l"/>
                          <a:tab pos="1371600" algn="l"/>
                        </a:tabLst>
                        <a:defRPr sz="2800">
                          <a:solidFill>
                            <a:schemeClr val="tx1"/>
                          </a:solidFill>
                          <a:latin typeface="Arial" charset="0"/>
                        </a:defRPr>
                      </a:lvl1pPr>
                      <a:lvl2pPr marL="742950" indent="-285750" eaLnBrk="0" hangingPunct="0">
                        <a:spcBef>
                          <a:spcPct val="20000"/>
                        </a:spcBef>
                        <a:tabLst>
                          <a:tab pos="685800" algn="l"/>
                          <a:tab pos="1371600" algn="l"/>
                        </a:tabLst>
                        <a:defRPr sz="2400">
                          <a:solidFill>
                            <a:schemeClr val="tx1"/>
                          </a:solidFill>
                          <a:latin typeface="Arial" charset="0"/>
                        </a:defRPr>
                      </a:lvl2pPr>
                      <a:lvl3pPr marL="1143000" indent="-228600" eaLnBrk="0" hangingPunct="0">
                        <a:spcBef>
                          <a:spcPct val="20000"/>
                        </a:spcBef>
                        <a:tabLst>
                          <a:tab pos="685800" algn="l"/>
                          <a:tab pos="1371600" algn="l"/>
                        </a:tabLst>
                        <a:defRPr sz="2000">
                          <a:solidFill>
                            <a:schemeClr val="tx1"/>
                          </a:solidFill>
                          <a:latin typeface="Arial" charset="0"/>
                        </a:defRPr>
                      </a:lvl3pPr>
                      <a:lvl4pPr marL="1600200" indent="-228600" eaLnBrk="0" hangingPunct="0">
                        <a:spcBef>
                          <a:spcPct val="20000"/>
                        </a:spcBef>
                        <a:tabLst>
                          <a:tab pos="685800" algn="l"/>
                          <a:tab pos="1371600" algn="l"/>
                        </a:tabLst>
                        <a:defRPr>
                          <a:solidFill>
                            <a:schemeClr val="tx1"/>
                          </a:solidFill>
                          <a:latin typeface="Arial" charset="0"/>
                        </a:defRPr>
                      </a:lvl4pPr>
                      <a:lvl5pPr marL="2057400" indent="-228600" eaLnBrk="0" hangingPunct="0">
                        <a:spcBef>
                          <a:spcPct val="20000"/>
                        </a:spcBef>
                        <a:tabLst>
                          <a:tab pos="685800" algn="l"/>
                          <a:tab pos="1371600" algn="l"/>
                        </a:tabLst>
                        <a:defRPr>
                          <a:solidFill>
                            <a:schemeClr val="tx1"/>
                          </a:solidFill>
                          <a:latin typeface="Arial" charset="0"/>
                        </a:defRPr>
                      </a:lvl5pPr>
                      <a:lvl6pPr marL="2514600" indent="-228600" eaLnBrk="0" fontAlgn="base" hangingPunct="0">
                        <a:spcBef>
                          <a:spcPct val="20000"/>
                        </a:spcBef>
                        <a:spcAft>
                          <a:spcPct val="0"/>
                        </a:spcAft>
                        <a:tabLst>
                          <a:tab pos="685800" algn="l"/>
                          <a:tab pos="1371600" algn="l"/>
                        </a:tabLst>
                        <a:defRPr>
                          <a:solidFill>
                            <a:schemeClr val="tx1"/>
                          </a:solidFill>
                          <a:latin typeface="Arial" charset="0"/>
                        </a:defRPr>
                      </a:lvl6pPr>
                      <a:lvl7pPr marL="2971800" indent="-228600" eaLnBrk="0" fontAlgn="base" hangingPunct="0">
                        <a:spcBef>
                          <a:spcPct val="20000"/>
                        </a:spcBef>
                        <a:spcAft>
                          <a:spcPct val="0"/>
                        </a:spcAft>
                        <a:tabLst>
                          <a:tab pos="685800" algn="l"/>
                          <a:tab pos="1371600" algn="l"/>
                        </a:tabLst>
                        <a:defRPr>
                          <a:solidFill>
                            <a:schemeClr val="tx1"/>
                          </a:solidFill>
                          <a:latin typeface="Arial" charset="0"/>
                        </a:defRPr>
                      </a:lvl7pPr>
                      <a:lvl8pPr marL="3429000" indent="-228600" eaLnBrk="0" fontAlgn="base" hangingPunct="0">
                        <a:spcBef>
                          <a:spcPct val="20000"/>
                        </a:spcBef>
                        <a:spcAft>
                          <a:spcPct val="0"/>
                        </a:spcAft>
                        <a:tabLst>
                          <a:tab pos="685800" algn="l"/>
                          <a:tab pos="1371600" algn="l"/>
                        </a:tabLst>
                        <a:defRPr>
                          <a:solidFill>
                            <a:schemeClr val="tx1"/>
                          </a:solidFill>
                          <a:latin typeface="Arial" charset="0"/>
                        </a:defRPr>
                      </a:lvl8pPr>
                      <a:lvl9pPr marL="3886200" indent="-228600" eaLnBrk="0" fontAlgn="base" hangingPunct="0">
                        <a:spcBef>
                          <a:spcPct val="20000"/>
                        </a:spcBef>
                        <a:spcAft>
                          <a:spcPct val="0"/>
                        </a:spcAft>
                        <a:tabLst>
                          <a:tab pos="685800" algn="l"/>
                          <a:tab pos="1371600"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1371600" algn="l"/>
                        </a:tabLst>
                      </a:pPr>
                      <a:endParaRPr kumimoji="0" lang="en-US" altLang="en-US" sz="11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85800" algn="l"/>
                          <a:tab pos="1371600" algn="l"/>
                        </a:tabLst>
                        <a:defRPr sz="2800">
                          <a:solidFill>
                            <a:schemeClr val="tx1"/>
                          </a:solidFill>
                          <a:latin typeface="Arial" charset="0"/>
                        </a:defRPr>
                      </a:lvl1pPr>
                      <a:lvl2pPr marL="742950" indent="-285750" eaLnBrk="0" hangingPunct="0">
                        <a:spcBef>
                          <a:spcPct val="20000"/>
                        </a:spcBef>
                        <a:tabLst>
                          <a:tab pos="685800" algn="l"/>
                          <a:tab pos="1371600" algn="l"/>
                        </a:tabLst>
                        <a:defRPr sz="2400">
                          <a:solidFill>
                            <a:schemeClr val="tx1"/>
                          </a:solidFill>
                          <a:latin typeface="Arial" charset="0"/>
                        </a:defRPr>
                      </a:lvl2pPr>
                      <a:lvl3pPr marL="1143000" indent="-228600" eaLnBrk="0" hangingPunct="0">
                        <a:spcBef>
                          <a:spcPct val="20000"/>
                        </a:spcBef>
                        <a:tabLst>
                          <a:tab pos="685800" algn="l"/>
                          <a:tab pos="1371600" algn="l"/>
                        </a:tabLst>
                        <a:defRPr sz="2000">
                          <a:solidFill>
                            <a:schemeClr val="tx1"/>
                          </a:solidFill>
                          <a:latin typeface="Arial" charset="0"/>
                        </a:defRPr>
                      </a:lvl3pPr>
                      <a:lvl4pPr marL="1600200" indent="-228600" eaLnBrk="0" hangingPunct="0">
                        <a:spcBef>
                          <a:spcPct val="20000"/>
                        </a:spcBef>
                        <a:tabLst>
                          <a:tab pos="685800" algn="l"/>
                          <a:tab pos="1371600" algn="l"/>
                        </a:tabLst>
                        <a:defRPr>
                          <a:solidFill>
                            <a:schemeClr val="tx1"/>
                          </a:solidFill>
                          <a:latin typeface="Arial" charset="0"/>
                        </a:defRPr>
                      </a:lvl4pPr>
                      <a:lvl5pPr marL="2057400" indent="-228600" eaLnBrk="0" hangingPunct="0">
                        <a:spcBef>
                          <a:spcPct val="20000"/>
                        </a:spcBef>
                        <a:tabLst>
                          <a:tab pos="685800" algn="l"/>
                          <a:tab pos="1371600" algn="l"/>
                        </a:tabLst>
                        <a:defRPr>
                          <a:solidFill>
                            <a:schemeClr val="tx1"/>
                          </a:solidFill>
                          <a:latin typeface="Arial" charset="0"/>
                        </a:defRPr>
                      </a:lvl5pPr>
                      <a:lvl6pPr marL="2514600" indent="-228600" eaLnBrk="0" fontAlgn="base" hangingPunct="0">
                        <a:spcBef>
                          <a:spcPct val="20000"/>
                        </a:spcBef>
                        <a:spcAft>
                          <a:spcPct val="0"/>
                        </a:spcAft>
                        <a:tabLst>
                          <a:tab pos="685800" algn="l"/>
                          <a:tab pos="1371600" algn="l"/>
                        </a:tabLst>
                        <a:defRPr>
                          <a:solidFill>
                            <a:schemeClr val="tx1"/>
                          </a:solidFill>
                          <a:latin typeface="Arial" charset="0"/>
                        </a:defRPr>
                      </a:lvl6pPr>
                      <a:lvl7pPr marL="2971800" indent="-228600" eaLnBrk="0" fontAlgn="base" hangingPunct="0">
                        <a:spcBef>
                          <a:spcPct val="20000"/>
                        </a:spcBef>
                        <a:spcAft>
                          <a:spcPct val="0"/>
                        </a:spcAft>
                        <a:tabLst>
                          <a:tab pos="685800" algn="l"/>
                          <a:tab pos="1371600" algn="l"/>
                        </a:tabLst>
                        <a:defRPr>
                          <a:solidFill>
                            <a:schemeClr val="tx1"/>
                          </a:solidFill>
                          <a:latin typeface="Arial" charset="0"/>
                        </a:defRPr>
                      </a:lvl7pPr>
                      <a:lvl8pPr marL="3429000" indent="-228600" eaLnBrk="0" fontAlgn="base" hangingPunct="0">
                        <a:spcBef>
                          <a:spcPct val="20000"/>
                        </a:spcBef>
                        <a:spcAft>
                          <a:spcPct val="0"/>
                        </a:spcAft>
                        <a:tabLst>
                          <a:tab pos="685800" algn="l"/>
                          <a:tab pos="1371600" algn="l"/>
                        </a:tabLst>
                        <a:defRPr>
                          <a:solidFill>
                            <a:schemeClr val="tx1"/>
                          </a:solidFill>
                          <a:latin typeface="Arial" charset="0"/>
                        </a:defRPr>
                      </a:lvl8pPr>
                      <a:lvl9pPr marL="3886200" indent="-228600" eaLnBrk="0" fontAlgn="base" hangingPunct="0">
                        <a:spcBef>
                          <a:spcPct val="20000"/>
                        </a:spcBef>
                        <a:spcAft>
                          <a:spcPct val="0"/>
                        </a:spcAft>
                        <a:tabLst>
                          <a:tab pos="685800" algn="l"/>
                          <a:tab pos="1371600"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1371600" algn="l"/>
                        </a:tabLst>
                      </a:pPr>
                      <a:r>
                        <a:rPr kumimoji="0" lang="en-US" altLang="en-US" sz="1100" b="1" i="0" u="none" strike="noStrike" cap="none" normalizeH="0" baseline="0" dirty="0">
                          <a:ln>
                            <a:noFill/>
                          </a:ln>
                          <a:solidFill>
                            <a:schemeClr val="tx1"/>
                          </a:solidFill>
                          <a:effectLst/>
                          <a:latin typeface="Times New Roman" pitchFamily="18" charset="0"/>
                          <a:cs typeface="Times New Roman" pitchFamily="18" charset="0"/>
                        </a:rPr>
                        <a:t>Reporting Data</a:t>
                      </a:r>
                      <a:endParaRPr kumimoji="0" lang="en-US" alt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85800" algn="l"/>
                          <a:tab pos="1371600" algn="l"/>
                        </a:tabLst>
                        <a:defRPr sz="2800">
                          <a:solidFill>
                            <a:schemeClr val="tx1"/>
                          </a:solidFill>
                          <a:latin typeface="Arial" charset="0"/>
                        </a:defRPr>
                      </a:lvl1pPr>
                      <a:lvl2pPr marL="742950" indent="-285750" eaLnBrk="0" hangingPunct="0">
                        <a:spcBef>
                          <a:spcPct val="20000"/>
                        </a:spcBef>
                        <a:tabLst>
                          <a:tab pos="685800" algn="l"/>
                          <a:tab pos="1371600" algn="l"/>
                        </a:tabLst>
                        <a:defRPr sz="2400">
                          <a:solidFill>
                            <a:schemeClr val="tx1"/>
                          </a:solidFill>
                          <a:latin typeface="Arial" charset="0"/>
                        </a:defRPr>
                      </a:lvl2pPr>
                      <a:lvl3pPr marL="1143000" indent="-228600" eaLnBrk="0" hangingPunct="0">
                        <a:spcBef>
                          <a:spcPct val="20000"/>
                        </a:spcBef>
                        <a:tabLst>
                          <a:tab pos="685800" algn="l"/>
                          <a:tab pos="1371600" algn="l"/>
                        </a:tabLst>
                        <a:defRPr sz="2000">
                          <a:solidFill>
                            <a:schemeClr val="tx1"/>
                          </a:solidFill>
                          <a:latin typeface="Arial" charset="0"/>
                        </a:defRPr>
                      </a:lvl3pPr>
                      <a:lvl4pPr marL="1600200" indent="-228600" eaLnBrk="0" hangingPunct="0">
                        <a:spcBef>
                          <a:spcPct val="20000"/>
                        </a:spcBef>
                        <a:tabLst>
                          <a:tab pos="685800" algn="l"/>
                          <a:tab pos="1371600" algn="l"/>
                        </a:tabLst>
                        <a:defRPr>
                          <a:solidFill>
                            <a:schemeClr val="tx1"/>
                          </a:solidFill>
                          <a:latin typeface="Arial" charset="0"/>
                        </a:defRPr>
                      </a:lvl4pPr>
                      <a:lvl5pPr marL="2057400" indent="-228600" eaLnBrk="0" hangingPunct="0">
                        <a:spcBef>
                          <a:spcPct val="20000"/>
                        </a:spcBef>
                        <a:tabLst>
                          <a:tab pos="685800" algn="l"/>
                          <a:tab pos="1371600" algn="l"/>
                        </a:tabLst>
                        <a:defRPr>
                          <a:solidFill>
                            <a:schemeClr val="tx1"/>
                          </a:solidFill>
                          <a:latin typeface="Arial" charset="0"/>
                        </a:defRPr>
                      </a:lvl5pPr>
                      <a:lvl6pPr marL="2514600" indent="-228600" eaLnBrk="0" fontAlgn="base" hangingPunct="0">
                        <a:spcBef>
                          <a:spcPct val="20000"/>
                        </a:spcBef>
                        <a:spcAft>
                          <a:spcPct val="0"/>
                        </a:spcAft>
                        <a:tabLst>
                          <a:tab pos="685800" algn="l"/>
                          <a:tab pos="1371600" algn="l"/>
                        </a:tabLst>
                        <a:defRPr>
                          <a:solidFill>
                            <a:schemeClr val="tx1"/>
                          </a:solidFill>
                          <a:latin typeface="Arial" charset="0"/>
                        </a:defRPr>
                      </a:lvl6pPr>
                      <a:lvl7pPr marL="2971800" indent="-228600" eaLnBrk="0" fontAlgn="base" hangingPunct="0">
                        <a:spcBef>
                          <a:spcPct val="20000"/>
                        </a:spcBef>
                        <a:spcAft>
                          <a:spcPct val="0"/>
                        </a:spcAft>
                        <a:tabLst>
                          <a:tab pos="685800" algn="l"/>
                          <a:tab pos="1371600" algn="l"/>
                        </a:tabLst>
                        <a:defRPr>
                          <a:solidFill>
                            <a:schemeClr val="tx1"/>
                          </a:solidFill>
                          <a:latin typeface="Arial" charset="0"/>
                        </a:defRPr>
                      </a:lvl7pPr>
                      <a:lvl8pPr marL="3429000" indent="-228600" eaLnBrk="0" fontAlgn="base" hangingPunct="0">
                        <a:spcBef>
                          <a:spcPct val="20000"/>
                        </a:spcBef>
                        <a:spcAft>
                          <a:spcPct val="0"/>
                        </a:spcAft>
                        <a:tabLst>
                          <a:tab pos="685800" algn="l"/>
                          <a:tab pos="1371600" algn="l"/>
                        </a:tabLst>
                        <a:defRPr>
                          <a:solidFill>
                            <a:schemeClr val="tx1"/>
                          </a:solidFill>
                          <a:latin typeface="Arial" charset="0"/>
                        </a:defRPr>
                      </a:lvl8pPr>
                      <a:lvl9pPr marL="3886200" indent="-228600" eaLnBrk="0" fontAlgn="base" hangingPunct="0">
                        <a:spcBef>
                          <a:spcPct val="20000"/>
                        </a:spcBef>
                        <a:spcAft>
                          <a:spcPct val="0"/>
                        </a:spcAft>
                        <a:tabLst>
                          <a:tab pos="685800" algn="l"/>
                          <a:tab pos="1371600"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1371600" algn="l"/>
                        </a:tabLst>
                      </a:pPr>
                      <a:r>
                        <a:rPr kumimoji="0" lang="en-US" altLang="en-US" sz="1100" b="1" i="0" u="none" strike="noStrike" cap="none" normalizeH="0" baseline="0" dirty="0">
                          <a:ln>
                            <a:noFill/>
                          </a:ln>
                          <a:solidFill>
                            <a:schemeClr val="tx1"/>
                          </a:solidFill>
                          <a:effectLst/>
                          <a:latin typeface="Times New Roman" pitchFamily="18" charset="0"/>
                          <a:cs typeface="Times New Roman" pitchFamily="18" charset="0"/>
                        </a:rPr>
                        <a:t>Calibrated as of 3/31/22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7481">
                <a:tc>
                  <a:txBody>
                    <a:bodyPr/>
                    <a:lstStyle>
                      <a:lvl1pPr eaLnBrk="0" hangingPunct="0">
                        <a:spcBef>
                          <a:spcPct val="20000"/>
                        </a:spcBef>
                        <a:tabLst>
                          <a:tab pos="685800" algn="l"/>
                          <a:tab pos="1371600" algn="l"/>
                        </a:tabLst>
                        <a:defRPr sz="2800">
                          <a:solidFill>
                            <a:schemeClr val="tx1"/>
                          </a:solidFill>
                          <a:latin typeface="Arial" charset="0"/>
                        </a:defRPr>
                      </a:lvl1pPr>
                      <a:lvl2pPr marL="742950" indent="-285750" eaLnBrk="0" hangingPunct="0">
                        <a:spcBef>
                          <a:spcPct val="20000"/>
                        </a:spcBef>
                        <a:tabLst>
                          <a:tab pos="685800" algn="l"/>
                          <a:tab pos="1371600" algn="l"/>
                        </a:tabLst>
                        <a:defRPr sz="2400">
                          <a:solidFill>
                            <a:schemeClr val="tx1"/>
                          </a:solidFill>
                          <a:latin typeface="Arial" charset="0"/>
                        </a:defRPr>
                      </a:lvl2pPr>
                      <a:lvl3pPr marL="1143000" indent="-228600" eaLnBrk="0" hangingPunct="0">
                        <a:spcBef>
                          <a:spcPct val="20000"/>
                        </a:spcBef>
                        <a:tabLst>
                          <a:tab pos="685800" algn="l"/>
                          <a:tab pos="1371600" algn="l"/>
                        </a:tabLst>
                        <a:defRPr sz="2000">
                          <a:solidFill>
                            <a:schemeClr val="tx1"/>
                          </a:solidFill>
                          <a:latin typeface="Arial" charset="0"/>
                        </a:defRPr>
                      </a:lvl3pPr>
                      <a:lvl4pPr marL="1600200" indent="-228600" eaLnBrk="0" hangingPunct="0">
                        <a:spcBef>
                          <a:spcPct val="20000"/>
                        </a:spcBef>
                        <a:tabLst>
                          <a:tab pos="685800" algn="l"/>
                          <a:tab pos="1371600" algn="l"/>
                        </a:tabLst>
                        <a:defRPr>
                          <a:solidFill>
                            <a:schemeClr val="tx1"/>
                          </a:solidFill>
                          <a:latin typeface="Arial" charset="0"/>
                        </a:defRPr>
                      </a:lvl4pPr>
                      <a:lvl5pPr marL="2057400" indent="-228600" eaLnBrk="0" hangingPunct="0">
                        <a:spcBef>
                          <a:spcPct val="20000"/>
                        </a:spcBef>
                        <a:tabLst>
                          <a:tab pos="685800" algn="l"/>
                          <a:tab pos="1371600" algn="l"/>
                        </a:tabLst>
                        <a:defRPr>
                          <a:solidFill>
                            <a:schemeClr val="tx1"/>
                          </a:solidFill>
                          <a:latin typeface="Arial" charset="0"/>
                        </a:defRPr>
                      </a:lvl5pPr>
                      <a:lvl6pPr marL="2514600" indent="-228600" eaLnBrk="0" fontAlgn="base" hangingPunct="0">
                        <a:spcBef>
                          <a:spcPct val="20000"/>
                        </a:spcBef>
                        <a:spcAft>
                          <a:spcPct val="0"/>
                        </a:spcAft>
                        <a:tabLst>
                          <a:tab pos="685800" algn="l"/>
                          <a:tab pos="1371600" algn="l"/>
                        </a:tabLst>
                        <a:defRPr>
                          <a:solidFill>
                            <a:schemeClr val="tx1"/>
                          </a:solidFill>
                          <a:latin typeface="Arial" charset="0"/>
                        </a:defRPr>
                      </a:lvl6pPr>
                      <a:lvl7pPr marL="2971800" indent="-228600" eaLnBrk="0" fontAlgn="base" hangingPunct="0">
                        <a:spcBef>
                          <a:spcPct val="20000"/>
                        </a:spcBef>
                        <a:spcAft>
                          <a:spcPct val="0"/>
                        </a:spcAft>
                        <a:tabLst>
                          <a:tab pos="685800" algn="l"/>
                          <a:tab pos="1371600" algn="l"/>
                        </a:tabLst>
                        <a:defRPr>
                          <a:solidFill>
                            <a:schemeClr val="tx1"/>
                          </a:solidFill>
                          <a:latin typeface="Arial" charset="0"/>
                        </a:defRPr>
                      </a:lvl7pPr>
                      <a:lvl8pPr marL="3429000" indent="-228600" eaLnBrk="0" fontAlgn="base" hangingPunct="0">
                        <a:spcBef>
                          <a:spcPct val="20000"/>
                        </a:spcBef>
                        <a:spcAft>
                          <a:spcPct val="0"/>
                        </a:spcAft>
                        <a:tabLst>
                          <a:tab pos="685800" algn="l"/>
                          <a:tab pos="1371600" algn="l"/>
                        </a:tabLst>
                        <a:defRPr>
                          <a:solidFill>
                            <a:schemeClr val="tx1"/>
                          </a:solidFill>
                          <a:latin typeface="Arial" charset="0"/>
                        </a:defRPr>
                      </a:lvl8pPr>
                      <a:lvl9pPr marL="3886200" indent="-228600" eaLnBrk="0" fontAlgn="base" hangingPunct="0">
                        <a:spcBef>
                          <a:spcPct val="20000"/>
                        </a:spcBef>
                        <a:spcAft>
                          <a:spcPct val="0"/>
                        </a:spcAft>
                        <a:tabLst>
                          <a:tab pos="685800" algn="l"/>
                          <a:tab pos="1371600" algn="l"/>
                        </a:tabLs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1371600" algn="l"/>
                        </a:tabLst>
                      </a:pPr>
                      <a:r>
                        <a:rPr kumimoji="0" lang="en-US" altLang="en-US" sz="1100" b="0" i="0" u="none" strike="noStrike" cap="none" normalizeH="0" baseline="0" dirty="0">
                          <a:ln>
                            <a:noFill/>
                          </a:ln>
                          <a:solidFill>
                            <a:schemeClr val="tx1"/>
                          </a:solidFill>
                          <a:effectLst/>
                          <a:latin typeface="Times New Roman" pitchFamily="18" charset="0"/>
                          <a:cs typeface="Times New Roman" pitchFamily="18" charset="0"/>
                        </a:rPr>
                        <a:t>Number of Laboratories</a:t>
                      </a:r>
                      <a:endParaRPr kumimoji="0" lang="en-US" alt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85800" algn="l"/>
                          <a:tab pos="1371600" algn="l"/>
                        </a:tabLst>
                        <a:defRPr sz="2800">
                          <a:solidFill>
                            <a:schemeClr val="tx1"/>
                          </a:solidFill>
                          <a:latin typeface="Arial" charset="0"/>
                        </a:defRPr>
                      </a:lvl1pPr>
                      <a:lvl2pPr marL="742950" indent="-285750" eaLnBrk="0" hangingPunct="0">
                        <a:spcBef>
                          <a:spcPct val="20000"/>
                        </a:spcBef>
                        <a:tabLst>
                          <a:tab pos="685800" algn="l"/>
                          <a:tab pos="1371600" algn="l"/>
                        </a:tabLst>
                        <a:defRPr sz="2400">
                          <a:solidFill>
                            <a:schemeClr val="tx1"/>
                          </a:solidFill>
                          <a:latin typeface="Arial" charset="0"/>
                        </a:defRPr>
                      </a:lvl2pPr>
                      <a:lvl3pPr marL="1143000" indent="-228600" eaLnBrk="0" hangingPunct="0">
                        <a:spcBef>
                          <a:spcPct val="20000"/>
                        </a:spcBef>
                        <a:tabLst>
                          <a:tab pos="685800" algn="l"/>
                          <a:tab pos="1371600" algn="l"/>
                        </a:tabLst>
                        <a:defRPr sz="2000">
                          <a:solidFill>
                            <a:schemeClr val="tx1"/>
                          </a:solidFill>
                          <a:latin typeface="Arial" charset="0"/>
                        </a:defRPr>
                      </a:lvl3pPr>
                      <a:lvl4pPr marL="1600200" indent="-228600" eaLnBrk="0" hangingPunct="0">
                        <a:spcBef>
                          <a:spcPct val="20000"/>
                        </a:spcBef>
                        <a:tabLst>
                          <a:tab pos="685800" algn="l"/>
                          <a:tab pos="1371600" algn="l"/>
                        </a:tabLst>
                        <a:defRPr>
                          <a:solidFill>
                            <a:schemeClr val="tx1"/>
                          </a:solidFill>
                          <a:latin typeface="Arial" charset="0"/>
                        </a:defRPr>
                      </a:lvl4pPr>
                      <a:lvl5pPr marL="2057400" indent="-228600" eaLnBrk="0" hangingPunct="0">
                        <a:spcBef>
                          <a:spcPct val="20000"/>
                        </a:spcBef>
                        <a:tabLst>
                          <a:tab pos="685800" algn="l"/>
                          <a:tab pos="1371600" algn="l"/>
                        </a:tabLst>
                        <a:defRPr>
                          <a:solidFill>
                            <a:schemeClr val="tx1"/>
                          </a:solidFill>
                          <a:latin typeface="Arial" charset="0"/>
                        </a:defRPr>
                      </a:lvl5pPr>
                      <a:lvl6pPr marL="2514600" indent="-228600" eaLnBrk="0" fontAlgn="base" hangingPunct="0">
                        <a:spcBef>
                          <a:spcPct val="20000"/>
                        </a:spcBef>
                        <a:spcAft>
                          <a:spcPct val="0"/>
                        </a:spcAft>
                        <a:tabLst>
                          <a:tab pos="685800" algn="l"/>
                          <a:tab pos="1371600" algn="l"/>
                        </a:tabLst>
                        <a:defRPr>
                          <a:solidFill>
                            <a:schemeClr val="tx1"/>
                          </a:solidFill>
                          <a:latin typeface="Arial" charset="0"/>
                        </a:defRPr>
                      </a:lvl6pPr>
                      <a:lvl7pPr marL="2971800" indent="-228600" eaLnBrk="0" fontAlgn="base" hangingPunct="0">
                        <a:spcBef>
                          <a:spcPct val="20000"/>
                        </a:spcBef>
                        <a:spcAft>
                          <a:spcPct val="0"/>
                        </a:spcAft>
                        <a:tabLst>
                          <a:tab pos="685800" algn="l"/>
                          <a:tab pos="1371600" algn="l"/>
                        </a:tabLst>
                        <a:defRPr>
                          <a:solidFill>
                            <a:schemeClr val="tx1"/>
                          </a:solidFill>
                          <a:latin typeface="Arial" charset="0"/>
                        </a:defRPr>
                      </a:lvl7pPr>
                      <a:lvl8pPr marL="3429000" indent="-228600" eaLnBrk="0" fontAlgn="base" hangingPunct="0">
                        <a:spcBef>
                          <a:spcPct val="20000"/>
                        </a:spcBef>
                        <a:spcAft>
                          <a:spcPct val="0"/>
                        </a:spcAft>
                        <a:tabLst>
                          <a:tab pos="685800" algn="l"/>
                          <a:tab pos="1371600" algn="l"/>
                        </a:tabLst>
                        <a:defRPr>
                          <a:solidFill>
                            <a:schemeClr val="tx1"/>
                          </a:solidFill>
                          <a:latin typeface="Arial" charset="0"/>
                        </a:defRPr>
                      </a:lvl8pPr>
                      <a:lvl9pPr marL="3886200" indent="-228600" eaLnBrk="0" fontAlgn="base" hangingPunct="0">
                        <a:spcBef>
                          <a:spcPct val="20000"/>
                        </a:spcBef>
                        <a:spcAft>
                          <a:spcPct val="0"/>
                        </a:spcAft>
                        <a:tabLst>
                          <a:tab pos="685800" algn="l"/>
                          <a:tab pos="1371600"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1371600" algn="l"/>
                        </a:tabLst>
                      </a:pPr>
                      <a:r>
                        <a:rPr kumimoji="0" lang="en-US" altLang="en-US" sz="1000" b="0" i="0" u="none" strike="noStrike" cap="none" normalizeH="0" baseline="0" dirty="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85800" algn="l"/>
                          <a:tab pos="1371600" algn="l"/>
                        </a:tabLst>
                        <a:defRPr sz="2800">
                          <a:solidFill>
                            <a:schemeClr val="tx1"/>
                          </a:solidFill>
                          <a:latin typeface="Arial" charset="0"/>
                        </a:defRPr>
                      </a:lvl1pPr>
                      <a:lvl2pPr marL="742950" indent="-285750" eaLnBrk="0" hangingPunct="0">
                        <a:spcBef>
                          <a:spcPct val="20000"/>
                        </a:spcBef>
                        <a:tabLst>
                          <a:tab pos="685800" algn="l"/>
                          <a:tab pos="1371600" algn="l"/>
                        </a:tabLst>
                        <a:defRPr sz="2400">
                          <a:solidFill>
                            <a:schemeClr val="tx1"/>
                          </a:solidFill>
                          <a:latin typeface="Arial" charset="0"/>
                        </a:defRPr>
                      </a:lvl2pPr>
                      <a:lvl3pPr marL="1143000" indent="-228600" eaLnBrk="0" hangingPunct="0">
                        <a:spcBef>
                          <a:spcPct val="20000"/>
                        </a:spcBef>
                        <a:tabLst>
                          <a:tab pos="685800" algn="l"/>
                          <a:tab pos="1371600" algn="l"/>
                        </a:tabLst>
                        <a:defRPr sz="2000">
                          <a:solidFill>
                            <a:schemeClr val="tx1"/>
                          </a:solidFill>
                          <a:latin typeface="Arial" charset="0"/>
                        </a:defRPr>
                      </a:lvl3pPr>
                      <a:lvl4pPr marL="1600200" indent="-228600" eaLnBrk="0" hangingPunct="0">
                        <a:spcBef>
                          <a:spcPct val="20000"/>
                        </a:spcBef>
                        <a:tabLst>
                          <a:tab pos="685800" algn="l"/>
                          <a:tab pos="1371600" algn="l"/>
                        </a:tabLst>
                        <a:defRPr>
                          <a:solidFill>
                            <a:schemeClr val="tx1"/>
                          </a:solidFill>
                          <a:latin typeface="Arial" charset="0"/>
                        </a:defRPr>
                      </a:lvl4pPr>
                      <a:lvl5pPr marL="2057400" indent="-228600" eaLnBrk="0" hangingPunct="0">
                        <a:spcBef>
                          <a:spcPct val="20000"/>
                        </a:spcBef>
                        <a:tabLst>
                          <a:tab pos="685800" algn="l"/>
                          <a:tab pos="1371600" algn="l"/>
                        </a:tabLst>
                        <a:defRPr>
                          <a:solidFill>
                            <a:schemeClr val="tx1"/>
                          </a:solidFill>
                          <a:latin typeface="Arial" charset="0"/>
                        </a:defRPr>
                      </a:lvl5pPr>
                      <a:lvl6pPr marL="2514600" indent="-228600" eaLnBrk="0" fontAlgn="base" hangingPunct="0">
                        <a:spcBef>
                          <a:spcPct val="20000"/>
                        </a:spcBef>
                        <a:spcAft>
                          <a:spcPct val="0"/>
                        </a:spcAft>
                        <a:tabLst>
                          <a:tab pos="685800" algn="l"/>
                          <a:tab pos="1371600" algn="l"/>
                        </a:tabLst>
                        <a:defRPr>
                          <a:solidFill>
                            <a:schemeClr val="tx1"/>
                          </a:solidFill>
                          <a:latin typeface="Arial" charset="0"/>
                        </a:defRPr>
                      </a:lvl6pPr>
                      <a:lvl7pPr marL="2971800" indent="-228600" eaLnBrk="0" fontAlgn="base" hangingPunct="0">
                        <a:spcBef>
                          <a:spcPct val="20000"/>
                        </a:spcBef>
                        <a:spcAft>
                          <a:spcPct val="0"/>
                        </a:spcAft>
                        <a:tabLst>
                          <a:tab pos="685800" algn="l"/>
                          <a:tab pos="1371600" algn="l"/>
                        </a:tabLst>
                        <a:defRPr>
                          <a:solidFill>
                            <a:schemeClr val="tx1"/>
                          </a:solidFill>
                          <a:latin typeface="Arial" charset="0"/>
                        </a:defRPr>
                      </a:lvl7pPr>
                      <a:lvl8pPr marL="3429000" indent="-228600" eaLnBrk="0" fontAlgn="base" hangingPunct="0">
                        <a:spcBef>
                          <a:spcPct val="20000"/>
                        </a:spcBef>
                        <a:spcAft>
                          <a:spcPct val="0"/>
                        </a:spcAft>
                        <a:tabLst>
                          <a:tab pos="685800" algn="l"/>
                          <a:tab pos="1371600" algn="l"/>
                        </a:tabLst>
                        <a:defRPr>
                          <a:solidFill>
                            <a:schemeClr val="tx1"/>
                          </a:solidFill>
                          <a:latin typeface="Arial" charset="0"/>
                        </a:defRPr>
                      </a:lvl8pPr>
                      <a:lvl9pPr marL="3886200" indent="-228600" eaLnBrk="0" fontAlgn="base" hangingPunct="0">
                        <a:spcBef>
                          <a:spcPct val="20000"/>
                        </a:spcBef>
                        <a:spcAft>
                          <a:spcPct val="0"/>
                        </a:spcAft>
                        <a:tabLst>
                          <a:tab pos="685800" algn="l"/>
                          <a:tab pos="1371600"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1371600" algn="l"/>
                        </a:tabLst>
                      </a:pPr>
                      <a:r>
                        <a:rPr kumimoji="0" lang="en-US" altLang="en-US" sz="1000" b="0" i="0" u="none" strike="noStrike" cap="none" normalizeH="0" baseline="0" dirty="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481">
                <a:tc>
                  <a:txBody>
                    <a:bodyPr/>
                    <a:lstStyle>
                      <a:lvl1pPr eaLnBrk="0" hangingPunct="0">
                        <a:spcBef>
                          <a:spcPct val="20000"/>
                        </a:spcBef>
                        <a:tabLst>
                          <a:tab pos="685800" algn="l"/>
                          <a:tab pos="1371600" algn="l"/>
                        </a:tabLst>
                        <a:defRPr sz="2800">
                          <a:solidFill>
                            <a:schemeClr val="tx1"/>
                          </a:solidFill>
                          <a:latin typeface="Arial" charset="0"/>
                        </a:defRPr>
                      </a:lvl1pPr>
                      <a:lvl2pPr marL="742950" indent="-285750" eaLnBrk="0" hangingPunct="0">
                        <a:spcBef>
                          <a:spcPct val="20000"/>
                        </a:spcBef>
                        <a:tabLst>
                          <a:tab pos="685800" algn="l"/>
                          <a:tab pos="1371600" algn="l"/>
                        </a:tabLst>
                        <a:defRPr sz="2400">
                          <a:solidFill>
                            <a:schemeClr val="tx1"/>
                          </a:solidFill>
                          <a:latin typeface="Arial" charset="0"/>
                        </a:defRPr>
                      </a:lvl2pPr>
                      <a:lvl3pPr marL="1143000" indent="-228600" eaLnBrk="0" hangingPunct="0">
                        <a:spcBef>
                          <a:spcPct val="20000"/>
                        </a:spcBef>
                        <a:tabLst>
                          <a:tab pos="685800" algn="l"/>
                          <a:tab pos="1371600" algn="l"/>
                        </a:tabLst>
                        <a:defRPr sz="2000">
                          <a:solidFill>
                            <a:schemeClr val="tx1"/>
                          </a:solidFill>
                          <a:latin typeface="Arial" charset="0"/>
                        </a:defRPr>
                      </a:lvl3pPr>
                      <a:lvl4pPr marL="1600200" indent="-228600" eaLnBrk="0" hangingPunct="0">
                        <a:spcBef>
                          <a:spcPct val="20000"/>
                        </a:spcBef>
                        <a:tabLst>
                          <a:tab pos="685800" algn="l"/>
                          <a:tab pos="1371600" algn="l"/>
                        </a:tabLst>
                        <a:defRPr>
                          <a:solidFill>
                            <a:schemeClr val="tx1"/>
                          </a:solidFill>
                          <a:latin typeface="Arial" charset="0"/>
                        </a:defRPr>
                      </a:lvl4pPr>
                      <a:lvl5pPr marL="2057400" indent="-228600" eaLnBrk="0" hangingPunct="0">
                        <a:spcBef>
                          <a:spcPct val="20000"/>
                        </a:spcBef>
                        <a:tabLst>
                          <a:tab pos="685800" algn="l"/>
                          <a:tab pos="1371600" algn="l"/>
                        </a:tabLst>
                        <a:defRPr>
                          <a:solidFill>
                            <a:schemeClr val="tx1"/>
                          </a:solidFill>
                          <a:latin typeface="Arial" charset="0"/>
                        </a:defRPr>
                      </a:lvl5pPr>
                      <a:lvl6pPr marL="2514600" indent="-228600" eaLnBrk="0" fontAlgn="base" hangingPunct="0">
                        <a:spcBef>
                          <a:spcPct val="20000"/>
                        </a:spcBef>
                        <a:spcAft>
                          <a:spcPct val="0"/>
                        </a:spcAft>
                        <a:tabLst>
                          <a:tab pos="685800" algn="l"/>
                          <a:tab pos="1371600" algn="l"/>
                        </a:tabLst>
                        <a:defRPr>
                          <a:solidFill>
                            <a:schemeClr val="tx1"/>
                          </a:solidFill>
                          <a:latin typeface="Arial" charset="0"/>
                        </a:defRPr>
                      </a:lvl6pPr>
                      <a:lvl7pPr marL="2971800" indent="-228600" eaLnBrk="0" fontAlgn="base" hangingPunct="0">
                        <a:spcBef>
                          <a:spcPct val="20000"/>
                        </a:spcBef>
                        <a:spcAft>
                          <a:spcPct val="0"/>
                        </a:spcAft>
                        <a:tabLst>
                          <a:tab pos="685800" algn="l"/>
                          <a:tab pos="1371600" algn="l"/>
                        </a:tabLst>
                        <a:defRPr>
                          <a:solidFill>
                            <a:schemeClr val="tx1"/>
                          </a:solidFill>
                          <a:latin typeface="Arial" charset="0"/>
                        </a:defRPr>
                      </a:lvl7pPr>
                      <a:lvl8pPr marL="3429000" indent="-228600" eaLnBrk="0" fontAlgn="base" hangingPunct="0">
                        <a:spcBef>
                          <a:spcPct val="20000"/>
                        </a:spcBef>
                        <a:spcAft>
                          <a:spcPct val="0"/>
                        </a:spcAft>
                        <a:tabLst>
                          <a:tab pos="685800" algn="l"/>
                          <a:tab pos="1371600" algn="l"/>
                        </a:tabLst>
                        <a:defRPr>
                          <a:solidFill>
                            <a:schemeClr val="tx1"/>
                          </a:solidFill>
                          <a:latin typeface="Arial" charset="0"/>
                        </a:defRPr>
                      </a:lvl8pPr>
                      <a:lvl9pPr marL="3886200" indent="-228600" eaLnBrk="0" fontAlgn="base" hangingPunct="0">
                        <a:spcBef>
                          <a:spcPct val="20000"/>
                        </a:spcBef>
                        <a:spcAft>
                          <a:spcPct val="0"/>
                        </a:spcAft>
                        <a:tabLst>
                          <a:tab pos="685800" algn="l"/>
                          <a:tab pos="1371600" algn="l"/>
                        </a:tabLs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1371600" algn="l"/>
                        </a:tabLst>
                      </a:pPr>
                      <a:r>
                        <a:rPr kumimoji="0" lang="en-US" altLang="en-US" sz="1100" b="0" i="0" u="none" strike="noStrike" cap="none" normalizeH="0" baseline="0" dirty="0">
                          <a:ln>
                            <a:noFill/>
                          </a:ln>
                          <a:solidFill>
                            <a:schemeClr val="tx1"/>
                          </a:solidFill>
                          <a:effectLst/>
                          <a:latin typeface="Times New Roman" pitchFamily="18" charset="0"/>
                          <a:cs typeface="Times New Roman" pitchFamily="18" charset="0"/>
                        </a:rPr>
                        <a:t>Number of Stands</a:t>
                      </a:r>
                      <a:endParaRPr kumimoji="0" lang="en-US" alt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85800" algn="l"/>
                          <a:tab pos="1371600" algn="l"/>
                        </a:tabLst>
                        <a:defRPr sz="2800">
                          <a:solidFill>
                            <a:schemeClr val="tx1"/>
                          </a:solidFill>
                          <a:latin typeface="Arial" charset="0"/>
                        </a:defRPr>
                      </a:lvl1pPr>
                      <a:lvl2pPr marL="742950" indent="-285750" eaLnBrk="0" hangingPunct="0">
                        <a:spcBef>
                          <a:spcPct val="20000"/>
                        </a:spcBef>
                        <a:tabLst>
                          <a:tab pos="685800" algn="l"/>
                          <a:tab pos="1371600" algn="l"/>
                        </a:tabLst>
                        <a:defRPr sz="2400">
                          <a:solidFill>
                            <a:schemeClr val="tx1"/>
                          </a:solidFill>
                          <a:latin typeface="Arial" charset="0"/>
                        </a:defRPr>
                      </a:lvl2pPr>
                      <a:lvl3pPr marL="1143000" indent="-228600" eaLnBrk="0" hangingPunct="0">
                        <a:spcBef>
                          <a:spcPct val="20000"/>
                        </a:spcBef>
                        <a:tabLst>
                          <a:tab pos="685800" algn="l"/>
                          <a:tab pos="1371600" algn="l"/>
                        </a:tabLst>
                        <a:defRPr sz="2000">
                          <a:solidFill>
                            <a:schemeClr val="tx1"/>
                          </a:solidFill>
                          <a:latin typeface="Arial" charset="0"/>
                        </a:defRPr>
                      </a:lvl3pPr>
                      <a:lvl4pPr marL="1600200" indent="-228600" eaLnBrk="0" hangingPunct="0">
                        <a:spcBef>
                          <a:spcPct val="20000"/>
                        </a:spcBef>
                        <a:tabLst>
                          <a:tab pos="685800" algn="l"/>
                          <a:tab pos="1371600" algn="l"/>
                        </a:tabLst>
                        <a:defRPr>
                          <a:solidFill>
                            <a:schemeClr val="tx1"/>
                          </a:solidFill>
                          <a:latin typeface="Arial" charset="0"/>
                        </a:defRPr>
                      </a:lvl4pPr>
                      <a:lvl5pPr marL="2057400" indent="-228600" eaLnBrk="0" hangingPunct="0">
                        <a:spcBef>
                          <a:spcPct val="20000"/>
                        </a:spcBef>
                        <a:tabLst>
                          <a:tab pos="685800" algn="l"/>
                          <a:tab pos="1371600" algn="l"/>
                        </a:tabLst>
                        <a:defRPr>
                          <a:solidFill>
                            <a:schemeClr val="tx1"/>
                          </a:solidFill>
                          <a:latin typeface="Arial" charset="0"/>
                        </a:defRPr>
                      </a:lvl5pPr>
                      <a:lvl6pPr marL="2514600" indent="-228600" eaLnBrk="0" fontAlgn="base" hangingPunct="0">
                        <a:spcBef>
                          <a:spcPct val="20000"/>
                        </a:spcBef>
                        <a:spcAft>
                          <a:spcPct val="0"/>
                        </a:spcAft>
                        <a:tabLst>
                          <a:tab pos="685800" algn="l"/>
                          <a:tab pos="1371600" algn="l"/>
                        </a:tabLst>
                        <a:defRPr>
                          <a:solidFill>
                            <a:schemeClr val="tx1"/>
                          </a:solidFill>
                          <a:latin typeface="Arial" charset="0"/>
                        </a:defRPr>
                      </a:lvl6pPr>
                      <a:lvl7pPr marL="2971800" indent="-228600" eaLnBrk="0" fontAlgn="base" hangingPunct="0">
                        <a:spcBef>
                          <a:spcPct val="20000"/>
                        </a:spcBef>
                        <a:spcAft>
                          <a:spcPct val="0"/>
                        </a:spcAft>
                        <a:tabLst>
                          <a:tab pos="685800" algn="l"/>
                          <a:tab pos="1371600" algn="l"/>
                        </a:tabLst>
                        <a:defRPr>
                          <a:solidFill>
                            <a:schemeClr val="tx1"/>
                          </a:solidFill>
                          <a:latin typeface="Arial" charset="0"/>
                        </a:defRPr>
                      </a:lvl7pPr>
                      <a:lvl8pPr marL="3429000" indent="-228600" eaLnBrk="0" fontAlgn="base" hangingPunct="0">
                        <a:spcBef>
                          <a:spcPct val="20000"/>
                        </a:spcBef>
                        <a:spcAft>
                          <a:spcPct val="0"/>
                        </a:spcAft>
                        <a:tabLst>
                          <a:tab pos="685800" algn="l"/>
                          <a:tab pos="1371600" algn="l"/>
                        </a:tabLst>
                        <a:defRPr>
                          <a:solidFill>
                            <a:schemeClr val="tx1"/>
                          </a:solidFill>
                          <a:latin typeface="Arial" charset="0"/>
                        </a:defRPr>
                      </a:lvl8pPr>
                      <a:lvl9pPr marL="3886200" indent="-228600" eaLnBrk="0" fontAlgn="base" hangingPunct="0">
                        <a:spcBef>
                          <a:spcPct val="20000"/>
                        </a:spcBef>
                        <a:spcAft>
                          <a:spcPct val="0"/>
                        </a:spcAft>
                        <a:tabLst>
                          <a:tab pos="685800" algn="l"/>
                          <a:tab pos="1371600"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1371600" algn="l"/>
                        </a:tabLst>
                      </a:pPr>
                      <a:r>
                        <a:rPr kumimoji="0" lang="en-US" altLang="en-US" sz="1000" b="0" i="0" u="none" strike="noStrike" cap="none" normalizeH="0" baseline="0" dirty="0">
                          <a:ln>
                            <a:noFill/>
                          </a:ln>
                          <a:solidFill>
                            <a:schemeClr val="tx1"/>
                          </a:solidFill>
                          <a:effectLst/>
                          <a:latin typeface="Times New Roman" pitchFamily="18"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85800" algn="l"/>
                          <a:tab pos="1371600" algn="l"/>
                        </a:tabLst>
                        <a:defRPr sz="2800">
                          <a:solidFill>
                            <a:schemeClr val="tx1"/>
                          </a:solidFill>
                          <a:latin typeface="Arial" charset="0"/>
                        </a:defRPr>
                      </a:lvl1pPr>
                      <a:lvl2pPr marL="742950" indent="-285750" eaLnBrk="0" hangingPunct="0">
                        <a:spcBef>
                          <a:spcPct val="20000"/>
                        </a:spcBef>
                        <a:tabLst>
                          <a:tab pos="685800" algn="l"/>
                          <a:tab pos="1371600" algn="l"/>
                        </a:tabLst>
                        <a:defRPr sz="2400">
                          <a:solidFill>
                            <a:schemeClr val="tx1"/>
                          </a:solidFill>
                          <a:latin typeface="Arial" charset="0"/>
                        </a:defRPr>
                      </a:lvl2pPr>
                      <a:lvl3pPr marL="1143000" indent="-228600" eaLnBrk="0" hangingPunct="0">
                        <a:spcBef>
                          <a:spcPct val="20000"/>
                        </a:spcBef>
                        <a:tabLst>
                          <a:tab pos="685800" algn="l"/>
                          <a:tab pos="1371600" algn="l"/>
                        </a:tabLst>
                        <a:defRPr sz="2000">
                          <a:solidFill>
                            <a:schemeClr val="tx1"/>
                          </a:solidFill>
                          <a:latin typeface="Arial" charset="0"/>
                        </a:defRPr>
                      </a:lvl3pPr>
                      <a:lvl4pPr marL="1600200" indent="-228600" eaLnBrk="0" hangingPunct="0">
                        <a:spcBef>
                          <a:spcPct val="20000"/>
                        </a:spcBef>
                        <a:tabLst>
                          <a:tab pos="685800" algn="l"/>
                          <a:tab pos="1371600" algn="l"/>
                        </a:tabLst>
                        <a:defRPr>
                          <a:solidFill>
                            <a:schemeClr val="tx1"/>
                          </a:solidFill>
                          <a:latin typeface="Arial" charset="0"/>
                        </a:defRPr>
                      </a:lvl4pPr>
                      <a:lvl5pPr marL="2057400" indent="-228600" eaLnBrk="0" hangingPunct="0">
                        <a:spcBef>
                          <a:spcPct val="20000"/>
                        </a:spcBef>
                        <a:tabLst>
                          <a:tab pos="685800" algn="l"/>
                          <a:tab pos="1371600" algn="l"/>
                        </a:tabLst>
                        <a:defRPr>
                          <a:solidFill>
                            <a:schemeClr val="tx1"/>
                          </a:solidFill>
                          <a:latin typeface="Arial" charset="0"/>
                        </a:defRPr>
                      </a:lvl5pPr>
                      <a:lvl6pPr marL="2514600" indent="-228600" eaLnBrk="0" fontAlgn="base" hangingPunct="0">
                        <a:spcBef>
                          <a:spcPct val="20000"/>
                        </a:spcBef>
                        <a:spcAft>
                          <a:spcPct val="0"/>
                        </a:spcAft>
                        <a:tabLst>
                          <a:tab pos="685800" algn="l"/>
                          <a:tab pos="1371600" algn="l"/>
                        </a:tabLst>
                        <a:defRPr>
                          <a:solidFill>
                            <a:schemeClr val="tx1"/>
                          </a:solidFill>
                          <a:latin typeface="Arial" charset="0"/>
                        </a:defRPr>
                      </a:lvl6pPr>
                      <a:lvl7pPr marL="2971800" indent="-228600" eaLnBrk="0" fontAlgn="base" hangingPunct="0">
                        <a:spcBef>
                          <a:spcPct val="20000"/>
                        </a:spcBef>
                        <a:spcAft>
                          <a:spcPct val="0"/>
                        </a:spcAft>
                        <a:tabLst>
                          <a:tab pos="685800" algn="l"/>
                          <a:tab pos="1371600" algn="l"/>
                        </a:tabLst>
                        <a:defRPr>
                          <a:solidFill>
                            <a:schemeClr val="tx1"/>
                          </a:solidFill>
                          <a:latin typeface="Arial" charset="0"/>
                        </a:defRPr>
                      </a:lvl7pPr>
                      <a:lvl8pPr marL="3429000" indent="-228600" eaLnBrk="0" fontAlgn="base" hangingPunct="0">
                        <a:spcBef>
                          <a:spcPct val="20000"/>
                        </a:spcBef>
                        <a:spcAft>
                          <a:spcPct val="0"/>
                        </a:spcAft>
                        <a:tabLst>
                          <a:tab pos="685800" algn="l"/>
                          <a:tab pos="1371600" algn="l"/>
                        </a:tabLst>
                        <a:defRPr>
                          <a:solidFill>
                            <a:schemeClr val="tx1"/>
                          </a:solidFill>
                          <a:latin typeface="Arial" charset="0"/>
                        </a:defRPr>
                      </a:lvl8pPr>
                      <a:lvl9pPr marL="3886200" indent="-228600" eaLnBrk="0" fontAlgn="base" hangingPunct="0">
                        <a:spcBef>
                          <a:spcPct val="20000"/>
                        </a:spcBef>
                        <a:spcAft>
                          <a:spcPct val="0"/>
                        </a:spcAft>
                        <a:tabLst>
                          <a:tab pos="685800" algn="l"/>
                          <a:tab pos="1371600"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1371600" algn="l"/>
                        </a:tabLst>
                      </a:pPr>
                      <a:r>
                        <a:rPr kumimoji="0" lang="en-US" altLang="en-US" sz="1000" b="0" i="0" u="none" strike="noStrike" cap="none" normalizeH="0" baseline="0" dirty="0">
                          <a:ln>
                            <a:noFill/>
                          </a:ln>
                          <a:solidFill>
                            <a:schemeClr val="tx1"/>
                          </a:solidFill>
                          <a:effectLst/>
                          <a:latin typeface="Times New Roman" pitchFamily="18"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6174" name="Object 14"/>
          <p:cNvGraphicFramePr>
            <a:graphicFrameLocks noChangeAspect="1"/>
          </p:cNvGraphicFramePr>
          <p:nvPr/>
        </p:nvGraphicFramePr>
        <p:xfrm>
          <a:off x="2124075" y="2611438"/>
          <a:ext cx="8147050" cy="3859212"/>
        </p:xfrm>
        <a:graphic>
          <a:graphicData uri="http://schemas.openxmlformats.org/presentationml/2006/ole">
            <mc:AlternateContent xmlns:mc="http://schemas.openxmlformats.org/markup-compatibility/2006">
              <mc:Choice xmlns:v="urn:schemas-microsoft-com:vml" Requires="v">
                <p:oleObj name="Chart" r:id="rId2" imgW="8191324" imgH="3933702" progId="Excel.Chart.8">
                  <p:embed/>
                </p:oleObj>
              </mc:Choice>
              <mc:Fallback>
                <p:oleObj name="Chart" r:id="rId2" imgW="8191324" imgH="3933702" progId="Excel.Chart.8">
                  <p:embed/>
                  <p:pic>
                    <p:nvPicPr>
                      <p:cNvPr id="6174" name="Object 14"/>
                      <p:cNvPicPr>
                        <a:picLocks noChangeAspect="1" noChangeArrowheads="1"/>
                      </p:cNvPicPr>
                      <p:nvPr/>
                    </p:nvPicPr>
                    <p:blipFill>
                      <a:blip r:embed="rId3"/>
                      <a:srcRect/>
                      <a:stretch>
                        <a:fillRect/>
                      </a:stretch>
                    </p:blipFill>
                    <p:spPr bwMode="auto">
                      <a:xfrm>
                        <a:off x="2124075" y="2611438"/>
                        <a:ext cx="8147050" cy="3859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1484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stretch>
            <a:fillRect/>
          </a:stretch>
        </p:blipFill>
        <p:spPr>
          <a:xfrm>
            <a:off x="2438400" y="1752601"/>
            <a:ext cx="7772400" cy="4542119"/>
          </a:xfrm>
          <a:prstGeom prst="rect">
            <a:avLst/>
          </a:prstGeom>
        </p:spPr>
      </p:pic>
      <p:sp>
        <p:nvSpPr>
          <p:cNvPr id="2" name="Title 1"/>
          <p:cNvSpPr>
            <a:spLocks noGrp="1"/>
          </p:cNvSpPr>
          <p:nvPr>
            <p:ph type="title"/>
          </p:nvPr>
        </p:nvSpPr>
        <p:spPr>
          <a:xfrm>
            <a:off x="2321052" y="341173"/>
            <a:ext cx="9067800" cy="685800"/>
          </a:xfrm>
        </p:spPr>
        <p:txBody>
          <a:bodyPr>
            <a:noAutofit/>
          </a:bodyPr>
          <a:lstStyle/>
          <a:p>
            <a:r>
              <a:rPr lang="en-US" sz="2800" dirty="0"/>
              <a:t>Ln(CHST+CF) with Measurement Correction Factor #1</a:t>
            </a:r>
            <a:br>
              <a:rPr lang="en-US" sz="2800" dirty="0"/>
            </a:br>
            <a:r>
              <a:rPr lang="en-US" sz="2800" dirty="0"/>
              <a:t>-Corrected To Target</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40</a:t>
            </a:fld>
            <a:endParaRPr lang="en-US" dirty="0">
              <a:latin typeface="Franklin Gothic Book"/>
            </a:endParaRPr>
          </a:p>
        </p:txBody>
      </p:sp>
      <p:cxnSp>
        <p:nvCxnSpPr>
          <p:cNvPr id="7" name="Straight Connector 6"/>
          <p:cNvCxnSpPr/>
          <p:nvPr/>
        </p:nvCxnSpPr>
        <p:spPr>
          <a:xfrm flipV="1">
            <a:off x="7696200" y="1905000"/>
            <a:ext cx="0" cy="388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981200"/>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10" name="Straight Arrow Connector 9"/>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1003639"/>
            <a:ext cx="7696200" cy="646331"/>
          </a:xfrm>
          <a:prstGeom prst="rect">
            <a:avLst/>
          </a:prstGeom>
          <a:noFill/>
        </p:spPr>
        <p:txBody>
          <a:bodyPr wrap="square" rtlCol="0">
            <a:spAutoFit/>
          </a:bodyPr>
          <a:lstStyle/>
          <a:p>
            <a:r>
              <a:rPr lang="en-US" dirty="0">
                <a:solidFill>
                  <a:prstClr val="black"/>
                </a:solidFill>
                <a:latin typeface="Perpetua"/>
              </a:rPr>
              <a:t>Reference tests shown below on of after 08/08/2019 have the measurement correction factor of +0.0253 applied.</a:t>
            </a:r>
          </a:p>
        </p:txBody>
      </p:sp>
    </p:spTree>
    <p:extLst>
      <p:ext uri="{BB962C8B-B14F-4D97-AF65-F5344CB8AC3E}">
        <p14:creationId xmlns:p14="http://schemas.microsoft.com/office/powerpoint/2010/main" val="2211124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2388089" y="1828800"/>
            <a:ext cx="7823532" cy="4572000"/>
          </a:xfrm>
          <a:prstGeom prst="rect">
            <a:avLst/>
          </a:prstGeom>
        </p:spPr>
      </p:pic>
      <p:sp>
        <p:nvSpPr>
          <p:cNvPr id="2" name="Title 1"/>
          <p:cNvSpPr>
            <a:spLocks noGrp="1"/>
          </p:cNvSpPr>
          <p:nvPr>
            <p:ph type="title"/>
          </p:nvPr>
        </p:nvSpPr>
        <p:spPr>
          <a:xfrm>
            <a:off x="2286000" y="152400"/>
            <a:ext cx="8458200" cy="685800"/>
          </a:xfrm>
        </p:spPr>
        <p:txBody>
          <a:bodyPr>
            <a:normAutofit/>
          </a:bodyPr>
          <a:lstStyle/>
          <a:p>
            <a:r>
              <a:rPr lang="en-US" sz="3200" dirty="0"/>
              <a:t>LN(CHST+CF) with Measurement C.F. #1</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41</a:t>
            </a:fld>
            <a:endParaRPr lang="en-US" dirty="0">
              <a:latin typeface="Franklin Gothic Book"/>
            </a:endParaRPr>
          </a:p>
        </p:txBody>
      </p:sp>
      <p:cxnSp>
        <p:nvCxnSpPr>
          <p:cNvPr id="7" name="Straight Connector 6"/>
          <p:cNvCxnSpPr/>
          <p:nvPr/>
        </p:nvCxnSpPr>
        <p:spPr>
          <a:xfrm flipV="1">
            <a:off x="7620000" y="19050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981200"/>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10" name="Straight Arrow Connector 9"/>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25159" y="954040"/>
            <a:ext cx="7696200" cy="646331"/>
          </a:xfrm>
          <a:prstGeom prst="rect">
            <a:avLst/>
          </a:prstGeom>
          <a:noFill/>
        </p:spPr>
        <p:txBody>
          <a:bodyPr wrap="square" rtlCol="0">
            <a:spAutoFit/>
          </a:bodyPr>
          <a:lstStyle/>
          <a:p>
            <a:r>
              <a:rPr lang="en-US" dirty="0">
                <a:solidFill>
                  <a:prstClr val="black"/>
                </a:solidFill>
                <a:latin typeface="Perpetua"/>
              </a:rPr>
              <a:t>Reference tests shown below on of after 08/08/2019 have the measurement correction factor of +0.0253 applied.</a:t>
            </a:r>
          </a:p>
        </p:txBody>
      </p:sp>
    </p:spTree>
    <p:extLst>
      <p:ext uri="{BB962C8B-B14F-4D97-AF65-F5344CB8AC3E}">
        <p14:creationId xmlns:p14="http://schemas.microsoft.com/office/powerpoint/2010/main" val="759520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sz="quarter" idx="1"/>
          </p:nvPr>
        </p:nvPicPr>
        <p:blipFill>
          <a:blip r:embed="rId2"/>
          <a:stretch>
            <a:fillRect/>
          </a:stretch>
        </p:blipFill>
        <p:spPr>
          <a:xfrm>
            <a:off x="2400300" y="1828800"/>
            <a:ext cx="8039100" cy="4697976"/>
          </a:xfrm>
          <a:prstGeom prst="rect">
            <a:avLst/>
          </a:prstGeom>
        </p:spPr>
      </p:pic>
      <p:sp>
        <p:nvSpPr>
          <p:cNvPr id="2" name="Title 1"/>
          <p:cNvSpPr>
            <a:spLocks noGrp="1"/>
          </p:cNvSpPr>
          <p:nvPr>
            <p:ph type="title"/>
          </p:nvPr>
        </p:nvSpPr>
        <p:spPr>
          <a:xfrm>
            <a:off x="2209800" y="381000"/>
            <a:ext cx="9067800" cy="685800"/>
          </a:xfrm>
        </p:spPr>
        <p:txBody>
          <a:bodyPr>
            <a:noAutofit/>
          </a:bodyPr>
          <a:lstStyle/>
          <a:p>
            <a:r>
              <a:rPr lang="en-US" sz="2800" dirty="0"/>
              <a:t>Ln(CHST+CF) with Measurement Correction Factor #3</a:t>
            </a:r>
            <a:br>
              <a:rPr lang="en-US" sz="2800" dirty="0"/>
            </a:br>
            <a:r>
              <a:rPr lang="en-US" sz="2800" dirty="0"/>
              <a:t>-Corrected To Target</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42</a:t>
            </a:fld>
            <a:endParaRPr lang="en-US" dirty="0">
              <a:latin typeface="Franklin Gothic Book"/>
            </a:endParaRPr>
          </a:p>
        </p:txBody>
      </p:sp>
      <p:cxnSp>
        <p:nvCxnSpPr>
          <p:cNvPr id="7" name="Straight Connector 6"/>
          <p:cNvCxnSpPr/>
          <p:nvPr/>
        </p:nvCxnSpPr>
        <p:spPr>
          <a:xfrm flipV="1">
            <a:off x="8686800" y="2105110"/>
            <a:ext cx="0" cy="388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85486" y="2105110"/>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10" name="Straight Arrow Connector 9"/>
          <p:cNvCxnSpPr/>
          <p:nvPr/>
        </p:nvCxnSpPr>
        <p:spPr>
          <a:xfrm>
            <a:off x="7807410" y="2325818"/>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00300" y="1078316"/>
            <a:ext cx="7696200" cy="646331"/>
          </a:xfrm>
          <a:prstGeom prst="rect">
            <a:avLst/>
          </a:prstGeom>
          <a:noFill/>
        </p:spPr>
        <p:txBody>
          <a:bodyPr wrap="square" rtlCol="0">
            <a:spAutoFit/>
          </a:bodyPr>
          <a:lstStyle/>
          <a:p>
            <a:r>
              <a:rPr lang="en-US" dirty="0">
                <a:solidFill>
                  <a:prstClr val="black"/>
                </a:solidFill>
                <a:latin typeface="Perpetua"/>
              </a:rPr>
              <a:t>Reference tests shown below on of after 06/28/2020 have the measurement correction factor of +0.0296 applied.</a:t>
            </a:r>
          </a:p>
        </p:txBody>
      </p:sp>
    </p:spTree>
    <p:extLst>
      <p:ext uri="{BB962C8B-B14F-4D97-AF65-F5344CB8AC3E}">
        <p14:creationId xmlns:p14="http://schemas.microsoft.com/office/powerpoint/2010/main" val="2527020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quarter" idx="1"/>
          </p:nvPr>
        </p:nvPicPr>
        <p:blipFill>
          <a:blip r:embed="rId2"/>
          <a:stretch>
            <a:fillRect/>
          </a:stretch>
        </p:blipFill>
        <p:spPr>
          <a:xfrm>
            <a:off x="2286000" y="1716209"/>
            <a:ext cx="8171302" cy="4775234"/>
          </a:xfrm>
          <a:prstGeom prst="rect">
            <a:avLst/>
          </a:prstGeom>
        </p:spPr>
      </p:pic>
      <p:sp>
        <p:nvSpPr>
          <p:cNvPr id="2" name="Title 1"/>
          <p:cNvSpPr>
            <a:spLocks noGrp="1"/>
          </p:cNvSpPr>
          <p:nvPr>
            <p:ph type="title"/>
          </p:nvPr>
        </p:nvSpPr>
        <p:spPr>
          <a:xfrm>
            <a:off x="2286000" y="152400"/>
            <a:ext cx="8458200" cy="685800"/>
          </a:xfrm>
        </p:spPr>
        <p:txBody>
          <a:bodyPr>
            <a:normAutofit/>
          </a:bodyPr>
          <a:lstStyle/>
          <a:p>
            <a:r>
              <a:rPr lang="en-US" sz="3200" dirty="0"/>
              <a:t>LN(CHST+CF) with Measurement C.F. #3</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43</a:t>
            </a:fld>
            <a:endParaRPr lang="en-US" dirty="0">
              <a:latin typeface="Franklin Gothic Book"/>
            </a:endParaRPr>
          </a:p>
        </p:txBody>
      </p:sp>
      <p:cxnSp>
        <p:nvCxnSpPr>
          <p:cNvPr id="7" name="Straight Connector 6"/>
          <p:cNvCxnSpPr/>
          <p:nvPr/>
        </p:nvCxnSpPr>
        <p:spPr>
          <a:xfrm flipV="1">
            <a:off x="8686800" y="19812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10200" y="1898571"/>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10" name="Straight Arrow Connector 9"/>
          <p:cNvCxnSpPr/>
          <p:nvPr/>
        </p:nvCxnSpPr>
        <p:spPr>
          <a:xfrm>
            <a:off x="7819768" y="2153603"/>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25159" y="954040"/>
            <a:ext cx="7696200" cy="646331"/>
          </a:xfrm>
          <a:prstGeom prst="rect">
            <a:avLst/>
          </a:prstGeom>
          <a:noFill/>
        </p:spPr>
        <p:txBody>
          <a:bodyPr wrap="square" rtlCol="0">
            <a:spAutoFit/>
          </a:bodyPr>
          <a:lstStyle/>
          <a:p>
            <a:r>
              <a:rPr lang="en-US" dirty="0">
                <a:solidFill>
                  <a:prstClr val="black"/>
                </a:solidFill>
                <a:latin typeface="Perpetua"/>
              </a:rPr>
              <a:t>Reference tests shown below on of after 06/28/2020 have the measurement correction factor of +0.0296 applied.</a:t>
            </a:r>
          </a:p>
        </p:txBody>
      </p:sp>
    </p:spTree>
    <p:extLst>
      <p:ext uri="{BB962C8B-B14F-4D97-AF65-F5344CB8AC3E}">
        <p14:creationId xmlns:p14="http://schemas.microsoft.com/office/powerpoint/2010/main" val="701375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stretch>
            <a:fillRect/>
          </a:stretch>
        </p:blipFill>
        <p:spPr>
          <a:xfrm>
            <a:off x="2438400" y="1706282"/>
            <a:ext cx="7772400" cy="4542119"/>
          </a:xfrm>
          <a:prstGeom prst="rect">
            <a:avLst/>
          </a:prstGeom>
        </p:spPr>
      </p:pic>
      <p:sp>
        <p:nvSpPr>
          <p:cNvPr id="2" name="Title 1"/>
          <p:cNvSpPr>
            <a:spLocks noGrp="1"/>
          </p:cNvSpPr>
          <p:nvPr>
            <p:ph type="title"/>
          </p:nvPr>
        </p:nvSpPr>
        <p:spPr>
          <a:xfrm>
            <a:off x="2321052" y="125970"/>
            <a:ext cx="9067800" cy="685800"/>
          </a:xfrm>
        </p:spPr>
        <p:txBody>
          <a:bodyPr>
            <a:noAutofit/>
          </a:bodyPr>
          <a:lstStyle/>
          <a:p>
            <a:r>
              <a:rPr lang="en-US" sz="2800" dirty="0"/>
              <a:t>Ln(CHST)+CF with Correction Factor #4</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44</a:t>
            </a:fld>
            <a:endParaRPr lang="en-US" dirty="0">
              <a:latin typeface="Franklin Gothic Book"/>
            </a:endParaRPr>
          </a:p>
        </p:txBody>
      </p:sp>
      <p:cxnSp>
        <p:nvCxnSpPr>
          <p:cNvPr id="7" name="Straight Connector 6"/>
          <p:cNvCxnSpPr/>
          <p:nvPr/>
        </p:nvCxnSpPr>
        <p:spPr>
          <a:xfrm flipV="1">
            <a:off x="7696200" y="1905000"/>
            <a:ext cx="0" cy="388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981200"/>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10" name="Straight Arrow Connector 9"/>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914401"/>
            <a:ext cx="7696200" cy="646331"/>
          </a:xfrm>
          <a:prstGeom prst="rect">
            <a:avLst/>
          </a:prstGeom>
          <a:noFill/>
        </p:spPr>
        <p:txBody>
          <a:bodyPr wrap="square" rtlCol="0">
            <a:spAutoFit/>
          </a:bodyPr>
          <a:lstStyle/>
          <a:p>
            <a:r>
              <a:rPr lang="en-US" dirty="0">
                <a:solidFill>
                  <a:prstClr val="black"/>
                </a:solidFill>
                <a:latin typeface="Perpetua"/>
              </a:rPr>
              <a:t>Reference tests shown below on of after 08/08/2019 have the post-transformation (typical application) correction factor of +0.33073 applied.</a:t>
            </a:r>
          </a:p>
        </p:txBody>
      </p:sp>
    </p:spTree>
    <p:extLst>
      <p:ext uri="{BB962C8B-B14F-4D97-AF65-F5344CB8AC3E}">
        <p14:creationId xmlns:p14="http://schemas.microsoft.com/office/powerpoint/2010/main" val="2129150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2356022" y="1668182"/>
            <a:ext cx="7967988" cy="4656419"/>
          </a:xfrm>
          <a:prstGeom prst="rect">
            <a:avLst/>
          </a:prstGeom>
        </p:spPr>
      </p:pic>
      <p:sp>
        <p:nvSpPr>
          <p:cNvPr id="2" name="Title 1"/>
          <p:cNvSpPr>
            <a:spLocks noGrp="1"/>
          </p:cNvSpPr>
          <p:nvPr>
            <p:ph type="title"/>
          </p:nvPr>
        </p:nvSpPr>
        <p:spPr>
          <a:xfrm>
            <a:off x="2362200" y="162012"/>
            <a:ext cx="8458200" cy="685800"/>
          </a:xfrm>
        </p:spPr>
        <p:txBody>
          <a:bodyPr>
            <a:normAutofit/>
          </a:bodyPr>
          <a:lstStyle/>
          <a:p>
            <a:r>
              <a:rPr lang="en-US" sz="2800" dirty="0"/>
              <a:t>Ln(CHST)+CF with Correction Factor #4</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45</a:t>
            </a:fld>
            <a:endParaRPr lang="en-US" dirty="0">
              <a:latin typeface="Franklin Gothic Book"/>
            </a:endParaRPr>
          </a:p>
        </p:txBody>
      </p:sp>
      <p:cxnSp>
        <p:nvCxnSpPr>
          <p:cNvPr id="7" name="Straight Connector 6"/>
          <p:cNvCxnSpPr/>
          <p:nvPr/>
        </p:nvCxnSpPr>
        <p:spPr>
          <a:xfrm flipV="1">
            <a:off x="7696200" y="17526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981200"/>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10" name="Straight Arrow Connector 9"/>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4862" y="914401"/>
            <a:ext cx="7696200" cy="646331"/>
          </a:xfrm>
          <a:prstGeom prst="rect">
            <a:avLst/>
          </a:prstGeom>
          <a:noFill/>
        </p:spPr>
        <p:txBody>
          <a:bodyPr wrap="square" rtlCol="0">
            <a:spAutoFit/>
          </a:bodyPr>
          <a:lstStyle/>
          <a:p>
            <a:r>
              <a:rPr lang="en-US" dirty="0">
                <a:solidFill>
                  <a:prstClr val="black"/>
                </a:solidFill>
                <a:latin typeface="Perpetua"/>
              </a:rPr>
              <a:t>Reference tests shown below on of after 08/08/2019 have the post-transformation (typical application) correction factor of +0.33073 applied.</a:t>
            </a:r>
          </a:p>
        </p:txBody>
      </p:sp>
    </p:spTree>
    <p:extLst>
      <p:ext uri="{BB962C8B-B14F-4D97-AF65-F5344CB8AC3E}">
        <p14:creationId xmlns:p14="http://schemas.microsoft.com/office/powerpoint/2010/main" val="756975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sz="quarter" idx="1"/>
          </p:nvPr>
        </p:nvPicPr>
        <p:blipFill>
          <a:blip r:embed="rId2"/>
          <a:stretch>
            <a:fillRect/>
          </a:stretch>
        </p:blipFill>
        <p:spPr>
          <a:xfrm>
            <a:off x="2362200" y="2209800"/>
            <a:ext cx="7772400" cy="4530620"/>
          </a:xfrm>
          <a:prstGeom prst="rect">
            <a:avLst/>
          </a:prstGeom>
        </p:spPr>
      </p:pic>
      <p:sp>
        <p:nvSpPr>
          <p:cNvPr id="2" name="Title 1"/>
          <p:cNvSpPr>
            <a:spLocks noGrp="1"/>
          </p:cNvSpPr>
          <p:nvPr>
            <p:ph type="title"/>
          </p:nvPr>
        </p:nvSpPr>
        <p:spPr>
          <a:xfrm>
            <a:off x="2438400" y="609600"/>
            <a:ext cx="7772400" cy="639762"/>
          </a:xfrm>
        </p:spPr>
        <p:txBody>
          <a:bodyPr>
            <a:normAutofit fontScale="90000"/>
          </a:bodyPr>
          <a:lstStyle/>
          <a:p>
            <a:r>
              <a:rPr lang="en-US" dirty="0"/>
              <a:t>What about a non-constant C.F.?</a:t>
            </a:r>
            <a:br>
              <a:rPr lang="en-US" dirty="0"/>
            </a:br>
            <a:r>
              <a:rPr lang="en-US" dirty="0"/>
              <a:t>-Using Post #1 &amp; #3 Modeled Means</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46</a:t>
            </a:fld>
            <a:endParaRPr lang="en-US" dirty="0">
              <a:latin typeface="Franklin Gothic Book"/>
            </a:endParaRPr>
          </a:p>
        </p:txBody>
      </p:sp>
      <p:sp>
        <p:nvSpPr>
          <p:cNvPr id="6" name="TextBox 5"/>
          <p:cNvSpPr txBox="1"/>
          <p:nvPr/>
        </p:nvSpPr>
        <p:spPr>
          <a:xfrm>
            <a:off x="2438400" y="1249362"/>
            <a:ext cx="7620000" cy="923330"/>
          </a:xfrm>
          <a:prstGeom prst="rect">
            <a:avLst/>
          </a:prstGeom>
          <a:noFill/>
        </p:spPr>
        <p:txBody>
          <a:bodyPr wrap="square" rtlCol="0">
            <a:spAutoFit/>
          </a:bodyPr>
          <a:lstStyle/>
          <a:p>
            <a:r>
              <a:rPr lang="en-US" dirty="0">
                <a:solidFill>
                  <a:prstClr val="black"/>
                </a:solidFill>
                <a:latin typeface="Perpetua"/>
              </a:rPr>
              <a:t>The below shows how the correction factor would increase with improved oil performance.  This assumes candidates are showing the same trend as the reference oils by level. </a:t>
            </a:r>
          </a:p>
        </p:txBody>
      </p:sp>
      <p:sp>
        <p:nvSpPr>
          <p:cNvPr id="7" name="TextBox 6"/>
          <p:cNvSpPr txBox="1"/>
          <p:nvPr/>
        </p:nvSpPr>
        <p:spPr>
          <a:xfrm>
            <a:off x="5486400" y="2737045"/>
            <a:ext cx="3886200" cy="646331"/>
          </a:xfrm>
          <a:prstGeom prst="rect">
            <a:avLst/>
          </a:prstGeom>
          <a:noFill/>
        </p:spPr>
        <p:txBody>
          <a:bodyPr wrap="square" rtlCol="0">
            <a:spAutoFit/>
          </a:bodyPr>
          <a:lstStyle/>
          <a:p>
            <a:r>
              <a:rPr lang="en-US" dirty="0">
                <a:solidFill>
                  <a:prstClr val="black"/>
                </a:solidFill>
                <a:latin typeface="Perpetua"/>
              </a:rPr>
              <a:t>Correction Factor = -0.8534-0.4675X, </a:t>
            </a:r>
          </a:p>
          <a:p>
            <a:r>
              <a:rPr lang="en-US" dirty="0">
                <a:solidFill>
                  <a:prstClr val="black"/>
                </a:solidFill>
                <a:latin typeface="Perpetua"/>
              </a:rPr>
              <a:t>Where “X” is the Ln(CHST) result.</a:t>
            </a:r>
          </a:p>
        </p:txBody>
      </p:sp>
      <p:sp>
        <p:nvSpPr>
          <p:cNvPr id="10" name="TextBox 9"/>
          <p:cNvSpPr txBox="1"/>
          <p:nvPr/>
        </p:nvSpPr>
        <p:spPr>
          <a:xfrm>
            <a:off x="3124200" y="4953001"/>
            <a:ext cx="3886200" cy="646331"/>
          </a:xfrm>
          <a:prstGeom prst="rect">
            <a:avLst/>
          </a:prstGeom>
          <a:noFill/>
        </p:spPr>
        <p:txBody>
          <a:bodyPr wrap="square" rtlCol="0">
            <a:spAutoFit/>
          </a:bodyPr>
          <a:lstStyle/>
          <a:p>
            <a:r>
              <a:rPr lang="en-US" dirty="0">
                <a:solidFill>
                  <a:prstClr val="black"/>
                </a:solidFill>
                <a:latin typeface="Perpetua"/>
              </a:rPr>
              <a:t>Correction Factor = -0.4508-0.3002X, </a:t>
            </a:r>
          </a:p>
          <a:p>
            <a:r>
              <a:rPr lang="en-US" dirty="0">
                <a:solidFill>
                  <a:prstClr val="black"/>
                </a:solidFill>
                <a:latin typeface="Perpetua"/>
              </a:rPr>
              <a:t>Where “X” is the Ln(CHST) result.</a:t>
            </a:r>
          </a:p>
        </p:txBody>
      </p:sp>
      <p:cxnSp>
        <p:nvCxnSpPr>
          <p:cNvPr id="12" name="Straight Arrow Connector 11"/>
          <p:cNvCxnSpPr/>
          <p:nvPr/>
        </p:nvCxnSpPr>
        <p:spPr>
          <a:xfrm flipV="1">
            <a:off x="5029200" y="4343400"/>
            <a:ext cx="3810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95800" y="2911615"/>
            <a:ext cx="914400" cy="363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91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417" y="228600"/>
            <a:ext cx="7772400" cy="715962"/>
          </a:xfrm>
        </p:spPr>
        <p:txBody>
          <a:bodyPr>
            <a:normAutofit fontScale="90000"/>
          </a:bodyPr>
          <a:lstStyle/>
          <a:p>
            <a:r>
              <a:rPr lang="en-US" dirty="0"/>
              <a:t>Correction factors by CHST Level</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47</a:t>
            </a:fld>
            <a:endParaRPr lang="en-US" dirty="0">
              <a:latin typeface="Franklin Gothic Book"/>
            </a:endParaRPr>
          </a:p>
        </p:txBody>
      </p:sp>
      <p:graphicFrame>
        <p:nvGraphicFramePr>
          <p:cNvPr id="5" name="Content Placeholder 4"/>
          <p:cNvGraphicFramePr>
            <a:graphicFrameLocks noGrp="1"/>
          </p:cNvGraphicFramePr>
          <p:nvPr>
            <p:ph sz="quarter" idx="1"/>
          </p:nvPr>
        </p:nvGraphicFramePr>
        <p:xfrm>
          <a:off x="2413687" y="1902940"/>
          <a:ext cx="7696200" cy="4572000"/>
        </p:xfrm>
        <a:graphic>
          <a:graphicData uri="http://schemas.openxmlformats.org/drawingml/2006/table">
            <a:tbl>
              <a:tblPr firstRow="1" bandRow="1">
                <a:tableStyleId>{5C22544A-7EE6-4342-B048-85BDC9FD1C3A}</a:tableStyleId>
              </a:tblPr>
              <a:tblGrid>
                <a:gridCol w="1282700">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gridCol w="1282700">
                  <a:extLst>
                    <a:ext uri="{9D8B030D-6E8A-4147-A177-3AD203B41FA5}">
                      <a16:colId xmlns:a16="http://schemas.microsoft.com/office/drawing/2014/main" val="20003"/>
                    </a:ext>
                  </a:extLst>
                </a:gridCol>
                <a:gridCol w="1282700">
                  <a:extLst>
                    <a:ext uri="{9D8B030D-6E8A-4147-A177-3AD203B41FA5}">
                      <a16:colId xmlns:a16="http://schemas.microsoft.com/office/drawing/2014/main" val="20004"/>
                    </a:ext>
                  </a:extLst>
                </a:gridCol>
                <a:gridCol w="1282700">
                  <a:extLst>
                    <a:ext uri="{9D8B030D-6E8A-4147-A177-3AD203B41FA5}">
                      <a16:colId xmlns:a16="http://schemas.microsoft.com/office/drawing/2014/main" val="20005"/>
                    </a:ext>
                  </a:extLst>
                </a:gridCol>
              </a:tblGrid>
              <a:tr h="285750">
                <a:tc>
                  <a:txBody>
                    <a:bodyPr/>
                    <a:lstStyle/>
                    <a:p>
                      <a:pPr algn="ctr" fontAlgn="ctr"/>
                      <a:r>
                        <a:rPr lang="en-US" sz="1100" b="1" i="0" u="none" strike="noStrike" dirty="0">
                          <a:solidFill>
                            <a:schemeClr val="bg1"/>
                          </a:solidFill>
                          <a:effectLst/>
                          <a:latin typeface="Calibri" panose="020F0502020204030204" pitchFamily="34" charset="0"/>
                        </a:rPr>
                        <a:t>CHST</a:t>
                      </a:r>
                    </a:p>
                  </a:txBody>
                  <a:tcPr marL="9525" marR="9525" marT="9525" marB="0" anchor="ctr"/>
                </a:tc>
                <a:tc>
                  <a:txBody>
                    <a:bodyPr/>
                    <a:lstStyle/>
                    <a:p>
                      <a:pPr algn="ctr" fontAlgn="ctr"/>
                      <a:r>
                        <a:rPr lang="en-US" sz="1100" b="1" i="0" u="none" strike="noStrike">
                          <a:solidFill>
                            <a:schemeClr val="bg1"/>
                          </a:solidFill>
                          <a:effectLst/>
                          <a:latin typeface="Calibri" panose="020F0502020204030204" pitchFamily="34" charset="0"/>
                        </a:rPr>
                        <a:t>Ln(CHST)</a:t>
                      </a:r>
                    </a:p>
                  </a:txBody>
                  <a:tcPr marL="9525" marR="9525" marT="9525" marB="0" anchor="ctr"/>
                </a:tc>
                <a:tc>
                  <a:txBody>
                    <a:bodyPr/>
                    <a:lstStyle/>
                    <a:p>
                      <a:pPr algn="ctr" fontAlgn="ctr"/>
                      <a:r>
                        <a:rPr lang="en-US" sz="1100" b="1" i="0" u="none" strike="noStrike">
                          <a:solidFill>
                            <a:schemeClr val="bg1"/>
                          </a:solidFill>
                          <a:effectLst/>
                          <a:latin typeface="Calibri" panose="020F0502020204030204" pitchFamily="34" charset="0"/>
                        </a:rPr>
                        <a:t>C.F. w/ Post #1</a:t>
                      </a:r>
                    </a:p>
                  </a:txBody>
                  <a:tcPr marL="9525" marR="9525" marT="9525" marB="0" anchor="ctr"/>
                </a:tc>
                <a:tc>
                  <a:txBody>
                    <a:bodyPr/>
                    <a:lstStyle/>
                    <a:p>
                      <a:pPr algn="ctr" fontAlgn="ctr"/>
                      <a:r>
                        <a:rPr lang="pl-PL" sz="1100" b="1" i="0" u="none" strike="noStrike">
                          <a:solidFill>
                            <a:schemeClr val="bg1"/>
                          </a:solidFill>
                          <a:effectLst/>
                          <a:latin typeface="Calibri" panose="020F0502020204030204" pitchFamily="34" charset="0"/>
                        </a:rPr>
                        <a:t>Adj. CHST w/ Post #1</a:t>
                      </a:r>
                    </a:p>
                  </a:txBody>
                  <a:tcPr marL="9525" marR="9525" marT="9525" marB="0" anchor="ctr"/>
                </a:tc>
                <a:tc>
                  <a:txBody>
                    <a:bodyPr/>
                    <a:lstStyle/>
                    <a:p>
                      <a:pPr algn="ctr" fontAlgn="ctr"/>
                      <a:r>
                        <a:rPr lang="en-US" sz="1100" b="1" i="0" u="none" strike="noStrike">
                          <a:solidFill>
                            <a:schemeClr val="bg1"/>
                          </a:solidFill>
                          <a:effectLst/>
                          <a:latin typeface="Calibri" panose="020F0502020204030204" pitchFamily="34" charset="0"/>
                        </a:rPr>
                        <a:t>C.F. w/ Post #3</a:t>
                      </a:r>
                    </a:p>
                  </a:txBody>
                  <a:tcPr marL="9525" marR="9525" marT="9525" marB="0" anchor="ctr"/>
                </a:tc>
                <a:tc>
                  <a:txBody>
                    <a:bodyPr/>
                    <a:lstStyle/>
                    <a:p>
                      <a:pPr algn="ctr" fontAlgn="ctr"/>
                      <a:r>
                        <a:rPr lang="pl-PL" sz="1100" b="1" i="0" u="none" strike="noStrike" dirty="0">
                          <a:solidFill>
                            <a:schemeClr val="bg1"/>
                          </a:solidFill>
                          <a:effectLst/>
                          <a:latin typeface="Calibri" panose="020F0502020204030204" pitchFamily="34" charset="0"/>
                        </a:rPr>
                        <a:t>Adj CHST w/ Post #3</a:t>
                      </a:r>
                    </a:p>
                  </a:txBody>
                  <a:tcPr marL="9525" marR="9525" marT="9525" marB="0" anchor="ctr"/>
                </a:tc>
                <a:extLst>
                  <a:ext uri="{0D108BD9-81ED-4DB2-BD59-A6C34878D82A}">
                    <a16:rowId xmlns:a16="http://schemas.microsoft.com/office/drawing/2014/main" val="10000"/>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0.010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-4.6052</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0.9317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0.025</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1.2995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0.037</a:t>
                      </a:r>
                    </a:p>
                  </a:txBody>
                  <a:tcPr marL="9525" marR="9525" marT="9525" marB="0" anchor="ctr">
                    <a:solidFill>
                      <a:srgbClr val="FFFF00"/>
                    </a:solidFill>
                  </a:tcPr>
                </a:tc>
                <a:extLst>
                  <a:ext uri="{0D108BD9-81ED-4DB2-BD59-A6C34878D82A}">
                    <a16:rowId xmlns:a16="http://schemas.microsoft.com/office/drawing/2014/main" val="10001"/>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0.020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-3.9120</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0.7236</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0.041</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0.9755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0.053</a:t>
                      </a:r>
                    </a:p>
                  </a:txBody>
                  <a:tcPr marL="9525" marR="9525" marT="9525" marB="0" anchor="ctr">
                    <a:solidFill>
                      <a:srgbClr val="FFFF00"/>
                    </a:solidFill>
                  </a:tcPr>
                </a:tc>
                <a:extLst>
                  <a:ext uri="{0D108BD9-81ED-4DB2-BD59-A6C34878D82A}">
                    <a16:rowId xmlns:a16="http://schemas.microsoft.com/office/drawing/2014/main" val="10002"/>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0.030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-3.5066</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0.6019</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0.055</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0.7859</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0.066</a:t>
                      </a:r>
                    </a:p>
                  </a:txBody>
                  <a:tcPr marL="9525" marR="9525" marT="9525" marB="0" anchor="ctr">
                    <a:solidFill>
                      <a:srgbClr val="FFFF00"/>
                    </a:solidFill>
                  </a:tcPr>
                </a:tc>
                <a:extLst>
                  <a:ext uri="{0D108BD9-81ED-4DB2-BD59-A6C34878D82A}">
                    <a16:rowId xmlns:a16="http://schemas.microsoft.com/office/drawing/2014/main" val="10003"/>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0.040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-3.2189</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0.5155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0.067</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0.6514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0.077</a:t>
                      </a:r>
                    </a:p>
                  </a:txBody>
                  <a:tcPr marL="9525" marR="9525" marT="9525" marB="0" anchor="ctr">
                    <a:solidFill>
                      <a:srgbClr val="FFFF00"/>
                    </a:solidFill>
                  </a:tcPr>
                </a:tc>
                <a:extLst>
                  <a:ext uri="{0D108BD9-81ED-4DB2-BD59-A6C34878D82A}">
                    <a16:rowId xmlns:a16="http://schemas.microsoft.com/office/drawing/2014/main" val="10004"/>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0.050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-2.9957</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0.4485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0.078</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0.5471</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0.086</a:t>
                      </a:r>
                    </a:p>
                  </a:txBody>
                  <a:tcPr marL="9525" marR="9525" marT="9525" marB="0" anchor="ctr">
                    <a:solidFill>
                      <a:srgbClr val="FFFF00"/>
                    </a:solidFill>
                  </a:tcPr>
                </a:tc>
                <a:extLst>
                  <a:ext uri="{0D108BD9-81ED-4DB2-BD59-A6C34878D82A}">
                    <a16:rowId xmlns:a16="http://schemas.microsoft.com/office/drawing/2014/main" val="10005"/>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0.060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-2.8134</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0.3938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0.089</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0.4619</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0.095</a:t>
                      </a:r>
                    </a:p>
                  </a:txBody>
                  <a:tcPr marL="9525" marR="9525" marT="9525" marB="0" anchor="ctr">
                    <a:solidFill>
                      <a:srgbClr val="FFFF00"/>
                    </a:solidFill>
                  </a:tcPr>
                </a:tc>
                <a:extLst>
                  <a:ext uri="{0D108BD9-81ED-4DB2-BD59-A6C34878D82A}">
                    <a16:rowId xmlns:a16="http://schemas.microsoft.com/office/drawing/2014/main" val="10006"/>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0.070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-2.6593</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0.3475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0.099</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0.3898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0.103</a:t>
                      </a:r>
                    </a:p>
                  </a:txBody>
                  <a:tcPr marL="9525" marR="9525" marT="9525" marB="0" anchor="ctr">
                    <a:solidFill>
                      <a:srgbClr val="FFFF00"/>
                    </a:solidFill>
                  </a:tcPr>
                </a:tc>
                <a:extLst>
                  <a:ext uri="{0D108BD9-81ED-4DB2-BD59-A6C34878D82A}">
                    <a16:rowId xmlns:a16="http://schemas.microsoft.com/office/drawing/2014/main" val="10007"/>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0.080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-2.5257</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0.3074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0.109</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0.3274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0.111</a:t>
                      </a:r>
                    </a:p>
                  </a:txBody>
                  <a:tcPr marL="9525" marR="9525" marT="9525" marB="0" anchor="ctr">
                    <a:solidFill>
                      <a:srgbClr val="FFFF00"/>
                    </a:solidFill>
                  </a:tcPr>
                </a:tc>
                <a:extLst>
                  <a:ext uri="{0D108BD9-81ED-4DB2-BD59-A6C34878D82A}">
                    <a16:rowId xmlns:a16="http://schemas.microsoft.com/office/drawing/2014/main" val="10008"/>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0.090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-2.4079</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0.2721</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0.118</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0.2723</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0.118</a:t>
                      </a:r>
                    </a:p>
                  </a:txBody>
                  <a:tcPr marL="9525" marR="9525" marT="9525" marB="0" anchor="ctr">
                    <a:solidFill>
                      <a:srgbClr val="FFFF00"/>
                    </a:solidFill>
                  </a:tcPr>
                </a:tc>
                <a:extLst>
                  <a:ext uri="{0D108BD9-81ED-4DB2-BD59-A6C34878D82A}">
                    <a16:rowId xmlns:a16="http://schemas.microsoft.com/office/drawing/2014/main" val="10009"/>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0.100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-2.3026</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0.2404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0.127</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0.2231</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0.125</a:t>
                      </a:r>
                    </a:p>
                  </a:txBody>
                  <a:tcPr marL="9525" marR="9525" marT="9525" marB="0" anchor="ctr">
                    <a:solidFill>
                      <a:srgbClr val="FFFF00"/>
                    </a:solidFill>
                  </a:tcPr>
                </a:tc>
                <a:extLst>
                  <a:ext uri="{0D108BD9-81ED-4DB2-BD59-A6C34878D82A}">
                    <a16:rowId xmlns:a16="http://schemas.microsoft.com/office/drawing/2014/main" val="10010"/>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0.110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-2.2073</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0.2118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0.136</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0.1785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0.131</a:t>
                      </a:r>
                    </a:p>
                  </a:txBody>
                  <a:tcPr marL="9525" marR="9525" marT="9525" marB="0" anchor="ctr">
                    <a:solidFill>
                      <a:srgbClr val="FFFF00"/>
                    </a:solidFill>
                  </a:tcPr>
                </a:tc>
                <a:extLst>
                  <a:ext uri="{0D108BD9-81ED-4DB2-BD59-A6C34878D82A}">
                    <a16:rowId xmlns:a16="http://schemas.microsoft.com/office/drawing/2014/main" val="10011"/>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0.120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-2.1203</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0.1857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0.144</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0.1378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0.138</a:t>
                      </a:r>
                    </a:p>
                  </a:txBody>
                  <a:tcPr marL="9525" marR="9525" marT="9525" marB="0" anchor="ctr">
                    <a:solidFill>
                      <a:srgbClr val="FFFF00"/>
                    </a:solidFill>
                  </a:tcPr>
                </a:tc>
                <a:extLst>
                  <a:ext uri="{0D108BD9-81ED-4DB2-BD59-A6C34878D82A}">
                    <a16:rowId xmlns:a16="http://schemas.microsoft.com/office/drawing/2014/main" val="10012"/>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0.130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-2.0402</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0.1617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0.153</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0.1004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0.144</a:t>
                      </a:r>
                    </a:p>
                  </a:txBody>
                  <a:tcPr marL="9525" marR="9525" marT="9525" marB="0" anchor="ctr">
                    <a:solidFill>
                      <a:srgbClr val="FFFF00"/>
                    </a:solidFill>
                  </a:tcPr>
                </a:tc>
                <a:extLst>
                  <a:ext uri="{0D108BD9-81ED-4DB2-BD59-A6C34878D82A}">
                    <a16:rowId xmlns:a16="http://schemas.microsoft.com/office/drawing/2014/main" val="10013"/>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0.140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-1.9661</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0.1394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0.161</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0.0658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0.150</a:t>
                      </a:r>
                    </a:p>
                  </a:txBody>
                  <a:tcPr marL="9525" marR="9525" marT="9525" marB="0" anchor="ctr">
                    <a:solidFill>
                      <a:srgbClr val="FFFF00"/>
                    </a:solidFill>
                  </a:tcPr>
                </a:tc>
                <a:extLst>
                  <a:ext uri="{0D108BD9-81ED-4DB2-BD59-A6C34878D82A}">
                    <a16:rowId xmlns:a16="http://schemas.microsoft.com/office/drawing/2014/main" val="10014"/>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0.150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-1.8971</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0.1187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0.169</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0.0335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0.155</a:t>
                      </a:r>
                    </a:p>
                  </a:txBody>
                  <a:tcPr marL="9525" marR="9525" marT="9525" marB="0" anchor="ctr">
                    <a:solidFill>
                      <a:srgbClr val="FFFF00"/>
                    </a:solidFill>
                  </a:tcPr>
                </a:tc>
                <a:extLst>
                  <a:ext uri="{0D108BD9-81ED-4DB2-BD59-A6C34878D82A}">
                    <a16:rowId xmlns:a16="http://schemas.microsoft.com/office/drawing/2014/main" val="10015"/>
                  </a:ext>
                </a:extLst>
              </a:tr>
            </a:tbl>
          </a:graphicData>
        </a:graphic>
      </p:graphicFrame>
      <p:sp>
        <p:nvSpPr>
          <p:cNvPr id="6" name="TextBox 5"/>
          <p:cNvSpPr txBox="1"/>
          <p:nvPr/>
        </p:nvSpPr>
        <p:spPr>
          <a:xfrm>
            <a:off x="2405449" y="1082051"/>
            <a:ext cx="7667368" cy="646331"/>
          </a:xfrm>
          <a:prstGeom prst="rect">
            <a:avLst/>
          </a:prstGeom>
          <a:noFill/>
        </p:spPr>
        <p:txBody>
          <a:bodyPr wrap="square" rtlCol="0">
            <a:spAutoFit/>
          </a:bodyPr>
          <a:lstStyle/>
          <a:p>
            <a:r>
              <a:rPr lang="en-US" dirty="0">
                <a:solidFill>
                  <a:prstClr val="black"/>
                </a:solidFill>
                <a:latin typeface="Perpetua"/>
              </a:rPr>
              <a:t>The table below shows how the CHST values would adjust when using a level dependent correction factor.</a:t>
            </a:r>
          </a:p>
        </p:txBody>
      </p:sp>
    </p:spTree>
    <p:extLst>
      <p:ext uri="{BB962C8B-B14F-4D97-AF65-F5344CB8AC3E}">
        <p14:creationId xmlns:p14="http://schemas.microsoft.com/office/powerpoint/2010/main" val="1138843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7772400" cy="639762"/>
          </a:xfrm>
        </p:spPr>
        <p:txBody>
          <a:bodyPr>
            <a:normAutofit fontScale="90000"/>
          </a:bodyPr>
          <a:lstStyle/>
          <a:p>
            <a:r>
              <a:rPr lang="en-US" dirty="0"/>
              <a:t>New Ln(CHST) and Yi w/ Post #1</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48</a:t>
            </a:fld>
            <a:endParaRPr lang="en-US" dirty="0">
              <a:latin typeface="Franklin Gothic Book"/>
            </a:endParaRPr>
          </a:p>
        </p:txBody>
      </p:sp>
      <p:pic>
        <p:nvPicPr>
          <p:cNvPr id="5" name="Content Placeholder 4"/>
          <p:cNvPicPr>
            <a:picLocks noGrp="1" noChangeAspect="1"/>
          </p:cNvPicPr>
          <p:nvPr>
            <p:ph sz="quarter" idx="1"/>
          </p:nvPr>
        </p:nvPicPr>
        <p:blipFill>
          <a:blip r:embed="rId2"/>
          <a:stretch>
            <a:fillRect/>
          </a:stretch>
        </p:blipFill>
        <p:spPr>
          <a:xfrm>
            <a:off x="2438400" y="1981201"/>
            <a:ext cx="7772400" cy="4542119"/>
          </a:xfrm>
          <a:prstGeom prst="rect">
            <a:avLst/>
          </a:prstGeom>
        </p:spPr>
      </p:pic>
      <p:cxnSp>
        <p:nvCxnSpPr>
          <p:cNvPr id="6" name="Straight Connector 5"/>
          <p:cNvCxnSpPr/>
          <p:nvPr/>
        </p:nvCxnSpPr>
        <p:spPr>
          <a:xfrm flipV="1">
            <a:off x="7696200" y="20574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1041567"/>
            <a:ext cx="7620000" cy="646331"/>
          </a:xfrm>
          <a:prstGeom prst="rect">
            <a:avLst/>
          </a:prstGeom>
          <a:noFill/>
        </p:spPr>
        <p:txBody>
          <a:bodyPr wrap="square" rtlCol="0">
            <a:spAutoFit/>
          </a:bodyPr>
          <a:lstStyle/>
          <a:p>
            <a:r>
              <a:rPr lang="en-US" dirty="0">
                <a:solidFill>
                  <a:prstClr val="black"/>
                </a:solidFill>
                <a:latin typeface="Perpetua"/>
              </a:rPr>
              <a:t>The table below shows how data after 08/08/2019 would change with the level-dependent correction factor.</a:t>
            </a:r>
          </a:p>
        </p:txBody>
      </p:sp>
      <p:sp>
        <p:nvSpPr>
          <p:cNvPr id="8" name="TextBox 7"/>
          <p:cNvSpPr txBox="1"/>
          <p:nvPr/>
        </p:nvSpPr>
        <p:spPr>
          <a:xfrm>
            <a:off x="4495800" y="2086232"/>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9" name="Straight Arrow Connector 8"/>
          <p:cNvCxnSpPr/>
          <p:nvPr/>
        </p:nvCxnSpPr>
        <p:spPr>
          <a:xfrm>
            <a:off x="6905368" y="2341264"/>
            <a:ext cx="638432" cy="20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989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2"/>
          <a:stretch>
            <a:fillRect/>
          </a:stretch>
        </p:blipFill>
        <p:spPr>
          <a:xfrm>
            <a:off x="2438400" y="1981201"/>
            <a:ext cx="7772400" cy="4542119"/>
          </a:xfrm>
          <a:prstGeom prst="rect">
            <a:avLst/>
          </a:prstGeom>
        </p:spPr>
      </p:pic>
      <p:sp>
        <p:nvSpPr>
          <p:cNvPr id="2" name="Title 1"/>
          <p:cNvSpPr>
            <a:spLocks noGrp="1"/>
          </p:cNvSpPr>
          <p:nvPr>
            <p:ph type="title"/>
          </p:nvPr>
        </p:nvSpPr>
        <p:spPr>
          <a:xfrm>
            <a:off x="2438400" y="274638"/>
            <a:ext cx="7772400" cy="639762"/>
          </a:xfrm>
        </p:spPr>
        <p:txBody>
          <a:bodyPr>
            <a:normAutofit fontScale="90000"/>
          </a:bodyPr>
          <a:lstStyle/>
          <a:p>
            <a:r>
              <a:rPr lang="en-US" dirty="0"/>
              <a:t>New Ln(CHST) and Yi w/ Post #3</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49</a:t>
            </a:fld>
            <a:endParaRPr lang="en-US" dirty="0">
              <a:latin typeface="Franklin Gothic Book"/>
            </a:endParaRPr>
          </a:p>
        </p:txBody>
      </p:sp>
      <p:cxnSp>
        <p:nvCxnSpPr>
          <p:cNvPr id="6" name="Straight Connector 5"/>
          <p:cNvCxnSpPr/>
          <p:nvPr/>
        </p:nvCxnSpPr>
        <p:spPr>
          <a:xfrm flipV="1">
            <a:off x="8534400" y="20574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1041567"/>
            <a:ext cx="7620000" cy="646331"/>
          </a:xfrm>
          <a:prstGeom prst="rect">
            <a:avLst/>
          </a:prstGeom>
          <a:noFill/>
        </p:spPr>
        <p:txBody>
          <a:bodyPr wrap="square" rtlCol="0">
            <a:spAutoFit/>
          </a:bodyPr>
          <a:lstStyle/>
          <a:p>
            <a:r>
              <a:rPr lang="en-US" dirty="0">
                <a:solidFill>
                  <a:prstClr val="black"/>
                </a:solidFill>
                <a:latin typeface="Perpetua"/>
              </a:rPr>
              <a:t>The table below shows how data after 06/28/2020 would change with the level-dependent correction factor.</a:t>
            </a:r>
          </a:p>
        </p:txBody>
      </p:sp>
      <p:sp>
        <p:nvSpPr>
          <p:cNvPr id="9" name="TextBox 8"/>
          <p:cNvSpPr txBox="1"/>
          <p:nvPr/>
        </p:nvSpPr>
        <p:spPr>
          <a:xfrm>
            <a:off x="5105400" y="2133600"/>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10" name="Straight Arrow Connector 9"/>
          <p:cNvCxnSpPr/>
          <p:nvPr/>
        </p:nvCxnSpPr>
        <p:spPr>
          <a:xfrm>
            <a:off x="7514968" y="2388632"/>
            <a:ext cx="714632" cy="1259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82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rcRect/>
          <a:stretch/>
        </p:blipFill>
        <p:spPr>
          <a:xfrm>
            <a:off x="101600" y="-1"/>
            <a:ext cx="12090400" cy="6708531"/>
          </a:xfrm>
          <a:prstGeom prst="rect">
            <a:avLst/>
          </a:prstGeom>
        </p:spPr>
      </p:pic>
    </p:spTree>
    <p:extLst>
      <p:ext uri="{BB962C8B-B14F-4D97-AF65-F5344CB8AC3E}">
        <p14:creationId xmlns:p14="http://schemas.microsoft.com/office/powerpoint/2010/main" val="4209277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0" y="1371601"/>
            <a:ext cx="7772400" cy="866775"/>
          </a:xfrm>
        </p:spPr>
        <p:txBody>
          <a:bodyPr/>
          <a:lstStyle/>
          <a:p>
            <a:r>
              <a:rPr lang="en-US" dirty="0"/>
              <a:t>More Standard Deviation Options</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50</a:t>
            </a:fld>
            <a:endParaRPr lang="en-US" dirty="0">
              <a:latin typeface="Franklin Gothic Book"/>
            </a:endParaRPr>
          </a:p>
        </p:txBody>
      </p:sp>
    </p:spTree>
    <p:extLst>
      <p:ext uri="{BB962C8B-B14F-4D97-AF65-F5344CB8AC3E}">
        <p14:creationId xmlns:p14="http://schemas.microsoft.com/office/powerpoint/2010/main" val="824992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2458994" y="1828801"/>
            <a:ext cx="7772400" cy="4542119"/>
          </a:xfrm>
          <a:prstGeom prst="rect">
            <a:avLst/>
          </a:prstGeom>
        </p:spPr>
      </p:pic>
      <p:sp>
        <p:nvSpPr>
          <p:cNvPr id="2" name="Title 1"/>
          <p:cNvSpPr>
            <a:spLocks noGrp="1"/>
          </p:cNvSpPr>
          <p:nvPr>
            <p:ph type="title"/>
          </p:nvPr>
        </p:nvSpPr>
        <p:spPr>
          <a:xfrm>
            <a:off x="2344694" y="275985"/>
            <a:ext cx="7772400" cy="685800"/>
          </a:xfrm>
        </p:spPr>
        <p:txBody>
          <a:bodyPr>
            <a:normAutofit fontScale="90000"/>
          </a:bodyPr>
          <a:lstStyle/>
          <a:p>
            <a:r>
              <a:rPr lang="en-US" dirty="0"/>
              <a:t>Updating Yi Using Post #3 S.D.</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51</a:t>
            </a:fld>
            <a:endParaRPr lang="en-US" dirty="0">
              <a:latin typeface="Franklin Gothic Book"/>
            </a:endParaRPr>
          </a:p>
        </p:txBody>
      </p:sp>
      <p:cxnSp>
        <p:nvCxnSpPr>
          <p:cNvPr id="6" name="Straight Connector 5"/>
          <p:cNvCxnSpPr/>
          <p:nvPr/>
        </p:nvCxnSpPr>
        <p:spPr>
          <a:xfrm flipV="1">
            <a:off x="8534400" y="18288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7800" y="2121930"/>
            <a:ext cx="2438400" cy="369332"/>
          </a:xfrm>
          <a:prstGeom prst="rect">
            <a:avLst/>
          </a:prstGeom>
          <a:noFill/>
        </p:spPr>
        <p:txBody>
          <a:bodyPr wrap="square" rtlCol="0">
            <a:spAutoFit/>
          </a:bodyPr>
          <a:lstStyle/>
          <a:p>
            <a:r>
              <a:rPr lang="en-US" dirty="0">
                <a:solidFill>
                  <a:prstClr val="black"/>
                </a:solidFill>
                <a:latin typeface="Perpetua"/>
              </a:rPr>
              <a:t>Tests after here corrected</a:t>
            </a:r>
          </a:p>
        </p:txBody>
      </p:sp>
      <p:cxnSp>
        <p:nvCxnSpPr>
          <p:cNvPr id="8" name="Straight Arrow Connector 7"/>
          <p:cNvCxnSpPr/>
          <p:nvPr/>
        </p:nvCxnSpPr>
        <p:spPr>
          <a:xfrm>
            <a:off x="7543800" y="2262662"/>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58994" y="1140615"/>
            <a:ext cx="7543800" cy="369332"/>
          </a:xfrm>
          <a:prstGeom prst="rect">
            <a:avLst/>
          </a:prstGeom>
          <a:noFill/>
        </p:spPr>
        <p:txBody>
          <a:bodyPr wrap="square" rtlCol="0">
            <a:spAutoFit/>
          </a:bodyPr>
          <a:lstStyle/>
          <a:p>
            <a:r>
              <a:rPr lang="en-US" dirty="0">
                <a:solidFill>
                  <a:prstClr val="black"/>
                </a:solidFill>
                <a:latin typeface="Perpetua"/>
              </a:rPr>
              <a:t>Yi’s after 06/28/2020 here shown with updated standard deviations for Post #3 period.</a:t>
            </a:r>
          </a:p>
        </p:txBody>
      </p:sp>
    </p:spTree>
    <p:extLst>
      <p:ext uri="{BB962C8B-B14F-4D97-AF65-F5344CB8AC3E}">
        <p14:creationId xmlns:p14="http://schemas.microsoft.com/office/powerpoint/2010/main" val="1327331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
          </p:nvPr>
        </p:nvPicPr>
        <p:blipFill>
          <a:blip r:embed="rId2"/>
          <a:stretch>
            <a:fillRect/>
          </a:stretch>
        </p:blipFill>
        <p:spPr>
          <a:xfrm>
            <a:off x="2446638" y="1896782"/>
            <a:ext cx="7772400" cy="4542119"/>
          </a:xfrm>
          <a:prstGeom prst="rect">
            <a:avLst/>
          </a:prstGeom>
        </p:spPr>
      </p:pic>
      <p:sp>
        <p:nvSpPr>
          <p:cNvPr id="2" name="Title 1"/>
          <p:cNvSpPr>
            <a:spLocks noGrp="1"/>
          </p:cNvSpPr>
          <p:nvPr>
            <p:ph type="title"/>
          </p:nvPr>
        </p:nvSpPr>
        <p:spPr>
          <a:xfrm>
            <a:off x="2286000" y="285597"/>
            <a:ext cx="8093676" cy="685800"/>
          </a:xfrm>
        </p:spPr>
        <p:txBody>
          <a:bodyPr>
            <a:normAutofit fontScale="90000"/>
          </a:bodyPr>
          <a:lstStyle/>
          <a:p>
            <a:r>
              <a:rPr lang="en-US" dirty="0"/>
              <a:t>Updating Yi All Data Standard Deviations</a:t>
            </a:r>
          </a:p>
        </p:txBody>
      </p:sp>
      <p:sp>
        <p:nvSpPr>
          <p:cNvPr id="3" name="Slide Number Placeholder 2"/>
          <p:cNvSpPr>
            <a:spLocks noGrp="1"/>
          </p:cNvSpPr>
          <p:nvPr>
            <p:ph type="sldNum" sz="quarter" idx="12"/>
          </p:nvPr>
        </p:nvSpPr>
        <p:spPr/>
        <p:txBody>
          <a:bodyPr/>
          <a:lstStyle/>
          <a:p>
            <a:fld id="{6BD46921-C75C-4323-A4F1-EF7824FC3CBC}" type="slidenum">
              <a:rPr lang="en-US">
                <a:latin typeface="Franklin Gothic Book"/>
              </a:rPr>
              <a:pPr/>
              <a:t>52</a:t>
            </a:fld>
            <a:endParaRPr lang="en-US" dirty="0">
              <a:latin typeface="Franklin Gothic Book"/>
            </a:endParaRPr>
          </a:p>
        </p:txBody>
      </p:sp>
      <p:sp>
        <p:nvSpPr>
          <p:cNvPr id="7" name="TextBox 6"/>
          <p:cNvSpPr txBox="1"/>
          <p:nvPr/>
        </p:nvSpPr>
        <p:spPr>
          <a:xfrm>
            <a:off x="4343400" y="2133600"/>
            <a:ext cx="2438400" cy="369332"/>
          </a:xfrm>
          <a:prstGeom prst="rect">
            <a:avLst/>
          </a:prstGeom>
          <a:noFill/>
        </p:spPr>
        <p:txBody>
          <a:bodyPr wrap="square" rtlCol="0">
            <a:spAutoFit/>
          </a:bodyPr>
          <a:lstStyle/>
          <a:p>
            <a:r>
              <a:rPr lang="en-US" dirty="0">
                <a:solidFill>
                  <a:prstClr val="black"/>
                </a:solidFill>
                <a:latin typeface="Perpetua"/>
              </a:rPr>
              <a:t>All tests corrected</a:t>
            </a:r>
          </a:p>
        </p:txBody>
      </p:sp>
      <p:sp>
        <p:nvSpPr>
          <p:cNvPr id="9" name="TextBox 8"/>
          <p:cNvSpPr txBox="1"/>
          <p:nvPr/>
        </p:nvSpPr>
        <p:spPr>
          <a:xfrm>
            <a:off x="2393092" y="1114549"/>
            <a:ext cx="7543800" cy="646331"/>
          </a:xfrm>
          <a:prstGeom prst="rect">
            <a:avLst/>
          </a:prstGeom>
          <a:noFill/>
        </p:spPr>
        <p:txBody>
          <a:bodyPr wrap="square" rtlCol="0">
            <a:spAutoFit/>
          </a:bodyPr>
          <a:lstStyle/>
          <a:p>
            <a:r>
              <a:rPr lang="en-US" dirty="0">
                <a:solidFill>
                  <a:prstClr val="black"/>
                </a:solidFill>
                <a:latin typeface="Perpetua"/>
              </a:rPr>
              <a:t>All tests below have been corrected using the updated standard deviations calculated with all data.</a:t>
            </a:r>
          </a:p>
        </p:txBody>
      </p:sp>
    </p:spTree>
    <p:extLst>
      <p:ext uri="{BB962C8B-B14F-4D97-AF65-F5344CB8AC3E}">
        <p14:creationId xmlns:p14="http://schemas.microsoft.com/office/powerpoint/2010/main" val="1468767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A1E-B7A2-4420-87D5-8BEECB3215DB}"/>
              </a:ext>
            </a:extLst>
          </p:cNvPr>
          <p:cNvSpPr>
            <a:spLocks noGrp="1"/>
          </p:cNvSpPr>
          <p:nvPr>
            <p:ph type="title"/>
          </p:nvPr>
        </p:nvSpPr>
        <p:spPr>
          <a:xfrm>
            <a:off x="838200" y="365125"/>
            <a:ext cx="10515600" cy="896747"/>
          </a:xfrm>
        </p:spPr>
        <p:txBody>
          <a:bodyPr/>
          <a:lstStyle/>
          <a:p>
            <a:r>
              <a:rPr lang="en-US" dirty="0"/>
              <a:t>Sequence X History</a:t>
            </a:r>
          </a:p>
        </p:txBody>
      </p:sp>
      <p:graphicFrame>
        <p:nvGraphicFramePr>
          <p:cNvPr id="6" name="Content Placeholder 5">
            <a:extLst>
              <a:ext uri="{FF2B5EF4-FFF2-40B4-BE49-F238E27FC236}">
                <a16:creationId xmlns:a16="http://schemas.microsoft.com/office/drawing/2014/main" id="{C110BA77-FF4A-4A72-A926-C3F90A7B43FC}"/>
              </a:ext>
            </a:extLst>
          </p:cNvPr>
          <p:cNvGraphicFramePr>
            <a:graphicFrameLocks noGrp="1"/>
          </p:cNvGraphicFramePr>
          <p:nvPr>
            <p:ph idx="1"/>
            <p:extLst>
              <p:ext uri="{D42A27DB-BD31-4B8C-83A1-F6EECF244321}">
                <p14:modId xmlns:p14="http://schemas.microsoft.com/office/powerpoint/2010/main" val="1314513767"/>
              </p:ext>
            </p:extLst>
          </p:nvPr>
        </p:nvGraphicFramePr>
        <p:xfrm>
          <a:off x="3790950" y="1610315"/>
          <a:ext cx="4610100" cy="4300744"/>
        </p:xfrm>
        <a:graphic>
          <a:graphicData uri="http://schemas.openxmlformats.org/drawingml/2006/table">
            <a:tbl>
              <a:tblPr/>
              <a:tblGrid>
                <a:gridCol w="863600">
                  <a:extLst>
                    <a:ext uri="{9D8B030D-6E8A-4147-A177-3AD203B41FA5}">
                      <a16:colId xmlns:a16="http://schemas.microsoft.com/office/drawing/2014/main" val="698443995"/>
                    </a:ext>
                  </a:extLst>
                </a:gridCol>
                <a:gridCol w="3746500">
                  <a:extLst>
                    <a:ext uri="{9D8B030D-6E8A-4147-A177-3AD203B41FA5}">
                      <a16:colId xmlns:a16="http://schemas.microsoft.com/office/drawing/2014/main" val="4002593657"/>
                    </a:ext>
                  </a:extLst>
                </a:gridCol>
              </a:tblGrid>
              <a:tr h="214501">
                <a:tc gridSpan="2">
                  <a:txBody>
                    <a:bodyPr/>
                    <a:lstStyle/>
                    <a:p>
                      <a:pPr algn="ctr" fontAlgn="b"/>
                      <a:r>
                        <a:rPr lang="en-US" sz="1100" b="1" i="0" u="none" strike="noStrike">
                          <a:solidFill>
                            <a:srgbClr val="000000"/>
                          </a:solidFill>
                          <a:effectLst/>
                          <a:latin typeface="Calibri" panose="020F0502020204030204" pitchFamily="34" charset="0"/>
                        </a:rPr>
                        <a:t>Sequence X Milestones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75471489"/>
                  </a:ext>
                </a:extLst>
              </a:tr>
              <a:tr h="214501">
                <a:tc>
                  <a:txBody>
                    <a:bodyPr/>
                    <a:lstStyle/>
                    <a:p>
                      <a:pPr algn="ctr" fontAlgn="b"/>
                      <a:r>
                        <a:rPr lang="en-US" sz="1100" b="1" i="0" u="none" strike="noStrike">
                          <a:solidFill>
                            <a:srgbClr val="000000"/>
                          </a:solidFill>
                          <a:effectLst/>
                          <a:latin typeface="Calibri" panose="020F0502020204030204" pitchFamily="34" charset="0"/>
                        </a:rPr>
                        <a:t>1/1/2012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Start of Chain Wear Test Development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580264"/>
                  </a:ext>
                </a:extLst>
              </a:tr>
              <a:tr h="214501">
                <a:tc>
                  <a:txBody>
                    <a:bodyPr/>
                    <a:lstStyle/>
                    <a:p>
                      <a:pPr algn="ctr" fontAlgn="b"/>
                      <a:r>
                        <a:rPr lang="en-US" sz="1100" b="1" i="0" u="none" strike="noStrike">
                          <a:solidFill>
                            <a:srgbClr val="000000"/>
                          </a:solidFill>
                          <a:effectLst/>
                          <a:latin typeface="Calibri" panose="020F0502020204030204" pitchFamily="34" charset="0"/>
                        </a:rPr>
                        <a:t>12/7/2017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AOAP Approval for GF6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752373"/>
                  </a:ext>
                </a:extLst>
              </a:tr>
              <a:tr h="214501">
                <a:tc>
                  <a:txBody>
                    <a:bodyPr/>
                    <a:lstStyle/>
                    <a:p>
                      <a:pPr algn="ctr" fontAlgn="b"/>
                      <a:r>
                        <a:rPr lang="en-US" sz="1100" b="1" i="0" u="none" strike="noStrike">
                          <a:solidFill>
                            <a:srgbClr val="000000"/>
                          </a:solidFill>
                          <a:effectLst/>
                          <a:latin typeface="Calibri" panose="020F0502020204030204" pitchFamily="34" charset="0"/>
                        </a:rPr>
                        <a:t>4/2/2018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Live Registration (03/19/16 Retro - Registration)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52709"/>
                  </a:ext>
                </a:extLst>
              </a:tr>
              <a:tr h="214501">
                <a:tc>
                  <a:txBody>
                    <a:bodyPr/>
                    <a:lstStyle/>
                    <a:p>
                      <a:pPr algn="ctr" fontAlgn="b"/>
                      <a:r>
                        <a:rPr lang="en-US" sz="1100" b="1" i="0" u="none" strike="noStrike">
                          <a:solidFill>
                            <a:srgbClr val="000000"/>
                          </a:solidFill>
                          <a:effectLst/>
                          <a:latin typeface="Calibri" panose="020F0502020204030204" pitchFamily="34" charset="0"/>
                        </a:rPr>
                        <a:t>2/20/2019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Surveillance Panel Procedure Acceptance Vote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247853"/>
                  </a:ext>
                </a:extLst>
              </a:tr>
              <a:tr h="214501">
                <a:tc>
                  <a:txBody>
                    <a:bodyPr/>
                    <a:lstStyle/>
                    <a:p>
                      <a:pPr algn="ctr" fontAlgn="b"/>
                      <a:r>
                        <a:rPr lang="en-US" sz="1100" b="1" i="0" u="none" strike="noStrike">
                          <a:solidFill>
                            <a:srgbClr val="000000"/>
                          </a:solidFill>
                          <a:effectLst/>
                          <a:latin typeface="Calibri" panose="020F0502020204030204" pitchFamily="34" charset="0"/>
                        </a:rPr>
                        <a:t>4/4/2019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Subcommittee B Ballot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85919"/>
                  </a:ext>
                </a:extLst>
              </a:tr>
              <a:tr h="214501">
                <a:tc>
                  <a:txBody>
                    <a:bodyPr/>
                    <a:lstStyle/>
                    <a:p>
                      <a:pPr algn="ctr" fontAlgn="b"/>
                      <a:r>
                        <a:rPr lang="en-US" sz="1100" b="1" i="0" u="none" strike="noStrike">
                          <a:solidFill>
                            <a:srgbClr val="000000"/>
                          </a:solidFill>
                          <a:effectLst/>
                          <a:latin typeface="Calibri" panose="020F0502020204030204" pitchFamily="34" charset="0"/>
                        </a:rPr>
                        <a:t>6/16/2019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Main Committee D02 Ballot - ASTM Procedure D8279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054031"/>
                  </a:ext>
                </a:extLst>
              </a:tr>
              <a:tr h="429002">
                <a:tc>
                  <a:txBody>
                    <a:bodyPr/>
                    <a:lstStyle/>
                    <a:p>
                      <a:pPr algn="ctr" rtl="0" fontAlgn="b"/>
                      <a:r>
                        <a:rPr lang="en-US" sz="1100" b="1" i="0" u="none" strike="noStrike">
                          <a:solidFill>
                            <a:srgbClr val="000000"/>
                          </a:solidFill>
                          <a:effectLst/>
                          <a:latin typeface="Calibri" panose="020F0502020204030204" pitchFamily="34" charset="0"/>
                        </a:rPr>
                        <a:t>11/7/2019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1" i="0" u="none" strike="noStrike">
                          <a:solidFill>
                            <a:srgbClr val="000000"/>
                          </a:solidFill>
                          <a:effectLst/>
                          <a:latin typeface="Calibri" panose="020F0502020204030204" pitchFamily="34" charset="0"/>
                        </a:rPr>
                        <a:t>Memorandum 19-043 Use of Calibrated Sequence X Stands to Generate Used Oil Samples for Seq IX (LSPI)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321225"/>
                  </a:ext>
                </a:extLst>
              </a:tr>
              <a:tr h="214501">
                <a:tc>
                  <a:txBody>
                    <a:bodyPr/>
                    <a:lstStyle/>
                    <a:p>
                      <a:pPr algn="ctr" fontAlgn="b"/>
                      <a:r>
                        <a:rPr lang="en-US" sz="1100" b="1" i="0" u="none" strike="noStrike">
                          <a:solidFill>
                            <a:srgbClr val="000000"/>
                          </a:solidFill>
                          <a:effectLst/>
                          <a:latin typeface="Calibri" panose="020F0502020204030204" pitchFamily="34" charset="0"/>
                        </a:rPr>
                        <a:t>11/20/2020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Information Letter 20-1 Procedure Edits / Drive Shaft Spec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105070"/>
                  </a:ext>
                </a:extLst>
              </a:tr>
              <a:tr h="429002">
                <a:tc>
                  <a:txBody>
                    <a:bodyPr/>
                    <a:lstStyle/>
                    <a:p>
                      <a:pPr algn="ctr" fontAlgn="b"/>
                      <a:r>
                        <a:rPr lang="en-US" sz="1100" b="1" i="0" u="none" strike="noStrike">
                          <a:solidFill>
                            <a:srgbClr val="000000"/>
                          </a:solidFill>
                          <a:effectLst/>
                          <a:latin typeface="Calibri" panose="020F0502020204030204" pitchFamily="34" charset="0"/>
                        </a:rPr>
                        <a:t>1/27/2020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Information Letter 20-2 Criteria for Multiple Test Type Calibration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835642"/>
                  </a:ext>
                </a:extLst>
              </a:tr>
              <a:tr h="214501">
                <a:tc>
                  <a:txBody>
                    <a:bodyPr/>
                    <a:lstStyle/>
                    <a:p>
                      <a:pPr algn="ctr" fontAlgn="b"/>
                      <a:r>
                        <a:rPr lang="en-US" sz="1100" b="1" i="0" u="none" strike="noStrike">
                          <a:solidFill>
                            <a:srgbClr val="000000"/>
                          </a:solidFill>
                          <a:effectLst/>
                          <a:latin typeface="Calibri" panose="020F0502020204030204" pitchFamily="34" charset="0"/>
                        </a:rPr>
                        <a:t>6/1/2020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Mild Severity Shift Task Force Formed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127485"/>
                  </a:ext>
                </a:extLst>
              </a:tr>
              <a:tr h="214501">
                <a:tc>
                  <a:txBody>
                    <a:bodyPr/>
                    <a:lstStyle/>
                    <a:p>
                      <a:pPr algn="ctr" rtl="0" fontAlgn="b"/>
                      <a:r>
                        <a:rPr lang="en-US" sz="1100" b="1" i="0" u="none" strike="noStrike">
                          <a:solidFill>
                            <a:srgbClr val="000000"/>
                          </a:solidFill>
                          <a:effectLst/>
                          <a:latin typeface="Calibri" panose="020F0502020204030204" pitchFamily="34" charset="0"/>
                        </a:rPr>
                        <a:t>9/11/2020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1" i="0" u="none" strike="noStrike">
                          <a:solidFill>
                            <a:srgbClr val="000000"/>
                          </a:solidFill>
                          <a:effectLst/>
                          <a:latin typeface="Calibri" panose="020F0502020204030204" pitchFamily="34" charset="0"/>
                        </a:rPr>
                        <a:t>Information Letter 20-3  Correction to Table 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268569"/>
                  </a:ext>
                </a:extLst>
              </a:tr>
              <a:tr h="429002">
                <a:tc>
                  <a:txBody>
                    <a:bodyPr/>
                    <a:lstStyle/>
                    <a:p>
                      <a:pPr algn="ctr" fontAlgn="b"/>
                      <a:r>
                        <a:rPr lang="en-US" sz="1100" b="1" i="0" u="none" strike="noStrike">
                          <a:solidFill>
                            <a:srgbClr val="000000"/>
                          </a:solidFill>
                          <a:effectLst/>
                          <a:latin typeface="Calibri" panose="020F0502020204030204" pitchFamily="34" charset="0"/>
                        </a:rPr>
                        <a:t>10/14/2020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Information Letter 20-4  (1) Correcting PCV Flow Meters           (2) Correction to Section 12.1.1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344790"/>
                  </a:ext>
                </a:extLst>
              </a:tr>
              <a:tr h="214501">
                <a:tc>
                  <a:txBody>
                    <a:bodyPr/>
                    <a:lstStyle/>
                    <a:p>
                      <a:pPr algn="ctr" fontAlgn="b"/>
                      <a:r>
                        <a:rPr lang="en-US" sz="1100" b="1" i="0" u="none" strike="noStrike">
                          <a:solidFill>
                            <a:srgbClr val="000000"/>
                          </a:solidFill>
                          <a:effectLst/>
                          <a:latin typeface="Calibri" panose="020F0502020204030204" pitchFamily="34" charset="0"/>
                        </a:rPr>
                        <a:t>4/8/2021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Oil 271 Suspended from use due to mild results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945891"/>
                  </a:ext>
                </a:extLst>
              </a:tr>
              <a:tr h="654227">
                <a:tc>
                  <a:txBody>
                    <a:bodyPr/>
                    <a:lstStyle/>
                    <a:p>
                      <a:pPr algn="ctr" fontAlgn="b"/>
                      <a:r>
                        <a:rPr lang="en-US" sz="1100" b="1" i="0" u="none" strike="noStrike">
                          <a:solidFill>
                            <a:srgbClr val="000000"/>
                          </a:solidFill>
                          <a:effectLst/>
                          <a:latin typeface="Calibri" panose="020F0502020204030204" pitchFamily="34" charset="0"/>
                        </a:rPr>
                        <a:t>9/17/2021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Information Letter 22-1 Engine run limits, honing procedure, connecting rod orientation, blowby gas thermocouple orientation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063889"/>
                  </a:ext>
                </a:extLst>
              </a:tr>
            </a:tbl>
          </a:graphicData>
        </a:graphic>
      </p:graphicFrame>
    </p:spTree>
    <p:extLst>
      <p:ext uri="{BB962C8B-B14F-4D97-AF65-F5344CB8AC3E}">
        <p14:creationId xmlns:p14="http://schemas.microsoft.com/office/powerpoint/2010/main" val="1160032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C036BD5-1FD8-A066-A780-109E6E4598AA}"/>
              </a:ext>
            </a:extLst>
          </p:cNvPr>
          <p:cNvGraphicFramePr>
            <a:graphicFrameLocks noChangeAspect="1"/>
          </p:cNvGraphicFramePr>
          <p:nvPr>
            <p:extLst>
              <p:ext uri="{D42A27DB-BD31-4B8C-83A1-F6EECF244321}">
                <p14:modId xmlns:p14="http://schemas.microsoft.com/office/powerpoint/2010/main" val="4076896489"/>
              </p:ext>
            </p:extLst>
          </p:nvPr>
        </p:nvGraphicFramePr>
        <p:xfrm>
          <a:off x="4183063" y="719138"/>
          <a:ext cx="3824287" cy="5418137"/>
        </p:xfrm>
        <a:graphic>
          <a:graphicData uri="http://schemas.openxmlformats.org/presentationml/2006/ole">
            <mc:AlternateContent xmlns:mc="http://schemas.openxmlformats.org/markup-compatibility/2006">
              <mc:Choice xmlns:v="urn:schemas-microsoft-com:vml" Requires="v">
                <p:oleObj name="Worksheet" r:id="rId2" imgW="6191269" imgH="8772423" progId="Excel.Sheet.12">
                  <p:embed/>
                </p:oleObj>
              </mc:Choice>
              <mc:Fallback>
                <p:oleObj name="Worksheet" r:id="rId2" imgW="6191269" imgH="8772423" progId="Excel.Sheet.12">
                  <p:embed/>
                  <p:pic>
                    <p:nvPicPr>
                      <p:cNvPr id="0" name=""/>
                      <p:cNvPicPr/>
                      <p:nvPr/>
                    </p:nvPicPr>
                    <p:blipFill>
                      <a:blip r:embed="rId3"/>
                      <a:stretch>
                        <a:fillRect/>
                      </a:stretch>
                    </p:blipFill>
                    <p:spPr>
                      <a:xfrm>
                        <a:off x="4183063" y="719138"/>
                        <a:ext cx="3824287" cy="5418137"/>
                      </a:xfrm>
                      <a:prstGeom prst="rect">
                        <a:avLst/>
                      </a:prstGeom>
                    </p:spPr>
                  </p:pic>
                </p:oleObj>
              </mc:Fallback>
            </mc:AlternateContent>
          </a:graphicData>
        </a:graphic>
      </p:graphicFrame>
    </p:spTree>
    <p:extLst>
      <p:ext uri="{BB962C8B-B14F-4D97-AF65-F5344CB8AC3E}">
        <p14:creationId xmlns:p14="http://schemas.microsoft.com/office/powerpoint/2010/main" val="57905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C295-3F32-805F-E905-6B88883178DD}"/>
              </a:ext>
            </a:extLst>
          </p:cNvPr>
          <p:cNvSpPr>
            <a:spLocks noGrp="1"/>
          </p:cNvSpPr>
          <p:nvPr>
            <p:ph type="title"/>
          </p:nvPr>
        </p:nvSpPr>
        <p:spPr/>
        <p:txBody>
          <a:bodyPr/>
          <a:lstStyle/>
          <a:p>
            <a:r>
              <a:rPr lang="en-US" dirty="0"/>
              <a:t>Reference Oil Update</a:t>
            </a:r>
          </a:p>
        </p:txBody>
      </p:sp>
      <p:sp>
        <p:nvSpPr>
          <p:cNvPr id="3" name="Content Placeholder 2">
            <a:extLst>
              <a:ext uri="{FF2B5EF4-FFF2-40B4-BE49-F238E27FC236}">
                <a16:creationId xmlns:a16="http://schemas.microsoft.com/office/drawing/2014/main" id="{58251F0E-C924-C8D7-BF78-116110056C0E}"/>
              </a:ext>
            </a:extLst>
          </p:cNvPr>
          <p:cNvSpPr>
            <a:spLocks noGrp="1"/>
          </p:cNvSpPr>
          <p:nvPr>
            <p:ph idx="1"/>
          </p:nvPr>
        </p:nvSpPr>
        <p:spPr/>
        <p:txBody>
          <a:bodyPr/>
          <a:lstStyle/>
          <a:p>
            <a:r>
              <a:rPr lang="en-US" dirty="0"/>
              <a:t>Oil 271 Suspension 04/08/21 – Present</a:t>
            </a:r>
          </a:p>
          <a:p>
            <a:pPr marL="0" indent="0">
              <a:buNone/>
            </a:pPr>
            <a:endParaRPr lang="en-US" dirty="0"/>
          </a:p>
          <a:p>
            <a:r>
              <a:rPr lang="en-US" dirty="0"/>
              <a:t>Oil 1011 Depleted</a:t>
            </a:r>
          </a:p>
          <a:p>
            <a:pPr lvl="1"/>
            <a:r>
              <a:rPr lang="en-US" dirty="0"/>
              <a:t>1011-1 Assignment on hold pending severity shift resolution</a:t>
            </a:r>
          </a:p>
          <a:p>
            <a:pPr marL="457200" lvl="1" indent="0">
              <a:buNone/>
            </a:pPr>
            <a:endParaRPr lang="en-US" dirty="0"/>
          </a:p>
          <a:p>
            <a:r>
              <a:rPr lang="en-US" dirty="0"/>
              <a:t>Oil 270 – all stand calibrated on oil 270 for past year</a:t>
            </a:r>
          </a:p>
        </p:txBody>
      </p:sp>
    </p:spTree>
    <p:extLst>
      <p:ext uri="{BB962C8B-B14F-4D97-AF65-F5344CB8AC3E}">
        <p14:creationId xmlns:p14="http://schemas.microsoft.com/office/powerpoint/2010/main" val="238949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14DF-DB98-DDAD-F4E4-13B52E8D6CDA}"/>
              </a:ext>
            </a:extLst>
          </p:cNvPr>
          <p:cNvSpPr>
            <a:spLocks noGrp="1"/>
          </p:cNvSpPr>
          <p:nvPr>
            <p:ph type="title"/>
          </p:nvPr>
        </p:nvSpPr>
        <p:spPr/>
        <p:txBody>
          <a:bodyPr/>
          <a:lstStyle/>
          <a:p>
            <a:r>
              <a:rPr lang="en-US" dirty="0"/>
              <a:t>Fuel / Hardware Update</a:t>
            </a:r>
          </a:p>
        </p:txBody>
      </p:sp>
      <p:sp>
        <p:nvSpPr>
          <p:cNvPr id="3" name="Content Placeholder 2">
            <a:extLst>
              <a:ext uri="{FF2B5EF4-FFF2-40B4-BE49-F238E27FC236}">
                <a16:creationId xmlns:a16="http://schemas.microsoft.com/office/drawing/2014/main" id="{9DCE9C9E-BC10-1FC4-AD93-289BAFD05A5E}"/>
              </a:ext>
            </a:extLst>
          </p:cNvPr>
          <p:cNvSpPr>
            <a:spLocks noGrp="1"/>
          </p:cNvSpPr>
          <p:nvPr>
            <p:ph idx="1"/>
          </p:nvPr>
        </p:nvSpPr>
        <p:spPr>
          <a:xfrm>
            <a:off x="838200" y="1690688"/>
            <a:ext cx="10515600" cy="4486275"/>
          </a:xfrm>
        </p:spPr>
        <p:txBody>
          <a:bodyPr/>
          <a:lstStyle/>
          <a:p>
            <a:r>
              <a:rPr lang="en-US" dirty="0"/>
              <a:t>Fuel</a:t>
            </a:r>
          </a:p>
          <a:p>
            <a:pPr lvl="1"/>
            <a:r>
              <a:rPr lang="en-US" dirty="0"/>
              <a:t>EEE (137K gal)  Next Batch in August</a:t>
            </a:r>
          </a:p>
          <a:p>
            <a:pPr lvl="1"/>
            <a:r>
              <a:rPr lang="en-US" dirty="0"/>
              <a:t>Alternative fuel testing on hold pending severity shift resolution</a:t>
            </a:r>
          </a:p>
          <a:p>
            <a:pPr lvl="1"/>
            <a:endParaRPr lang="en-US" dirty="0"/>
          </a:p>
          <a:p>
            <a:r>
              <a:rPr lang="en-US" dirty="0"/>
              <a:t>Hardware</a:t>
            </a:r>
          </a:p>
          <a:p>
            <a:pPr lvl="1"/>
            <a:r>
              <a:rPr lang="en-US" dirty="0"/>
              <a:t>Labs received quote from Ford Component Sales (FCS)  for non-critical hardware</a:t>
            </a:r>
          </a:p>
          <a:p>
            <a:pPr lvl="1"/>
            <a:r>
              <a:rPr lang="en-US" dirty="0"/>
              <a:t>Critical hardware group purchase planned</a:t>
            </a:r>
          </a:p>
          <a:p>
            <a:pPr lvl="1"/>
            <a:r>
              <a:rPr lang="en-US" dirty="0"/>
              <a:t>Test life planned through 2028</a:t>
            </a:r>
          </a:p>
        </p:txBody>
      </p:sp>
    </p:spTree>
    <p:extLst>
      <p:ext uri="{BB962C8B-B14F-4D97-AF65-F5344CB8AC3E}">
        <p14:creationId xmlns:p14="http://schemas.microsoft.com/office/powerpoint/2010/main" val="111619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B8048896-B8A4-0513-7F0F-87C7412C2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86" y="849086"/>
            <a:ext cx="9960428" cy="532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582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AD90-3836-0521-C0D0-893B2A2F4AC2}"/>
              </a:ext>
            </a:extLst>
          </p:cNvPr>
          <p:cNvSpPr>
            <a:spLocks noGrp="1"/>
          </p:cNvSpPr>
          <p:nvPr>
            <p:ph type="title"/>
          </p:nvPr>
        </p:nvSpPr>
        <p:spPr>
          <a:xfrm>
            <a:off x="838200" y="365125"/>
            <a:ext cx="10515600" cy="663575"/>
          </a:xfrm>
        </p:spPr>
        <p:txBody>
          <a:bodyPr>
            <a:normAutofit fontScale="90000"/>
          </a:bodyPr>
          <a:lstStyle/>
          <a:p>
            <a:r>
              <a:rPr lang="en-US" dirty="0"/>
              <a:t>Statistician Report </a:t>
            </a:r>
          </a:p>
        </p:txBody>
      </p:sp>
      <p:sp>
        <p:nvSpPr>
          <p:cNvPr id="3" name="Content Placeholder 2">
            <a:extLst>
              <a:ext uri="{FF2B5EF4-FFF2-40B4-BE49-F238E27FC236}">
                <a16:creationId xmlns:a16="http://schemas.microsoft.com/office/drawing/2014/main" id="{C0295266-A13A-5162-C0E5-E644129640E2}"/>
              </a:ext>
            </a:extLst>
          </p:cNvPr>
          <p:cNvSpPr>
            <a:spLocks noGrp="1"/>
          </p:cNvSpPr>
          <p:nvPr>
            <p:ph idx="1"/>
          </p:nvPr>
        </p:nvSpPr>
        <p:spPr>
          <a:xfrm>
            <a:off x="838200" y="898071"/>
            <a:ext cx="10515600" cy="5372099"/>
          </a:xfrm>
        </p:spPr>
        <p:txBody>
          <a:bodyPr>
            <a:normAutofit fontScale="92500" lnSpcReduction="10000"/>
          </a:bodyPr>
          <a:lstStyle/>
          <a:p>
            <a:r>
              <a:rPr lang="en-US" dirty="0"/>
              <a:t>Travis presented the report below (Slide 10) - Corrective options for Seq X mild severity shift.</a:t>
            </a:r>
          </a:p>
          <a:p>
            <a:r>
              <a:rPr lang="en-US" dirty="0"/>
              <a:t>Motion for labs to donate tests on oil 271 to gather current performance data.  New standard deviation proposed to negate the overinfluence of the transform near zero chain stretch.  Reference frequency to increase.</a:t>
            </a:r>
          </a:p>
          <a:p>
            <a:r>
              <a:rPr lang="en-US" dirty="0"/>
              <a:t>Discussion </a:t>
            </a:r>
          </a:p>
          <a:p>
            <a:pPr lvl="1"/>
            <a:r>
              <a:rPr lang="en-US" dirty="0"/>
              <a:t>Some stands seem on target but others still mild.  Which stands do we use?</a:t>
            </a:r>
          </a:p>
          <a:p>
            <a:pPr lvl="1"/>
            <a:r>
              <a:rPr lang="en-US" dirty="0"/>
              <a:t>What are the short and long term consequences on severity adjustments during this increase of standard deviation.  Mild stand will get closer to Yi target.  Any severe result will also be adjusted towards </a:t>
            </a:r>
            <a:r>
              <a:rPr lang="en-US" dirty="0" err="1"/>
              <a:t>targte</a:t>
            </a:r>
            <a:r>
              <a:rPr lang="en-US" dirty="0"/>
              <a:t> and the resulting severity adjustment may allow unworthy oils pass.  </a:t>
            </a:r>
          </a:p>
          <a:p>
            <a:r>
              <a:rPr lang="en-US" dirty="0"/>
              <a:t>Another option was introduced – Remove reference oil from rotation and use only as a discrimination oil.  </a:t>
            </a:r>
          </a:p>
          <a:p>
            <a:r>
              <a:rPr lang="en-US" dirty="0"/>
              <a:t>Surveillance Panel to continue discussion mid July</a:t>
            </a:r>
          </a:p>
          <a:p>
            <a:r>
              <a:rPr lang="en-US" dirty="0"/>
              <a:t>Motion to donate tests and recalculate standard deviation was withdrawn</a:t>
            </a:r>
          </a:p>
          <a:p>
            <a:endParaRPr lang="en-US" dirty="0"/>
          </a:p>
        </p:txBody>
      </p:sp>
    </p:spTree>
    <p:extLst>
      <p:ext uri="{BB962C8B-B14F-4D97-AF65-F5344CB8AC3E}">
        <p14:creationId xmlns:p14="http://schemas.microsoft.com/office/powerpoint/2010/main" val="2341188657"/>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V1 - DR_Slides">
  <a:themeElements>
    <a:clrScheme name="SwRI Corporate Pallet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7117</TotalTime>
  <Words>3424</Words>
  <Application>Microsoft Office PowerPoint</Application>
  <PresentationFormat>Widescreen</PresentationFormat>
  <Paragraphs>605</Paragraphs>
  <Slides>54</Slides>
  <Notes>7</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54</vt:i4>
      </vt:variant>
    </vt:vector>
  </HeadingPairs>
  <TitlesOfParts>
    <vt:vector size="72" baseType="lpstr">
      <vt:lpstr>Arial</vt:lpstr>
      <vt:lpstr>Arial Black</vt:lpstr>
      <vt:lpstr>Calibri</vt:lpstr>
      <vt:lpstr>Calibri Light</vt:lpstr>
      <vt:lpstr>Cambria Math</vt:lpstr>
      <vt:lpstr>Franklin Gothic Book</vt:lpstr>
      <vt:lpstr>Gill Sans MT</vt:lpstr>
      <vt:lpstr>Gill Sans Std</vt:lpstr>
      <vt:lpstr>Perpetua</vt:lpstr>
      <vt:lpstr>Times New Roman</vt:lpstr>
      <vt:lpstr>Wingdings</vt:lpstr>
      <vt:lpstr>Wingdings 2</vt:lpstr>
      <vt:lpstr>Office Theme</vt:lpstr>
      <vt:lpstr>Alternate V1 - DR_Slides</vt:lpstr>
      <vt:lpstr>1_Office Theme</vt:lpstr>
      <vt:lpstr>Equity</vt:lpstr>
      <vt:lpstr>Chart</vt:lpstr>
      <vt:lpstr>Microsoft Excel Worksheet</vt:lpstr>
      <vt:lpstr>Sequence X  ASTM D8729  Ford Chain Wear Test Surveillance Panel Meeting  June 21, 2022</vt:lpstr>
      <vt:lpstr>Sequence X Surveillance Panel Meeting Agenda 06/21/22</vt:lpstr>
      <vt:lpstr>Motion/Action Item  List 06/21/22</vt:lpstr>
      <vt:lpstr>Sequence X S.P. Report LTMS Laboratory/Stand Distribution</vt:lpstr>
      <vt:lpstr>PowerPoint Presentation</vt:lpstr>
      <vt:lpstr>Reference Oil Update</vt:lpstr>
      <vt:lpstr>Fuel / Hardware Update</vt:lpstr>
      <vt:lpstr>PowerPoint Presentation</vt:lpstr>
      <vt:lpstr>Statistician Report </vt:lpstr>
      <vt:lpstr>Sequence X Severity Mathematical Corrective Options</vt:lpstr>
      <vt:lpstr>Statistics Group</vt:lpstr>
      <vt:lpstr>Background</vt:lpstr>
      <vt:lpstr>Executive Summary</vt:lpstr>
      <vt:lpstr>Recommendations if Increased s Adopted</vt:lpstr>
      <vt:lpstr>Mathematical Corrective Options Considered</vt:lpstr>
      <vt:lpstr>When Did the Shift Occur?</vt:lpstr>
      <vt:lpstr>When did the shift occur? </vt:lpstr>
      <vt:lpstr>When did the shift occur? </vt:lpstr>
      <vt:lpstr>When did the shift occur? </vt:lpstr>
      <vt:lpstr>When did the shift occur? </vt:lpstr>
      <vt:lpstr>When did the shift occur? -Fuel Batches</vt:lpstr>
      <vt:lpstr>When did the shift occur? -Lab Differences</vt:lpstr>
      <vt:lpstr>Standard Deviation Update</vt:lpstr>
      <vt:lpstr>New Standard Deviations</vt:lpstr>
      <vt:lpstr>Updating Yi Using Post #1 S.D.</vt:lpstr>
      <vt:lpstr>Impact of Updated Severity Adjustment S.D.</vt:lpstr>
      <vt:lpstr>Appendix</vt:lpstr>
      <vt:lpstr>Re-evaluation of the Transformation</vt:lpstr>
      <vt:lpstr>Re-evaluating the transformation -Using All Data with “Pre” or “Post” added to Model</vt:lpstr>
      <vt:lpstr>Re-evaluating the transformation -Using All Data with “Pre” or “Post” added to Model</vt:lpstr>
      <vt:lpstr>Re-evaluating the transformation -Using All Data with “Pre” or “Post” added to Model</vt:lpstr>
      <vt:lpstr>Sqrt. Transformed Targets -Averages</vt:lpstr>
      <vt:lpstr>Sqrt. Transformed Targets -Standard Deviations</vt:lpstr>
      <vt:lpstr>Plot of CHST Yi Using Sqrt. With SD#1</vt:lpstr>
      <vt:lpstr>Plot of CHST Yi Using Sqrt. With SD#2</vt:lpstr>
      <vt:lpstr>No Transformation for Oil 271</vt:lpstr>
      <vt:lpstr>271 New Yi’s</vt:lpstr>
      <vt:lpstr>Correction Factors</vt:lpstr>
      <vt:lpstr>Some Constant Correction Options</vt:lpstr>
      <vt:lpstr>Ln(CHST+CF) with Measurement Correction Factor #1 -Corrected To Target</vt:lpstr>
      <vt:lpstr>LN(CHST+CF) with Measurement C.F. #1</vt:lpstr>
      <vt:lpstr>Ln(CHST+CF) with Measurement Correction Factor #3 -Corrected To Target</vt:lpstr>
      <vt:lpstr>LN(CHST+CF) with Measurement C.F. #3</vt:lpstr>
      <vt:lpstr>Ln(CHST)+CF with Correction Factor #4</vt:lpstr>
      <vt:lpstr>Ln(CHST)+CF with Correction Factor #4</vt:lpstr>
      <vt:lpstr>What about a non-constant C.F.? -Using Post #1 &amp; #3 Modeled Means</vt:lpstr>
      <vt:lpstr>Correction factors by CHST Level</vt:lpstr>
      <vt:lpstr>New Ln(CHST) and Yi w/ Post #1</vt:lpstr>
      <vt:lpstr>New Ln(CHST) and Yi w/ Post #3</vt:lpstr>
      <vt:lpstr>More Standard Deviation Options</vt:lpstr>
      <vt:lpstr>Updating Yi Using Post #3 S.D.</vt:lpstr>
      <vt:lpstr>Updating Yi All Data Standard Deviations</vt:lpstr>
      <vt:lpstr>Sequence X History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 X S.P. Presentation to Subcommittee D02.B</dc:title>
  <dc:creator>Alfonso Lopez  Intertek</dc:creator>
  <cp:lastModifiedBy>Alfonso Lopez  Intertek</cp:lastModifiedBy>
  <cp:revision>251</cp:revision>
  <cp:lastPrinted>2020-06-23T19:32:46Z</cp:lastPrinted>
  <dcterms:created xsi:type="dcterms:W3CDTF">2018-12-04T17:43:02Z</dcterms:created>
  <dcterms:modified xsi:type="dcterms:W3CDTF">2022-06-23T19:37:19Z</dcterms:modified>
</cp:coreProperties>
</file>