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86" r:id="rId3"/>
    <p:sldId id="397" r:id="rId4"/>
    <p:sldId id="493" r:id="rId5"/>
    <p:sldId id="590" r:id="rId6"/>
    <p:sldId id="591" r:id="rId7"/>
    <p:sldId id="593" r:id="rId8"/>
    <p:sldId id="595" r:id="rId9"/>
    <p:sldId id="596" r:id="rId10"/>
    <p:sldId id="597" r:id="rId11"/>
    <p:sldId id="598" r:id="rId12"/>
    <p:sldId id="599" r:id="rId13"/>
    <p:sldId id="594" r:id="rId14"/>
    <p:sldId id="482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DC7393-9DCC-41DE-81D8-F2147BED694A}">
          <p14:sldIdLst>
            <p14:sldId id="286"/>
            <p14:sldId id="397"/>
            <p14:sldId id="493"/>
            <p14:sldId id="590"/>
            <p14:sldId id="591"/>
            <p14:sldId id="593"/>
            <p14:sldId id="595"/>
            <p14:sldId id="596"/>
            <p14:sldId id="597"/>
            <p14:sldId id="598"/>
            <p14:sldId id="599"/>
            <p14:sldId id="594"/>
            <p14:sldId id="482"/>
          </p14:sldIdLst>
        </p14:section>
        <p14:section name="Untitled Section" id="{8739D3D6-C586-468D-96ED-3632E2FF2AE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18" autoAdjust="0"/>
    <p:restoredTop sz="94771" autoAdjust="0"/>
  </p:normalViewPr>
  <p:slideViewPr>
    <p:cSldViewPr snapToGrid="0">
      <p:cViewPr varScale="1">
        <p:scale>
          <a:sx n="118" d="100"/>
          <a:sy n="118" d="100"/>
        </p:scale>
        <p:origin x="102" y="15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9873A-D17D-451C-8D56-29ACFB266CFF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DCAE6-3CAE-418C-94FA-4900F96D05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64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FDCAE6-3CAE-418C-94FA-4900F96D059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0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080BE-40CE-4ECC-9745-BF9937A50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AB2DB-80EF-45DC-98BC-666578B89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93D21-1617-4556-8D3C-272C397C2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2582A-7D79-44F4-87A2-61E06BE8C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9F339-5681-4A23-AE6B-FC389896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67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5E76F-DF83-4CFC-9F8D-9D63BBD59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1DA559-BA52-427C-899A-991EC71494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F106D-5D41-4467-999B-6B39F30F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D37D9-A45E-4013-AEEB-20C0DC60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55D70-3A41-40A4-9617-CCA9B3FAC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28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3F442A-7A5D-49BA-8008-C35AE410CA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C0BF99-DA81-4CC0-8277-A0C102326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315AD-7D2E-4729-943E-CD7F7B1F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E0D3-A263-4348-98F1-3814B472C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CC953-4230-4732-8194-FFA2A2E69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3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787" y="1550920"/>
            <a:ext cx="9980427" cy="1905000"/>
          </a:xfrm>
        </p:spPr>
        <p:txBody>
          <a:bodyPr>
            <a:normAutofit/>
          </a:bodyPr>
          <a:lstStyle>
            <a:lvl1pPr algn="ctr">
              <a:lnSpc>
                <a:spcPts val="5000"/>
              </a:lnSpc>
              <a:defRPr sz="4800">
                <a:solidFill>
                  <a:srgbClr val="1946BA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4415508"/>
            <a:ext cx="10363200" cy="886528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 or Date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341438"/>
            <a:ext cx="558800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034" y="3613035"/>
            <a:ext cx="604593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273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8403" y="27159"/>
            <a:ext cx="11582400" cy="751442"/>
          </a:xfrm>
        </p:spPr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3251" y="982305"/>
            <a:ext cx="10979149" cy="5140029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77995" y="6348610"/>
            <a:ext cx="570773" cy="365125"/>
          </a:xfrm>
        </p:spPr>
        <p:txBody>
          <a:bodyPr/>
          <a:lstStyle>
            <a:lvl1pPr>
              <a:defRPr sz="1200"/>
            </a:lvl1pPr>
          </a:lstStyle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64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 Line 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8403" y="27432"/>
            <a:ext cx="11582400" cy="74980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3251" y="982305"/>
            <a:ext cx="5384800" cy="5140029"/>
          </a:xfrm>
        </p:spPr>
        <p:txBody>
          <a:bodyPr/>
          <a:lstStyle>
            <a:lvl1pPr>
              <a:lnSpc>
                <a:spcPts val="3000"/>
              </a:lnSpc>
              <a:defRPr sz="2400" baseline="0"/>
            </a:lvl1pPr>
            <a:lvl2pPr>
              <a:defRPr sz="2200"/>
            </a:lvl2pPr>
            <a:lvl3pPr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 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03951" y="982305"/>
            <a:ext cx="5384800" cy="5140029"/>
          </a:xfrm>
        </p:spPr>
        <p:txBody>
          <a:bodyPr/>
          <a:lstStyle>
            <a:lvl1pPr>
              <a:lnSpc>
                <a:spcPts val="3000"/>
              </a:lnSpc>
              <a:defRPr sz="2400" baseline="0"/>
            </a:lvl1pPr>
            <a:lvl2pPr>
              <a:defRPr sz="2200"/>
            </a:lvl2pPr>
            <a:lvl3pPr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 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36805" y="6348610"/>
            <a:ext cx="611963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35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Line Title and 3-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8403" y="27159"/>
            <a:ext cx="11582400" cy="751442"/>
          </a:xfrm>
        </p:spPr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3251" y="982305"/>
            <a:ext cx="10979149" cy="1970446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77995" y="6348610"/>
            <a:ext cx="570773" cy="365125"/>
          </a:xfrm>
        </p:spPr>
        <p:txBody>
          <a:bodyPr/>
          <a:lstStyle>
            <a:lvl1pPr>
              <a:defRPr sz="1200"/>
            </a:lvl1pPr>
          </a:lstStyle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03251" y="3030180"/>
            <a:ext cx="51879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949950" y="3030180"/>
            <a:ext cx="56324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</p:spTree>
    <p:extLst>
      <p:ext uri="{BB962C8B-B14F-4D97-AF65-F5344CB8AC3E}">
        <p14:creationId xmlns:p14="http://schemas.microsoft.com/office/powerpoint/2010/main" val="2497326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Line Title and 3-Area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8403" y="27159"/>
            <a:ext cx="11582400" cy="751442"/>
          </a:xfrm>
        </p:spPr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3251" y="4148838"/>
            <a:ext cx="10979149" cy="1970446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77995" y="6348610"/>
            <a:ext cx="570773" cy="365125"/>
          </a:xfrm>
        </p:spPr>
        <p:txBody>
          <a:bodyPr/>
          <a:lstStyle>
            <a:lvl1pPr>
              <a:defRPr sz="1200"/>
            </a:lvl1pPr>
          </a:lstStyle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03251" y="990293"/>
            <a:ext cx="51879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949950" y="990293"/>
            <a:ext cx="56324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</p:spTree>
    <p:extLst>
      <p:ext uri="{BB962C8B-B14F-4D97-AF65-F5344CB8AC3E}">
        <p14:creationId xmlns:p14="http://schemas.microsoft.com/office/powerpoint/2010/main" val="1169336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3251" y="1489300"/>
            <a:ext cx="10979149" cy="4567468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2707" y="6348610"/>
            <a:ext cx="546060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363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Line Title &amp;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03251" y="1492037"/>
            <a:ext cx="5384800" cy="4688445"/>
          </a:xfrm>
        </p:spPr>
        <p:txBody>
          <a:bodyPr/>
          <a:lstStyle>
            <a:lvl1pPr>
              <a:lnSpc>
                <a:spcPts val="3000"/>
              </a:lnSpc>
              <a:defRPr sz="2400" baseline="0"/>
            </a:lvl1pPr>
            <a:lvl2pPr>
              <a:defRPr sz="2200"/>
            </a:lvl2pPr>
            <a:lvl3pPr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 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03951" y="1492037"/>
            <a:ext cx="5384800" cy="4688445"/>
          </a:xfrm>
        </p:spPr>
        <p:txBody>
          <a:bodyPr/>
          <a:lstStyle>
            <a:lvl1pPr>
              <a:lnSpc>
                <a:spcPts val="3000"/>
              </a:lnSpc>
              <a:defRPr sz="2400" baseline="0"/>
            </a:lvl1pPr>
            <a:lvl2pPr>
              <a:defRPr sz="2200"/>
            </a:lvl2pPr>
            <a:lvl3pPr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Main</a:t>
            </a:r>
            <a:br>
              <a:rPr lang="en-US" dirty="0"/>
            </a:br>
            <a:r>
              <a:rPr lang="en-US" dirty="0"/>
              <a:t>2 Column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61518" y="6348610"/>
            <a:ext cx="587249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685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and 3-Area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3251" y="1489301"/>
            <a:ext cx="10979149" cy="1465567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2707" y="6348610"/>
            <a:ext cx="546060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03251" y="3030180"/>
            <a:ext cx="51879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949950" y="3030180"/>
            <a:ext cx="56324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</p:spTree>
    <p:extLst>
      <p:ext uri="{BB962C8B-B14F-4D97-AF65-F5344CB8AC3E}">
        <p14:creationId xmlns:p14="http://schemas.microsoft.com/office/powerpoint/2010/main" val="418073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E6053-E2CB-43E3-9CD2-B3AF6F8E1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EE6D1-686D-471E-BF3C-29D343D7B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5B944-F8C7-41F0-8B45-A0D3FB50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D8826-5766-4721-87FB-88069B619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14981-8646-49A1-ACAC-6EF91819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87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and 3-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946BA"/>
                </a:solidFill>
              </a:defRPr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3251" y="4647366"/>
            <a:ext cx="10979149" cy="1465567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2707" y="6348610"/>
            <a:ext cx="546060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 hasCustomPrompt="1"/>
          </p:nvPr>
        </p:nvSpPr>
        <p:spPr>
          <a:xfrm>
            <a:off x="603251" y="1489246"/>
            <a:ext cx="51879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 hasCustomPrompt="1"/>
          </p:nvPr>
        </p:nvSpPr>
        <p:spPr>
          <a:xfrm>
            <a:off x="5949950" y="1489246"/>
            <a:ext cx="5632449" cy="3094395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defRPr sz="2400" baseline="0"/>
            </a:lvl1pPr>
            <a:lvl2pPr>
              <a:lnSpc>
                <a:spcPct val="100000"/>
              </a:lnSpc>
              <a:defRPr sz="2200" baseline="0"/>
            </a:lvl2pPr>
            <a:lvl3pPr>
              <a:lnSpc>
                <a:spcPct val="100000"/>
              </a:lnSpc>
              <a:defRPr sz="2000"/>
            </a:lvl3pPr>
          </a:lstStyle>
          <a:p>
            <a:pPr lvl="0"/>
            <a:r>
              <a:rPr lang="en-US" dirty="0"/>
              <a:t>Click to add image or figure</a:t>
            </a:r>
          </a:p>
        </p:txBody>
      </p:sp>
    </p:spTree>
    <p:extLst>
      <p:ext uri="{BB962C8B-B14F-4D97-AF65-F5344CB8AC3E}">
        <p14:creationId xmlns:p14="http://schemas.microsoft.com/office/powerpoint/2010/main" val="50695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82400" y="6348610"/>
            <a:ext cx="554297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7706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61518" y="6348610"/>
            <a:ext cx="587249" cy="365125"/>
          </a:xfrm>
        </p:spPr>
        <p:txBody>
          <a:bodyPr/>
          <a:lstStyle/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3048000"/>
            <a:ext cx="103632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Blank Slide</a:t>
            </a:r>
          </a:p>
        </p:txBody>
      </p:sp>
    </p:spTree>
    <p:extLst>
      <p:ext uri="{BB962C8B-B14F-4D97-AF65-F5344CB8AC3E}">
        <p14:creationId xmlns:p14="http://schemas.microsoft.com/office/powerpoint/2010/main" val="347820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348610"/>
            <a:ext cx="554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946BA"/>
                </a:solidFill>
                <a:latin typeface="Gill Sans Std" pitchFamily="34" charset="0"/>
              </a:defRPr>
            </a:lvl1pPr>
          </a:lstStyle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20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Two-third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/>
          <p:nvPr/>
        </p:nvSpPr>
        <p:spPr bwMode="hidden">
          <a:xfrm>
            <a:off x="0" y="394330"/>
            <a:ext cx="12192000" cy="6463671"/>
          </a:xfrm>
          <a:custGeom>
            <a:avLst/>
            <a:gdLst>
              <a:gd name="connsiteX0" fmla="*/ 0 w 9144000"/>
              <a:gd name="connsiteY0" fmla="*/ 0 h 758952"/>
              <a:gd name="connsiteX1" fmla="*/ 9144000 w 9144000"/>
              <a:gd name="connsiteY1" fmla="*/ 0 h 758952"/>
              <a:gd name="connsiteX2" fmla="*/ 9144000 w 9144000"/>
              <a:gd name="connsiteY2" fmla="*/ 758952 h 758952"/>
              <a:gd name="connsiteX3" fmla="*/ 0 w 9144000"/>
              <a:gd name="connsiteY3" fmla="*/ 758952 h 758952"/>
              <a:gd name="connsiteX4" fmla="*/ 0 w 9144000"/>
              <a:gd name="connsiteY4" fmla="*/ 0 h 758952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758952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9144000 w 9144000"/>
              <a:gd name="connsiteY3" fmla="*/ 758952 h 760491"/>
              <a:gd name="connsiteX4" fmla="*/ 8872396 w 9144000"/>
              <a:gd name="connsiteY4" fmla="*/ 760491 h 760491"/>
              <a:gd name="connsiteX5" fmla="*/ 0 w 9144000"/>
              <a:gd name="connsiteY5" fmla="*/ 758952 h 760491"/>
              <a:gd name="connsiteX6" fmla="*/ 0 w 9144000"/>
              <a:gd name="connsiteY6" fmla="*/ 0 h 760491"/>
              <a:gd name="connsiteX0" fmla="*/ 0 w 9144000"/>
              <a:gd name="connsiteY0" fmla="*/ 0 h 760491"/>
              <a:gd name="connsiteX1" fmla="*/ 9144000 w 9144000"/>
              <a:gd name="connsiteY1" fmla="*/ 0 h 760491"/>
              <a:gd name="connsiteX2" fmla="*/ 9144000 w 9144000"/>
              <a:gd name="connsiteY2" fmla="*/ 295747 h 760491"/>
              <a:gd name="connsiteX3" fmla="*/ 8872396 w 9144000"/>
              <a:gd name="connsiteY3" fmla="*/ 760491 h 760491"/>
              <a:gd name="connsiteX4" fmla="*/ 0 w 9144000"/>
              <a:gd name="connsiteY4" fmla="*/ 758952 h 760491"/>
              <a:gd name="connsiteX5" fmla="*/ 0 w 9144000"/>
              <a:gd name="connsiteY5" fmla="*/ 0 h 760491"/>
              <a:gd name="connsiteX0" fmla="*/ 0 w 9144000"/>
              <a:gd name="connsiteY0" fmla="*/ 0 h 5143500"/>
              <a:gd name="connsiteX1" fmla="*/ 9144000 w 9144000"/>
              <a:gd name="connsiteY1" fmla="*/ 5143500 h 5143500"/>
              <a:gd name="connsiteX2" fmla="*/ 9144000 w 9144000"/>
              <a:gd name="connsiteY2" fmla="*/ 295747 h 5143500"/>
              <a:gd name="connsiteX3" fmla="*/ 8872396 w 9144000"/>
              <a:gd name="connsiteY3" fmla="*/ 760491 h 5143500"/>
              <a:gd name="connsiteX4" fmla="*/ 0 w 9144000"/>
              <a:gd name="connsiteY4" fmla="*/ 758952 h 5143500"/>
              <a:gd name="connsiteX5" fmla="*/ 0 w 9144000"/>
              <a:gd name="connsiteY5" fmla="*/ 0 h 5143500"/>
              <a:gd name="connsiteX0" fmla="*/ 0 w 9144000"/>
              <a:gd name="connsiteY0" fmla="*/ 4847753 h 4847753"/>
              <a:gd name="connsiteX1" fmla="*/ 9144000 w 9144000"/>
              <a:gd name="connsiteY1" fmla="*/ 4847753 h 4847753"/>
              <a:gd name="connsiteX2" fmla="*/ 9144000 w 9144000"/>
              <a:gd name="connsiteY2" fmla="*/ 0 h 4847753"/>
              <a:gd name="connsiteX3" fmla="*/ 8872396 w 9144000"/>
              <a:gd name="connsiteY3" fmla="*/ 464744 h 4847753"/>
              <a:gd name="connsiteX4" fmla="*/ 0 w 9144000"/>
              <a:gd name="connsiteY4" fmla="*/ 463205 h 4847753"/>
              <a:gd name="connsiteX5" fmla="*/ 0 w 9144000"/>
              <a:gd name="connsiteY5" fmla="*/ 4847753 h 4847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4847753">
                <a:moveTo>
                  <a:pt x="0" y="4847753"/>
                </a:moveTo>
                <a:lnTo>
                  <a:pt x="9144000" y="4847753"/>
                </a:lnTo>
                <a:lnTo>
                  <a:pt x="9144000" y="0"/>
                </a:lnTo>
                <a:lnTo>
                  <a:pt x="8872396" y="464744"/>
                </a:lnTo>
                <a:lnTo>
                  <a:pt x="0" y="463205"/>
                </a:lnTo>
                <a:lnTo>
                  <a:pt x="0" y="48477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82880"/>
            <a:ext cx="10972800" cy="670560"/>
          </a:xfrm>
        </p:spPr>
        <p:txBody>
          <a:bodyPr/>
          <a:lstStyle>
            <a:lvl1pPr>
              <a:defRPr sz="26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609600" y="1214965"/>
            <a:ext cx="725424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8046720" y="1214965"/>
            <a:ext cx="3535680" cy="487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407912"/>
            <a:ext cx="3860800" cy="1706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FOOTER CHANGED UNDER INSERT&gt;HEADER &amp; FOOTER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737600" y="6407912"/>
            <a:ext cx="2844800" cy="170688"/>
          </a:xfrm>
        </p:spPr>
        <p:txBody>
          <a:bodyPr/>
          <a:lstStyle/>
          <a:p>
            <a:fld id="{15B51593-F607-40DA-BAAD-7C20DAA0A6A6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09600" y="6346953"/>
            <a:ext cx="10972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09600" y="6407912"/>
            <a:ext cx="2840736" cy="164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67" b="1" cap="all" baseline="0" dirty="0">
                <a:latin typeface="+mj-lt"/>
              </a:rPr>
              <a:t>SAE INTERNATIONAL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048000" y="6586810"/>
            <a:ext cx="6096000" cy="19499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667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Copyright © SAE International.  Further use or distribution is not permitted without permission from SAE</a:t>
            </a:r>
            <a:endParaRPr lang="en-US" sz="667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279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4165600" y="6177280"/>
            <a:ext cx="3860800" cy="17907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8403" y="27159"/>
            <a:ext cx="11582400" cy="7514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7125" y="6339557"/>
            <a:ext cx="549572" cy="365125"/>
          </a:xfrm>
        </p:spPr>
        <p:txBody>
          <a:bodyPr/>
          <a:lstStyle/>
          <a:p>
            <a:fld id="{511E60E2-5F03-4AD1-8874-AA9ACC93B38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64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BADDD-0466-4FA3-9ECF-F5F7AE49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00A82-2E65-4FBC-B37B-2E5B6714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85EA5-5A25-48E6-A161-F78283FA1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E0186-B303-439E-AB4F-0A267B6A2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989F1-9AE3-441D-B8D9-F6E9469DB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82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FAB2D-6AB5-4FE1-9B21-D6F36C66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C90BA-C2EE-482A-9037-4D1D6982C3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8E854-34DF-4F9E-AF58-00F01B810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6925D-2D1E-4B85-8574-C4E15971B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869E8-1B31-484B-9E7C-51D6F8C4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60B43-F899-436B-87C5-1EC36907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C934F-99A9-4FBE-9A10-C679B56C6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11F16-C40E-4C32-9FDA-B463AD970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74052-8DC7-4919-9EE9-8D51D36F0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E6D2D2-1A7B-4E01-AB7B-568F85787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0DBADD-7086-4154-A4DE-F4CEB1129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2CDD4A-6C33-40BE-A846-EAE330A6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511A4C-4027-4C05-9F8A-A2452131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D1AB7-DA5B-4532-A157-61F348E1E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12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AC818-40BF-4653-BBB5-31EE181F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669742-6D66-41A1-A50C-D8B95A3CF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43D7E-46E4-40E6-8361-A3F6054AB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29ECAC-4CEE-49E8-9C77-F1F0CF56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24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2BF49-23FB-4CD2-813D-E54B6406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5074-2025-44F8-80F6-7BEA822D9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3AB862-281D-4B5C-8DC7-DDE81983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8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838ED-1168-4B26-B2DC-2D1A700E1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95303-C9C1-4E80-B26D-998D8DDC1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816B16-47C7-4F5A-BAC2-A92F99A9B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28480-6E2B-4C97-8B03-87A22C23F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AD648-8702-4764-841A-8D76D35F9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F697C-3B29-4692-A5B3-71B622BA8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3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23BDA-10FD-4964-BC95-C8DA527CD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B04A88-F25A-454F-8793-0C84F9690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A8508-8D57-4689-927D-EDA6B2A6B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EC599-4512-46D7-8B10-902C7B3FA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0FE22-5AF6-4A9E-87FF-42E5C680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4876E-5700-4FCD-9F5A-DE652E450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59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815E5-FDFF-4B5F-895C-C31374853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6BAE5-2B1E-4284-9C20-03185C3B6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F322F-C52A-44A1-A52B-7F9319DB7B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8DC7A-2213-445F-8CA9-AB04FEF05DE1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1ED06-0030-444B-937D-98A2F9312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CBE8-5D9E-4998-A6C8-8DD0FAEE92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1BA9C-C2CE-4D13-9A67-95BF37A580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8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7879"/>
            <a:ext cx="12192000" cy="6400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8403" y="81477"/>
            <a:ext cx="1158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</a:t>
            </a:r>
            <a:br>
              <a:rPr lang="en-US" dirty="0"/>
            </a:br>
            <a:r>
              <a:rPr lang="en-US" dirty="0"/>
              <a:t>One 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251" y="1427206"/>
            <a:ext cx="10979149" cy="469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Main Text</a:t>
            </a:r>
          </a:p>
          <a:p>
            <a:pPr lvl="1"/>
            <a:r>
              <a:rPr lang="en-US" dirty="0"/>
              <a:t>Click to add sub bullet</a:t>
            </a:r>
          </a:p>
          <a:p>
            <a:pPr lvl="1"/>
            <a:r>
              <a:rPr lang="en-US" dirty="0"/>
              <a:t>Click to add sub bullet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348610"/>
            <a:ext cx="554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946BA"/>
                </a:solidFill>
                <a:latin typeface="Gill Sans Std" pitchFamily="34" charset="0"/>
              </a:defRPr>
            </a:lvl1pPr>
          </a:lstStyle>
          <a:p>
            <a:fld id="{FF2D51B1-BD95-49E9-A870-B722E78EAE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4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3600" b="1" i="0" kern="1200" baseline="0">
          <a:solidFill>
            <a:srgbClr val="1946BA"/>
          </a:solidFill>
          <a:effectLst/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ct val="20000"/>
        </a:spcBef>
        <a:buFont typeface="Wingdings" panose="05000000000000000000" pitchFamily="2" charset="2"/>
        <a:buChar char="§"/>
        <a:defRPr sz="2400" b="0" kern="1200" baseline="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–"/>
        <a:defRPr sz="2200" kern="1200" baseline="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082675" indent="-168275" algn="l" defTabSz="914400" rtl="0" eaLnBrk="1" latinLnBrk="0" hangingPunct="1">
        <a:lnSpc>
          <a:spcPct val="100000"/>
        </a:lnSpc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25D8A-C6E8-468A-A3B7-884A59714F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1122362"/>
            <a:ext cx="11544300" cy="3944938"/>
          </a:xfrm>
        </p:spPr>
        <p:txBody>
          <a:bodyPr>
            <a:normAutofit fontScale="90000"/>
          </a:bodyPr>
          <a:lstStyle/>
          <a:p>
            <a:r>
              <a:rPr lang="en-US" dirty="0"/>
              <a:t>Sequence X </a:t>
            </a:r>
            <a:br>
              <a:rPr lang="en-US" dirty="0"/>
            </a:br>
            <a:r>
              <a:rPr lang="en-US" sz="3100" dirty="0"/>
              <a:t>ASTM D8729</a:t>
            </a:r>
            <a:br>
              <a:rPr lang="en-US" sz="3100" dirty="0"/>
            </a:br>
            <a:br>
              <a:rPr lang="en-US" dirty="0"/>
            </a:br>
            <a:r>
              <a:rPr lang="en-US" dirty="0"/>
              <a:t>Ford Chain Wear Test</a:t>
            </a:r>
            <a:br>
              <a:rPr lang="en-US" dirty="0"/>
            </a:br>
            <a:r>
              <a:rPr lang="en-US" dirty="0"/>
              <a:t>Surveillance Panel Meeting Minutes</a:t>
            </a:r>
            <a:br>
              <a:rPr lang="en-US" dirty="0"/>
            </a:br>
            <a:br>
              <a:rPr lang="en-US" dirty="0"/>
            </a:br>
            <a:r>
              <a:rPr lang="en-US" sz="3600" dirty="0"/>
              <a:t>February 28,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83727-D8BE-47FB-BE9B-83D115CA9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16582"/>
            <a:ext cx="9144000" cy="690517"/>
          </a:xfrm>
        </p:spPr>
        <p:txBody>
          <a:bodyPr/>
          <a:lstStyle/>
          <a:p>
            <a:r>
              <a:rPr lang="en-US" dirty="0"/>
              <a:t>Prepared By: Alfonso Lopez, S.P. Chairman</a:t>
            </a:r>
          </a:p>
        </p:txBody>
      </p:sp>
    </p:spTree>
    <p:extLst>
      <p:ext uri="{BB962C8B-B14F-4D97-AF65-F5344CB8AC3E}">
        <p14:creationId xmlns:p14="http://schemas.microsoft.com/office/powerpoint/2010/main" val="1637330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83252-2919-9E5A-A88B-F665B82E6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to D8279 and LTMS document use 271 as a discrimination oil</a:t>
            </a: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FB13CB1-EF37-B89E-9B76-61182B2B48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5257800" cy="4351338"/>
          </a:xfrm>
        </p:spPr>
      </p:pic>
    </p:spTree>
    <p:extLst>
      <p:ext uri="{BB962C8B-B14F-4D97-AF65-F5344CB8AC3E}">
        <p14:creationId xmlns:p14="http://schemas.microsoft.com/office/powerpoint/2010/main" val="3841384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DDEFA-1F16-338B-D0EB-AB0F6B03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3722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to D8279 and LTMS document use 271 as a discrimination oil</a:t>
            </a: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FA550EF-9F14-63FD-B429-0A20E16809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739920"/>
            <a:ext cx="6193779" cy="3956304"/>
          </a:xfrm>
        </p:spPr>
      </p:pic>
    </p:spTree>
    <p:extLst>
      <p:ext uri="{BB962C8B-B14F-4D97-AF65-F5344CB8AC3E}">
        <p14:creationId xmlns:p14="http://schemas.microsoft.com/office/powerpoint/2010/main" val="1970897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BD1A-A87B-DBB1-15D1-3F0F5E05B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2631"/>
          </a:xfrm>
        </p:spPr>
        <p:txBody>
          <a:bodyPr>
            <a:normAutofit fontScale="90000"/>
          </a:bodyPr>
          <a:lstStyle/>
          <a:p>
            <a:r>
              <a:rPr lang="en-US" dirty="0"/>
              <a:t>Attendance Roster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7D957FF-154D-F1E2-2D02-03F0BB7467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6478" y="1116701"/>
            <a:ext cx="3940375" cy="50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349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BA1E-B7A2-4420-87D5-8BEECB321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6747"/>
          </a:xfrm>
        </p:spPr>
        <p:txBody>
          <a:bodyPr/>
          <a:lstStyle/>
          <a:p>
            <a:r>
              <a:rPr lang="en-US" dirty="0"/>
              <a:t>Sequence X History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110BA77-FF4A-4A72-A926-C3F90A7B43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513767"/>
              </p:ext>
            </p:extLst>
          </p:nvPr>
        </p:nvGraphicFramePr>
        <p:xfrm>
          <a:off x="3790950" y="1610315"/>
          <a:ext cx="4610100" cy="4300744"/>
        </p:xfrm>
        <a:graphic>
          <a:graphicData uri="http://schemas.openxmlformats.org/drawingml/2006/table">
            <a:tbl>
              <a:tblPr/>
              <a:tblGrid>
                <a:gridCol w="863600">
                  <a:extLst>
                    <a:ext uri="{9D8B030D-6E8A-4147-A177-3AD203B41FA5}">
                      <a16:colId xmlns:a16="http://schemas.microsoft.com/office/drawing/2014/main" val="698443995"/>
                    </a:ext>
                  </a:extLst>
                </a:gridCol>
                <a:gridCol w="3746500">
                  <a:extLst>
                    <a:ext uri="{9D8B030D-6E8A-4147-A177-3AD203B41FA5}">
                      <a16:colId xmlns:a16="http://schemas.microsoft.com/office/drawing/2014/main" val="4002593657"/>
                    </a:ext>
                  </a:extLst>
                </a:gridCol>
              </a:tblGrid>
              <a:tr h="2145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Sequence X Milestones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471489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1/1/2012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of Chain Wear Test Development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580264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12/7/2017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AOAP Approval for GF6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752373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4/2/2018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Live Registration (03/19/16 Retro - Registration)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52709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2/20/2019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Surveillance Panel Procedure Acceptance Vote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247853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4/4/2019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Subcommittee B Ballot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3085919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6/16/2019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Main Committee D02 Ballot - ASTM Procedure D8279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9054031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11/7/2019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Memorandum 19-043 Use of Calibrated Sequence X Stands to Generate Used Oil Samples for Seq IX (LSPI)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321225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11/20/2020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Letter 20-1 Procedure Edits / Drive Shaft Spec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105070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1/27/2020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Letter 20-2 Criteria for Multiple Test Type Calibration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0835642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Mild Severity Shift Task Force Formed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127485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9/11/2020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Letter 20-3  Correction to Table 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268569"/>
                  </a:ext>
                </a:extLst>
              </a:tr>
              <a:tr h="4290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10/14/2020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Letter 20-4  (1) Correcting PCV Flow Meters           (2) Correction to Section 12.1.1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344790"/>
                  </a:ext>
                </a:extLst>
              </a:tr>
              <a:tr h="2145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4/8/2021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Oil 271 Suspended from use due to mild results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945891"/>
                  </a:ext>
                </a:extLst>
              </a:tr>
              <a:tr h="654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9/17/2021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Letter 22-1 Engine run limits, honing procedure, connecting rod orientation, blowby gas thermocouple orientation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063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03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DD70D-3082-4F28-8E13-8A7490225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Sequence X Surveillance Panel Meeting Agenda</a:t>
            </a:r>
            <a:br>
              <a:rPr lang="en-US" sz="4000" dirty="0"/>
            </a:br>
            <a:r>
              <a:rPr lang="en-US" sz="4000" dirty="0"/>
              <a:t>02/28/23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CBEAC-DD00-4FE5-B991-F27DF8EEE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Roll call</a:t>
            </a:r>
          </a:p>
          <a:p>
            <a:r>
              <a:rPr lang="en-US" dirty="0"/>
              <a:t>Approval of the meeting minutes 11/16/22</a:t>
            </a:r>
          </a:p>
          <a:p>
            <a:r>
              <a:rPr lang="en-US" dirty="0"/>
              <a:t>TMC Report </a:t>
            </a:r>
          </a:p>
          <a:p>
            <a:pPr lvl="1"/>
            <a:r>
              <a:rPr lang="en-US" dirty="0"/>
              <a:t>Wording and review of Motion to use oil 271 as a discrimination oil</a:t>
            </a:r>
          </a:p>
          <a:p>
            <a:pPr lvl="1"/>
            <a:r>
              <a:rPr lang="en-US" dirty="0"/>
              <a:t>Vote on Motion</a:t>
            </a:r>
          </a:p>
          <a:p>
            <a:r>
              <a:rPr lang="en-US" dirty="0"/>
              <a:t>Fuel Report</a:t>
            </a:r>
          </a:p>
          <a:p>
            <a:pPr lvl="1"/>
            <a:r>
              <a:rPr lang="en-US" dirty="0"/>
              <a:t>Review of COA’s from severity shift time periods</a:t>
            </a:r>
          </a:p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Lab visits</a:t>
            </a:r>
          </a:p>
          <a:p>
            <a:pPr lvl="1"/>
            <a:r>
              <a:rPr lang="en-US" dirty="0"/>
              <a:t>Hardware review for GF7 (OH Chair)</a:t>
            </a:r>
          </a:p>
          <a:p>
            <a:pPr lvl="1"/>
            <a:r>
              <a:rPr lang="en-US" dirty="0"/>
              <a:t>Alternative Fuel </a:t>
            </a:r>
          </a:p>
          <a:p>
            <a:r>
              <a:rPr lang="en-US" dirty="0"/>
              <a:t>Next Meeting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628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79270-FA13-A37C-1213-1166B42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Motion/ Action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AADB8-F89E-A061-8ABC-4B5EDAB7F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Approval of the meeting minutes from 11/16/22</a:t>
            </a:r>
          </a:p>
          <a:p>
            <a:pPr lvl="1"/>
            <a:r>
              <a:rPr lang="en-US" dirty="0"/>
              <a:t>Motion – Al Lopez</a:t>
            </a:r>
          </a:p>
          <a:p>
            <a:pPr lvl="1"/>
            <a:r>
              <a:rPr lang="en-US" dirty="0"/>
              <a:t>Second – Mike Deegan</a:t>
            </a:r>
          </a:p>
          <a:p>
            <a:pPr lvl="1"/>
            <a:r>
              <a:rPr lang="en-US" dirty="0"/>
              <a:t>Pass Unanimous</a:t>
            </a:r>
          </a:p>
          <a:p>
            <a:pPr lvl="1"/>
            <a:endParaRPr lang="en-US" dirty="0"/>
          </a:p>
          <a:p>
            <a:r>
              <a:rPr lang="en-US" dirty="0"/>
              <a:t>Motion </a:t>
            </a:r>
          </a:p>
          <a:p>
            <a:pPr lvl="1"/>
            <a:r>
              <a:rPr lang="en-US" dirty="0"/>
              <a:t>Motion to accept oil 271 as a discrimination oil per Doyle’s proposal.  </a:t>
            </a:r>
          </a:p>
          <a:p>
            <a:pPr lvl="2"/>
            <a:r>
              <a:rPr lang="en-US" dirty="0"/>
              <a:t>Motion: Al Lopez</a:t>
            </a:r>
          </a:p>
          <a:p>
            <a:pPr lvl="2"/>
            <a:r>
              <a:rPr lang="en-US" dirty="0"/>
              <a:t>Second: Rich Grundza</a:t>
            </a:r>
          </a:p>
          <a:p>
            <a:pPr lvl="2"/>
            <a:r>
              <a:rPr lang="en-US" dirty="0"/>
              <a:t>Pass (9 approve) (0 negatives) (4 waives)</a:t>
            </a:r>
          </a:p>
        </p:txBody>
      </p:sp>
    </p:spTree>
    <p:extLst>
      <p:ext uri="{BB962C8B-B14F-4D97-AF65-F5344CB8AC3E}">
        <p14:creationId xmlns:p14="http://schemas.microsoft.com/office/powerpoint/2010/main" val="382391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42B62-BDD5-F33E-60F0-1F3535417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889"/>
          </a:xfrm>
        </p:spPr>
        <p:txBody>
          <a:bodyPr/>
          <a:lstStyle/>
          <a:p>
            <a:r>
              <a:rPr lang="en-US" dirty="0"/>
              <a:t>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4ED45-F4D4-C3A3-C98D-8EFD18FB0B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314"/>
            <a:ext cx="10515600" cy="4968649"/>
          </a:xfrm>
        </p:spPr>
        <p:txBody>
          <a:bodyPr/>
          <a:lstStyle/>
          <a:p>
            <a:r>
              <a:rPr lang="en-US" dirty="0"/>
              <a:t>Roll Call – Roster attached</a:t>
            </a:r>
          </a:p>
          <a:p>
            <a:r>
              <a:rPr lang="en-US" dirty="0"/>
              <a:t>Minutes from 11/16/22 approved</a:t>
            </a:r>
          </a:p>
          <a:p>
            <a:r>
              <a:rPr lang="en-US" dirty="0"/>
              <a:t>Review of motion to use oil 271 as a discrimination oil.</a:t>
            </a:r>
          </a:p>
          <a:p>
            <a:pPr lvl="1"/>
            <a:r>
              <a:rPr lang="en-US" dirty="0"/>
              <a:t>Full details of LTMS and procedure change attached below.</a:t>
            </a:r>
          </a:p>
          <a:p>
            <a:pPr lvl="1"/>
            <a:r>
              <a:rPr lang="en-US" dirty="0"/>
              <a:t>The group spent time with the wording details.</a:t>
            </a:r>
          </a:p>
          <a:p>
            <a:pPr lvl="1"/>
            <a:r>
              <a:rPr lang="en-US" dirty="0"/>
              <a:t>Motion to accept the changes and use oils 271 for discrimination was approved.  9 Approve, 0 Negatives, 4 Waives.</a:t>
            </a:r>
          </a:p>
          <a:p>
            <a:pPr lvl="1"/>
            <a:r>
              <a:rPr lang="en-US" dirty="0"/>
              <a:t>Effective date of the motion will be March 15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The information letter will be sent to Subcommittee B for vote.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71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2A1-6CB7-72D6-0AE5-2AC75DB5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dirty="0"/>
              <a:t>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DC576-8C58-3250-C7B0-AB3A2F00D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614"/>
            <a:ext cx="10515600" cy="4854349"/>
          </a:xfrm>
        </p:spPr>
        <p:txBody>
          <a:bodyPr/>
          <a:lstStyle/>
          <a:p>
            <a:pPr lvl="1"/>
            <a:r>
              <a:rPr lang="en-US" dirty="0"/>
              <a:t>Action item for fuel supplier to report on EEE fuel in the 2019 time period was tabled for next meeting.</a:t>
            </a:r>
          </a:p>
          <a:p>
            <a:pPr lvl="1"/>
            <a:r>
              <a:rPr lang="en-US" dirty="0"/>
              <a:t>Action item to coordinate lab visits</a:t>
            </a:r>
          </a:p>
          <a:p>
            <a:pPr lvl="2"/>
            <a:r>
              <a:rPr lang="en-US" dirty="0"/>
              <a:t>A proposal was made to visit the San Antonio labs and have a Surveillance Panel week at the same time.  A poll has been sent to coordinate the travel.</a:t>
            </a:r>
          </a:p>
          <a:p>
            <a:pPr lvl="1"/>
            <a:r>
              <a:rPr lang="en-US" dirty="0"/>
              <a:t>The alternative fuel supplier Task Force will resume activities.  A meeting has been planned.</a:t>
            </a:r>
          </a:p>
          <a:p>
            <a:pPr lvl="1"/>
            <a:r>
              <a:rPr lang="en-US" dirty="0"/>
              <a:t>Hardware issues were discussed</a:t>
            </a:r>
          </a:p>
          <a:p>
            <a:pPr lvl="2"/>
            <a:r>
              <a:rPr lang="en-US" dirty="0"/>
              <a:t>A chain tensioner batch change is looming</a:t>
            </a:r>
          </a:p>
          <a:p>
            <a:pPr lvl="2"/>
            <a:r>
              <a:rPr lang="en-US" dirty="0"/>
              <a:t>The chair recommended activating an OH (Operations and Hardware) group.  Asking for a volunteer to chair the group.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60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5F5AE-5CD0-2111-CA6C-8A86BBF91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4446"/>
          </a:xfrm>
        </p:spPr>
        <p:txBody>
          <a:bodyPr/>
          <a:lstStyle/>
          <a:p>
            <a:r>
              <a:rPr lang="en-US" dirty="0"/>
              <a:t>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E1630-DA71-864A-83B5-52F467E8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572"/>
            <a:ext cx="10515600" cy="4707391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Next meeting TBD.  Full panel week in early May</a:t>
            </a:r>
          </a:p>
        </p:txBody>
      </p:sp>
    </p:spTree>
    <p:extLst>
      <p:ext uri="{BB962C8B-B14F-4D97-AF65-F5344CB8AC3E}">
        <p14:creationId xmlns:p14="http://schemas.microsoft.com/office/powerpoint/2010/main" val="45175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42F13-5F67-3CA4-9A03-188308257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to D8279 and LTMS document use 271 as a discrimination oil</a:t>
            </a: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5547569-F861-A5E1-7EF4-39204DB4C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60057"/>
            <a:ext cx="5975294" cy="5262563"/>
          </a:xfrm>
        </p:spPr>
      </p:pic>
    </p:spTree>
    <p:extLst>
      <p:ext uri="{BB962C8B-B14F-4D97-AF65-F5344CB8AC3E}">
        <p14:creationId xmlns:p14="http://schemas.microsoft.com/office/powerpoint/2010/main" val="2259424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C4D5D7-EC0A-C16C-67C0-C8C0F7D2D6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13806"/>
            <a:ext cx="5227455" cy="4825593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50B1D67-E020-8B50-8391-9F4A68CAF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208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to D8279 and LTMS document use 271 as a discrimination oil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061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79076-7A76-4E26-C723-154538761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to D8279 and LTMS document use 271 as a discrimination oil</a:t>
            </a:r>
            <a:endParaRPr lang="en-US" sz="28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7B49F0A-3012-EC41-826A-E987A71F3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4267874" cy="4351338"/>
          </a:xfrm>
        </p:spPr>
      </p:pic>
    </p:spTree>
    <p:extLst>
      <p:ext uri="{BB962C8B-B14F-4D97-AF65-F5344CB8AC3E}">
        <p14:creationId xmlns:p14="http://schemas.microsoft.com/office/powerpoint/2010/main" val="158519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lternate V1 - DR_Slides">
  <a:themeElements>
    <a:clrScheme name="SwRI Corporate Pal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8451</TotalTime>
  <Words>567</Words>
  <Application>Microsoft Office PowerPoint</Application>
  <PresentationFormat>Widescreen</PresentationFormat>
  <Paragraphs>88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Gill Sans MT</vt:lpstr>
      <vt:lpstr>Gill Sans Std</vt:lpstr>
      <vt:lpstr>Wingdings</vt:lpstr>
      <vt:lpstr>Office Theme</vt:lpstr>
      <vt:lpstr>Alternate V1 - DR_Slides</vt:lpstr>
      <vt:lpstr>Sequence X  ASTM D8729  Ford Chain Wear Test Surveillance Panel Meeting Minutes  February 28, 2023</vt:lpstr>
      <vt:lpstr>Sequence X Surveillance Panel Meeting Agenda 02/28/23</vt:lpstr>
      <vt:lpstr>Motion/ Action List</vt:lpstr>
      <vt:lpstr>Meeting Minutes</vt:lpstr>
      <vt:lpstr>Meeting Minutes</vt:lpstr>
      <vt:lpstr>Meeting Minutes</vt:lpstr>
      <vt:lpstr>Changes to D8279 and LTMS document use 271 as a discrimination oil</vt:lpstr>
      <vt:lpstr>Changes to D8279 and LTMS document use 271 as a discrimination oil</vt:lpstr>
      <vt:lpstr>Changes to D8279 and LTMS document use 271 as a discrimination oil</vt:lpstr>
      <vt:lpstr>Changes to D8279 and LTMS document use 271 as a discrimination oil</vt:lpstr>
      <vt:lpstr>Changes to D8279 and LTMS document use 271 as a discrimination oil</vt:lpstr>
      <vt:lpstr>Attendance Roster</vt:lpstr>
      <vt:lpstr>Sequence X History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X S.P. Presentation to Subcommittee D02.B</dc:title>
  <dc:creator>Alfonso Lopez  Intertek</dc:creator>
  <cp:lastModifiedBy>Alfonso Lopez  Intertek</cp:lastModifiedBy>
  <cp:revision>295</cp:revision>
  <cp:lastPrinted>2020-06-23T19:32:46Z</cp:lastPrinted>
  <dcterms:created xsi:type="dcterms:W3CDTF">2018-12-04T17:43:02Z</dcterms:created>
  <dcterms:modified xsi:type="dcterms:W3CDTF">2023-03-10T17:38:05Z</dcterms:modified>
</cp:coreProperties>
</file>