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6" r:id="rId3"/>
    <p:sldId id="397" r:id="rId4"/>
    <p:sldId id="493" r:id="rId5"/>
    <p:sldId id="590" r:id="rId6"/>
    <p:sldId id="591" r:id="rId7"/>
    <p:sldId id="593" r:id="rId8"/>
    <p:sldId id="595" r:id="rId9"/>
    <p:sldId id="596" r:id="rId10"/>
    <p:sldId id="597" r:id="rId11"/>
    <p:sldId id="598" r:id="rId12"/>
    <p:sldId id="599" r:id="rId13"/>
    <p:sldId id="594" r:id="rId14"/>
    <p:sldId id="482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2DC7393-9DCC-41DE-81D8-F2147BED694A}">
          <p14:sldIdLst>
            <p14:sldId id="286"/>
            <p14:sldId id="397"/>
            <p14:sldId id="493"/>
            <p14:sldId id="590"/>
            <p14:sldId id="591"/>
            <p14:sldId id="593"/>
            <p14:sldId id="595"/>
            <p14:sldId id="596"/>
            <p14:sldId id="597"/>
            <p14:sldId id="598"/>
            <p14:sldId id="599"/>
            <p14:sldId id="594"/>
            <p14:sldId id="482"/>
          </p14:sldIdLst>
        </p14:section>
        <p14:section name="Untitled Section" id="{8739D3D6-C586-468D-96ED-3632E2FF2AE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8" autoAdjust="0"/>
    <p:restoredTop sz="94771" autoAdjust="0"/>
  </p:normalViewPr>
  <p:slideViewPr>
    <p:cSldViewPr snapToGrid="0">
      <p:cViewPr varScale="1">
        <p:scale>
          <a:sx n="118" d="100"/>
          <a:sy n="118" d="100"/>
        </p:scale>
        <p:origin x="102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9873A-D17D-451C-8D56-29ACFB266CFF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DCAE6-3CAE-418C-94FA-4900F96D05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6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FDCAE6-3CAE-418C-94FA-4900F96D05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0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80BE-40CE-4ECC-9745-BF9937A5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AB2DB-80EF-45DC-98BC-666578B89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93D21-1617-4556-8D3C-272C397C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2582A-7D79-44F4-87A2-61E06BE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9F339-5681-4A23-AE6B-FC38989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7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5E76F-DF83-4CFC-9F8D-9D63BBD5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DA559-BA52-427C-899A-991EC7149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F106D-5D41-4467-999B-6B39F30F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D37D9-A45E-4013-AEEB-20C0DC60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55D70-3A41-40A4-9617-CCA9B3FA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8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F442A-7A5D-49BA-8008-C35AE410C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0BF99-DA81-4CC0-8277-A0C10232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15AD-7D2E-4729-943E-CD7F7B1F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E0D3-A263-4348-98F1-3814B472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C953-4230-4732-8194-FFA2A2E6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3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787" y="1550920"/>
            <a:ext cx="9980427" cy="1905000"/>
          </a:xfrm>
        </p:spPr>
        <p:txBody>
          <a:bodyPr>
            <a:normAutofit/>
          </a:bodyPr>
          <a:lstStyle>
            <a:lvl1pPr algn="ctr">
              <a:lnSpc>
                <a:spcPts val="5000"/>
              </a:lnSpc>
              <a:defRPr sz="4800">
                <a:solidFill>
                  <a:srgbClr val="1946B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415508"/>
            <a:ext cx="10363200" cy="88652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or Date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341438"/>
            <a:ext cx="558800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34" y="3613035"/>
            <a:ext cx="60459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7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403" y="27159"/>
            <a:ext cx="11582400" cy="751442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982305"/>
            <a:ext cx="10979149" cy="5140029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7995" y="6348610"/>
            <a:ext cx="570773" cy="365125"/>
          </a:xfrm>
        </p:spPr>
        <p:txBody>
          <a:bodyPr/>
          <a:lstStyle>
            <a:lvl1pPr>
              <a:defRPr sz="1200"/>
            </a:lvl1pPr>
          </a:lstStyle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6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 Line 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403" y="27432"/>
            <a:ext cx="11582400" cy="7498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3251" y="982305"/>
            <a:ext cx="5384800" cy="5140029"/>
          </a:xfrm>
        </p:spPr>
        <p:txBody>
          <a:bodyPr/>
          <a:lstStyle>
            <a:lvl1pPr>
              <a:lnSpc>
                <a:spcPts val="3000"/>
              </a:lnSpc>
              <a:defRPr sz="2400" baseline="0"/>
            </a:lvl1pPr>
            <a:lvl2pPr>
              <a:defRPr sz="2200"/>
            </a:lvl2pPr>
            <a:lvl3pPr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 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03951" y="982305"/>
            <a:ext cx="5384800" cy="5140029"/>
          </a:xfrm>
        </p:spPr>
        <p:txBody>
          <a:bodyPr/>
          <a:lstStyle>
            <a:lvl1pPr>
              <a:lnSpc>
                <a:spcPts val="3000"/>
              </a:lnSpc>
              <a:defRPr sz="2400" baseline="0"/>
            </a:lvl1pPr>
            <a:lvl2pPr>
              <a:defRPr sz="2200"/>
            </a:lvl2pPr>
            <a:lvl3pPr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 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36805" y="6348610"/>
            <a:ext cx="611963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5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Line Title and 3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403" y="27159"/>
            <a:ext cx="11582400" cy="751442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982305"/>
            <a:ext cx="10979149" cy="1970446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7995" y="6348610"/>
            <a:ext cx="570773" cy="365125"/>
          </a:xfrm>
        </p:spPr>
        <p:txBody>
          <a:bodyPr/>
          <a:lstStyle>
            <a:lvl1pPr>
              <a:defRPr sz="1200"/>
            </a:lvl1pPr>
          </a:lstStyle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3251" y="3030180"/>
            <a:ext cx="51879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949950" y="3030180"/>
            <a:ext cx="56324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</p:spTree>
    <p:extLst>
      <p:ext uri="{BB962C8B-B14F-4D97-AF65-F5344CB8AC3E}">
        <p14:creationId xmlns:p14="http://schemas.microsoft.com/office/powerpoint/2010/main" val="2497326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Line Title and 3-Area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8403" y="27159"/>
            <a:ext cx="11582400" cy="751442"/>
          </a:xfrm>
        </p:spPr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4148838"/>
            <a:ext cx="10979149" cy="1970446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7995" y="6348610"/>
            <a:ext cx="570773" cy="365125"/>
          </a:xfrm>
        </p:spPr>
        <p:txBody>
          <a:bodyPr/>
          <a:lstStyle>
            <a:lvl1pPr>
              <a:defRPr sz="1200"/>
            </a:lvl1pPr>
          </a:lstStyle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3251" y="990293"/>
            <a:ext cx="51879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949950" y="990293"/>
            <a:ext cx="56324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</p:spTree>
    <p:extLst>
      <p:ext uri="{BB962C8B-B14F-4D97-AF65-F5344CB8AC3E}">
        <p14:creationId xmlns:p14="http://schemas.microsoft.com/office/powerpoint/2010/main" val="116933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1489300"/>
            <a:ext cx="10979149" cy="456746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2707" y="6348610"/>
            <a:ext cx="546060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63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Line 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3251" y="1492037"/>
            <a:ext cx="5384800" cy="4688445"/>
          </a:xfrm>
        </p:spPr>
        <p:txBody>
          <a:bodyPr/>
          <a:lstStyle>
            <a:lvl1pPr>
              <a:lnSpc>
                <a:spcPts val="3000"/>
              </a:lnSpc>
              <a:defRPr sz="2400" baseline="0"/>
            </a:lvl1pPr>
            <a:lvl2pPr>
              <a:defRPr sz="2200"/>
            </a:lvl2pPr>
            <a:lvl3pPr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 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03951" y="1492037"/>
            <a:ext cx="5384800" cy="4688445"/>
          </a:xfrm>
        </p:spPr>
        <p:txBody>
          <a:bodyPr/>
          <a:lstStyle>
            <a:lvl1pPr>
              <a:lnSpc>
                <a:spcPts val="3000"/>
              </a:lnSpc>
              <a:defRPr sz="2400" baseline="0"/>
            </a:lvl1pPr>
            <a:lvl2pPr>
              <a:defRPr sz="2200"/>
            </a:lvl2pPr>
            <a:lvl3pPr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Main</a:t>
            </a:r>
            <a:br>
              <a:rPr lang="en-US" dirty="0"/>
            </a:br>
            <a:r>
              <a:rPr lang="en-US" dirty="0"/>
              <a:t>2 Column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61518" y="6348610"/>
            <a:ext cx="587249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85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and 3-Area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1489301"/>
            <a:ext cx="10979149" cy="1465567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2707" y="6348610"/>
            <a:ext cx="546060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3251" y="3030180"/>
            <a:ext cx="51879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949950" y="3030180"/>
            <a:ext cx="56324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</p:spTree>
    <p:extLst>
      <p:ext uri="{BB962C8B-B14F-4D97-AF65-F5344CB8AC3E}">
        <p14:creationId xmlns:p14="http://schemas.microsoft.com/office/powerpoint/2010/main" val="418073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6053-E2CB-43E3-9CD2-B3AF6F8E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EE6D1-686D-471E-BF3C-29D343D7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B944-F8C7-41F0-8B45-A0D3FB50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D8826-5766-4721-87FB-88069B61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14981-8646-49A1-ACAC-6EF91819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87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and 3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946BA"/>
                </a:solidFill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3251" y="4647366"/>
            <a:ext cx="10979149" cy="1465567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2707" y="6348610"/>
            <a:ext cx="546060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3251" y="1489246"/>
            <a:ext cx="51879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949950" y="1489246"/>
            <a:ext cx="5632449" cy="3094395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defRPr sz="2400" baseline="0"/>
            </a:lvl1pPr>
            <a:lvl2pPr>
              <a:lnSpc>
                <a:spcPct val="100000"/>
              </a:lnSpc>
              <a:defRPr sz="2200" baseline="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Click to add image or figure</a:t>
            </a:r>
          </a:p>
        </p:txBody>
      </p:sp>
    </p:spTree>
    <p:extLst>
      <p:ext uri="{BB962C8B-B14F-4D97-AF65-F5344CB8AC3E}">
        <p14:creationId xmlns:p14="http://schemas.microsoft.com/office/powerpoint/2010/main" val="50695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348610"/>
            <a:ext cx="554297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7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61518" y="6348610"/>
            <a:ext cx="587249" cy="365125"/>
          </a:xfrm>
        </p:spPr>
        <p:txBody>
          <a:bodyPr/>
          <a:lstStyle/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048000"/>
            <a:ext cx="1036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Blank Slide</a:t>
            </a:r>
          </a:p>
        </p:txBody>
      </p:sp>
    </p:spTree>
    <p:extLst>
      <p:ext uri="{BB962C8B-B14F-4D97-AF65-F5344CB8AC3E}">
        <p14:creationId xmlns:p14="http://schemas.microsoft.com/office/powerpoint/2010/main" val="34782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348610"/>
            <a:ext cx="554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946BA"/>
                </a:solidFill>
                <a:latin typeface="Gill Sans Std" pitchFamily="34" charset="0"/>
              </a:defRPr>
            </a:lvl1pPr>
          </a:lstStyle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2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hidden">
          <a:xfrm>
            <a:off x="0" y="394330"/>
            <a:ext cx="12192000" cy="64636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4847753">
                <a:moveTo>
                  <a:pt x="0" y="4847753"/>
                </a:moveTo>
                <a:lnTo>
                  <a:pt x="9144000" y="4847753"/>
                </a:lnTo>
                <a:lnTo>
                  <a:pt x="9144000" y="0"/>
                </a:lnTo>
                <a:lnTo>
                  <a:pt x="8872396" y="464744"/>
                </a:lnTo>
                <a:lnTo>
                  <a:pt x="0" y="463205"/>
                </a:lnTo>
                <a:lnTo>
                  <a:pt x="0" y="48477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07912"/>
            <a:ext cx="3860800" cy="1706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 CHANGED UNDER INSERT&gt;HEADER &amp; FOOTER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737600" y="6407912"/>
            <a:ext cx="2844800" cy="170688"/>
          </a:xfrm>
        </p:spPr>
        <p:txBody>
          <a:bodyPr/>
          <a:lstStyle/>
          <a:p>
            <a:fld id="{15B51593-F607-40DA-BAAD-7C20DAA0A6A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9600" y="6346953"/>
            <a:ext cx="10972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6407912"/>
            <a:ext cx="2840736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67" b="1" cap="all" baseline="0" dirty="0">
                <a:latin typeface="+mj-lt"/>
              </a:rPr>
              <a:t>SAE INTERNATIONAL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0" y="6586810"/>
            <a:ext cx="6096000" cy="19499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667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Copyright © SAE International.  Further use or distribution is not permitted without permission from SAE</a:t>
            </a:r>
            <a:endParaRPr lang="en-US" sz="667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27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165600" y="6177280"/>
            <a:ext cx="3860800" cy="1790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8403" y="27159"/>
            <a:ext cx="11582400" cy="7514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7125" y="6339557"/>
            <a:ext cx="549572" cy="365125"/>
          </a:xfrm>
        </p:spPr>
        <p:txBody>
          <a:bodyPr/>
          <a:lstStyle/>
          <a:p>
            <a:fld id="{511E60E2-5F03-4AD1-8874-AA9ACC93B3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4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ADDD-0466-4FA3-9ECF-F5F7AE49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00A82-2E65-4FBC-B37B-2E5B6714A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85EA5-5A25-48E6-A161-F78283FA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E0186-B303-439E-AB4F-0A267B6A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89F1-9AE3-441D-B8D9-F6E9469D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2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AB2D-6AB5-4FE1-9B21-D6F36C66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C90BA-C2EE-482A-9037-4D1D6982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8E854-34DF-4F9E-AF58-00F01B810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6925D-2D1E-4B85-8574-C4E15971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869E8-1B31-484B-9E7C-51D6F8C41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60B43-F899-436B-87C5-1EC36907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934F-99A9-4FBE-9A10-C679B56C6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11F16-C40E-4C32-9FDA-B463AD970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74052-8DC7-4919-9EE9-8D51D36F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6D2D2-1A7B-4E01-AB7B-568F85787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DBADD-7086-4154-A4DE-F4CEB1129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CDD4A-6C33-40BE-A846-EAE330A6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11A4C-4027-4C05-9F8A-A2452131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D1AB7-DA5B-4532-A157-61F348E1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2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C818-40BF-4653-BBB5-31EE181F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69742-6D66-41A1-A50C-D8B95A3C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43D7E-46E4-40E6-8361-A3F6054A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9ECAC-4CEE-49E8-9C77-F1F0CF56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2BF49-23FB-4CD2-813D-E54B6406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5074-2025-44F8-80F6-7BEA822D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AB862-281D-4B5C-8DC7-DDE81983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8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38ED-1168-4B26-B2DC-2D1A700E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5303-C9C1-4E80-B26D-998D8DDC1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16B16-47C7-4F5A-BAC2-A92F99A9B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28480-6E2B-4C97-8B03-87A22C23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AD648-8702-4764-841A-8D76D35F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F697C-3B29-4692-A5B3-71B622BA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3BDA-10FD-4964-BC95-C8DA527CD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04A88-F25A-454F-8793-0C84F9690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A8508-8D57-4689-927D-EDA6B2A6B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EC599-4512-46D7-8B10-902C7B3F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0FE22-5AF6-4A9E-87FF-42E5C680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4876E-5700-4FCD-9F5A-DE652E45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9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815E5-FDFF-4B5F-895C-C31374853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6BAE5-2B1E-4284-9C20-03185C3B6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322F-C52A-44A1-A52B-7F9319DB7B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DC7A-2213-445F-8CA9-AB04FEF05DE1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1ED06-0030-444B-937D-98A2F9312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CBE8-5D9E-4998-A6C8-8DD0FAEE9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1BA9C-C2CE-4D13-9A67-95BF37A580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8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7879"/>
            <a:ext cx="12192000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403" y="81477"/>
            <a:ext cx="1158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1" y="1427206"/>
            <a:ext cx="10979149" cy="469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Main Text</a:t>
            </a:r>
          </a:p>
          <a:p>
            <a:pPr lvl="1"/>
            <a:r>
              <a:rPr lang="en-US" dirty="0"/>
              <a:t>Click to add sub bullet</a:t>
            </a:r>
          </a:p>
          <a:p>
            <a:pPr lvl="1"/>
            <a:r>
              <a:rPr lang="en-US" dirty="0"/>
              <a:t>Click to add sub bullet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348610"/>
            <a:ext cx="554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946BA"/>
                </a:solidFill>
                <a:latin typeface="Gill Sans Std" pitchFamily="34" charset="0"/>
              </a:defRPr>
            </a:lvl1pPr>
          </a:lstStyle>
          <a:p>
            <a:fld id="{FF2D51B1-BD95-49E9-A870-B722E78EAE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3600" b="1" i="0" kern="1200" baseline="0">
          <a:solidFill>
            <a:srgbClr val="1946BA"/>
          </a:solidFill>
          <a:effectLst/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ct val="20000"/>
        </a:spcBef>
        <a:buFont typeface="Wingdings" panose="05000000000000000000" pitchFamily="2" charset="2"/>
        <a:buChar char="§"/>
        <a:defRPr sz="2400" b="0" kern="1200" baseline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200" kern="1200" baseline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082675" indent="-168275" algn="l" defTabSz="914400" rtl="0" eaLnBrk="1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5D8A-C6E8-468A-A3B7-884A59714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122362"/>
            <a:ext cx="11544300" cy="3944938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Sequence X </a:t>
            </a:r>
            <a:br>
              <a:rPr lang="en-US" dirty="0"/>
            </a:br>
            <a:r>
              <a:rPr lang="en-US" sz="3100" dirty="0"/>
              <a:t>ASTM D8729</a:t>
            </a:r>
            <a:br>
              <a:rPr lang="en-US" sz="3100" dirty="0"/>
            </a:br>
            <a:br>
              <a:rPr lang="en-US" dirty="0"/>
            </a:br>
            <a:r>
              <a:rPr lang="en-US" dirty="0"/>
              <a:t>Ford Chain Wear Test</a:t>
            </a:r>
            <a:br>
              <a:rPr lang="en-US" dirty="0"/>
            </a:br>
            <a:r>
              <a:rPr lang="en-US" dirty="0"/>
              <a:t>Surveillance Panel Meeting Minutes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February 28,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83727-D8BE-47FB-BE9B-83D115CA9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16582"/>
            <a:ext cx="9144000" cy="690517"/>
          </a:xfrm>
        </p:spPr>
        <p:txBody>
          <a:bodyPr/>
          <a:lstStyle/>
          <a:p>
            <a:r>
              <a:rPr lang="en-US" dirty="0"/>
              <a:t>Prepared By: Alfonso Lopez, S.P. Chairman</a:t>
            </a:r>
          </a:p>
        </p:txBody>
      </p:sp>
    </p:spTree>
    <p:extLst>
      <p:ext uri="{BB962C8B-B14F-4D97-AF65-F5344CB8AC3E}">
        <p14:creationId xmlns:p14="http://schemas.microsoft.com/office/powerpoint/2010/main" val="163733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3252-2919-9E5A-A88B-F665B82E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D8279 and LTMS document use 271 as a discrimination oil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B13CB1-EF37-B89E-9B76-61182B2B4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257800" cy="4351338"/>
          </a:xfrm>
        </p:spPr>
      </p:pic>
    </p:spTree>
    <p:extLst>
      <p:ext uri="{BB962C8B-B14F-4D97-AF65-F5344CB8AC3E}">
        <p14:creationId xmlns:p14="http://schemas.microsoft.com/office/powerpoint/2010/main" val="384138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DEFA-1F16-338B-D0EB-AB0F6B03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722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D8279 and LTMS document use 271 as a discrimination oil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A550EF-9F14-63FD-B429-0A20E1680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739920"/>
            <a:ext cx="6193779" cy="3956304"/>
          </a:xfrm>
        </p:spPr>
      </p:pic>
    </p:spTree>
    <p:extLst>
      <p:ext uri="{BB962C8B-B14F-4D97-AF65-F5344CB8AC3E}">
        <p14:creationId xmlns:p14="http://schemas.microsoft.com/office/powerpoint/2010/main" val="197089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BD1A-A87B-DBB1-15D1-3F0F5E05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631"/>
          </a:xfrm>
        </p:spPr>
        <p:txBody>
          <a:bodyPr>
            <a:normAutofit fontScale="90000"/>
          </a:bodyPr>
          <a:lstStyle/>
          <a:p>
            <a:r>
              <a:rPr lang="en-US" dirty="0"/>
              <a:t>Attendance Roster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D957FF-154D-F1E2-2D02-03F0BB746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478" y="1116701"/>
            <a:ext cx="3940375" cy="50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4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BA1E-B7A2-4420-87D5-8BEECB32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/>
          <a:lstStyle/>
          <a:p>
            <a:r>
              <a:rPr lang="en-US" dirty="0"/>
              <a:t>Sequence X History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110BA77-FF4A-4A72-A926-C3F90A7B4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13767"/>
              </p:ext>
            </p:extLst>
          </p:nvPr>
        </p:nvGraphicFramePr>
        <p:xfrm>
          <a:off x="3790950" y="1610315"/>
          <a:ext cx="4610100" cy="4300744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698443995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4002593657"/>
                    </a:ext>
                  </a:extLst>
                </a:gridCol>
              </a:tblGrid>
              <a:tr h="2145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 X Milestones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471489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1/1/2012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of Chain Wear Test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580264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12/7/2017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AOAP Approval for GF6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52373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4/2/2018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Registration (03/19/16 Retro - Registration)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52709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2/20/2019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Surveillance Panel Procedure Acceptance Vote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247853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4/4/2019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Subcommittee B Ballot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085919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6/16/2019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Committee D02 Ballot - ASTM Procedure D8279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054031"/>
                  </a:ext>
                </a:extLst>
              </a:tr>
              <a:tr h="42900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11/7/2019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Memorandum 19-043 Use of Calibrated Sequence X Stands to Generate Used Oil Samples for Seq IX (LSPI)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321225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11/20/2020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Letter 20-1 Procedure Edits / Drive Shaft Spec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105070"/>
                  </a:ext>
                </a:extLst>
              </a:tr>
              <a:tr h="429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1/27/2020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Letter 20-2 Criteria for Multiple Test Type Calibration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835642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Mild Severity Shift Task Force Formed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27485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9/11/2020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Letter 20-3  Correction to Table 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68569"/>
                  </a:ext>
                </a:extLst>
              </a:tr>
              <a:tr h="429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10/14/2020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Letter 20-4  (1) Correcting PCV Flow Meters           (2) Correction to Section 12.1.1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344790"/>
                  </a:ext>
                </a:extLst>
              </a:tr>
              <a:tr h="214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4/8/2021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271 Suspended from use due to mild results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945891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9/17/2021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Letter 22-1 Engine run limits, honing procedure, connecting rod orientation, blowby gas thermocouple orientation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06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3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D70D-3082-4F28-8E13-8A749022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Sequence X Surveillance Panel Meeting Agenda</a:t>
            </a:r>
            <a:br>
              <a:rPr lang="en-US" sz="4000" dirty="0"/>
            </a:br>
            <a:r>
              <a:rPr lang="en-US" sz="4000" dirty="0"/>
              <a:t>02/28/23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CBEAC-DD00-4FE5-B991-F27DF8EEE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Roll call</a:t>
            </a:r>
          </a:p>
          <a:p>
            <a:r>
              <a:rPr lang="en-US" dirty="0"/>
              <a:t>Approval of the meeting minutes 11/16/22</a:t>
            </a:r>
          </a:p>
          <a:p>
            <a:r>
              <a:rPr lang="en-US" dirty="0"/>
              <a:t>TMC Report </a:t>
            </a:r>
          </a:p>
          <a:p>
            <a:pPr lvl="1"/>
            <a:r>
              <a:rPr lang="en-US" dirty="0"/>
              <a:t>Wording and review of Motion to use oil 271 as a discrimination oil</a:t>
            </a:r>
          </a:p>
          <a:p>
            <a:pPr lvl="1"/>
            <a:r>
              <a:rPr lang="en-US" dirty="0"/>
              <a:t>Vote on Motion</a:t>
            </a:r>
          </a:p>
          <a:p>
            <a:r>
              <a:rPr lang="en-US" dirty="0"/>
              <a:t>Fuel Report</a:t>
            </a:r>
          </a:p>
          <a:p>
            <a:pPr lvl="1"/>
            <a:r>
              <a:rPr lang="en-US" dirty="0"/>
              <a:t>Review of COA’s from severity shift time periods</a:t>
            </a:r>
          </a:p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Lab visits</a:t>
            </a:r>
          </a:p>
          <a:p>
            <a:pPr lvl="1"/>
            <a:r>
              <a:rPr lang="en-US" dirty="0"/>
              <a:t>Hardware review for GF7 (OH Chair)</a:t>
            </a:r>
          </a:p>
          <a:p>
            <a:pPr lvl="1"/>
            <a:r>
              <a:rPr lang="en-US" dirty="0"/>
              <a:t>Alternative Fuel </a:t>
            </a:r>
          </a:p>
          <a:p>
            <a:r>
              <a:rPr lang="en-US" dirty="0"/>
              <a:t>Next Meeting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2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79270-FA13-A37C-1213-1166B42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Motion/ Action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ADB8-F89E-A061-8ABC-4B5EDAB7F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Approval of the meeting minutes from 11/16/22</a:t>
            </a:r>
          </a:p>
          <a:p>
            <a:pPr lvl="1"/>
            <a:r>
              <a:rPr lang="en-US" dirty="0"/>
              <a:t>Motion – Al Lopez</a:t>
            </a:r>
          </a:p>
          <a:p>
            <a:pPr lvl="1"/>
            <a:r>
              <a:rPr lang="en-US" dirty="0"/>
              <a:t>Second – Mike Deegan</a:t>
            </a:r>
          </a:p>
          <a:p>
            <a:pPr lvl="1"/>
            <a:r>
              <a:rPr lang="en-US" dirty="0"/>
              <a:t>Pass Unanimous</a:t>
            </a:r>
          </a:p>
          <a:p>
            <a:pPr lvl="1"/>
            <a:endParaRPr lang="en-US" dirty="0"/>
          </a:p>
          <a:p>
            <a:r>
              <a:rPr lang="en-US" dirty="0"/>
              <a:t>Motion </a:t>
            </a:r>
          </a:p>
          <a:p>
            <a:pPr lvl="1"/>
            <a:r>
              <a:rPr lang="en-US" dirty="0"/>
              <a:t>Motion to accept oil 271 as a discrimination oil per Doyle’s proposal.  </a:t>
            </a:r>
          </a:p>
          <a:p>
            <a:pPr lvl="2"/>
            <a:r>
              <a:rPr lang="en-US" dirty="0"/>
              <a:t>Motion: Al Lopez</a:t>
            </a:r>
          </a:p>
          <a:p>
            <a:pPr lvl="2"/>
            <a:r>
              <a:rPr lang="en-US" dirty="0"/>
              <a:t>Second: Rich Grundza</a:t>
            </a:r>
          </a:p>
          <a:p>
            <a:pPr lvl="2"/>
            <a:r>
              <a:rPr lang="en-US" dirty="0"/>
              <a:t>Pass (9 approve) (0 negatives) (4 waives)</a:t>
            </a:r>
          </a:p>
        </p:txBody>
      </p:sp>
    </p:spTree>
    <p:extLst>
      <p:ext uri="{BB962C8B-B14F-4D97-AF65-F5344CB8AC3E}">
        <p14:creationId xmlns:p14="http://schemas.microsoft.com/office/powerpoint/2010/main" val="382391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2B62-BDD5-F33E-60F0-1F353541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889"/>
          </a:xfrm>
        </p:spPr>
        <p:txBody>
          <a:bodyPr/>
          <a:lstStyle/>
          <a:p>
            <a:r>
              <a:rPr lang="en-US" dirty="0"/>
              <a:t>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4ED45-F4D4-C3A3-C98D-8EFD18FB0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/>
          <a:lstStyle/>
          <a:p>
            <a:r>
              <a:rPr lang="en-US" dirty="0"/>
              <a:t>Roll Call – Roster attached</a:t>
            </a:r>
          </a:p>
          <a:p>
            <a:r>
              <a:rPr lang="en-US" dirty="0"/>
              <a:t>Minutes from 11/16/22 approved</a:t>
            </a:r>
          </a:p>
          <a:p>
            <a:r>
              <a:rPr lang="en-US" dirty="0"/>
              <a:t>Review of motion to use oil 271 as a discrimination oil.</a:t>
            </a:r>
          </a:p>
          <a:p>
            <a:pPr lvl="1"/>
            <a:r>
              <a:rPr lang="en-US" dirty="0"/>
              <a:t>Full details of LTMS and procedure change attached below.</a:t>
            </a:r>
          </a:p>
          <a:p>
            <a:pPr lvl="1"/>
            <a:r>
              <a:rPr lang="en-US" dirty="0"/>
              <a:t>The group spent time with the wording details.</a:t>
            </a:r>
          </a:p>
          <a:p>
            <a:pPr lvl="1"/>
            <a:r>
              <a:rPr lang="en-US" dirty="0"/>
              <a:t>Motion to accept the changes and use oils 271 for discrimination was approved.  9 Approve, 0 Negatives, 4 Waives.</a:t>
            </a:r>
          </a:p>
          <a:p>
            <a:pPr lvl="1"/>
            <a:r>
              <a:rPr lang="en-US" dirty="0"/>
              <a:t>Effective date of the motion will be March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The information letter will be sent to Subcommittee B for vote.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1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2A1-6CB7-72D6-0AE5-2AC75DB5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C576-8C58-3250-C7B0-AB3A2F00D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614"/>
            <a:ext cx="10515600" cy="4854349"/>
          </a:xfrm>
        </p:spPr>
        <p:txBody>
          <a:bodyPr/>
          <a:lstStyle/>
          <a:p>
            <a:pPr lvl="1"/>
            <a:r>
              <a:rPr lang="en-US" dirty="0"/>
              <a:t>Action item for fuel supplier to report on EEE fuel in the 2019 time period was tabled for next meeting.</a:t>
            </a:r>
          </a:p>
          <a:p>
            <a:pPr lvl="1"/>
            <a:r>
              <a:rPr lang="en-US" dirty="0"/>
              <a:t>Action item to coordinate lab visits</a:t>
            </a:r>
          </a:p>
          <a:p>
            <a:pPr lvl="2"/>
            <a:r>
              <a:rPr lang="en-US" dirty="0"/>
              <a:t>A proposal was made to visit the San Antonio labs and have a Surveillance Panel week at the same time.  A poll has been sent to coordinate the travel.</a:t>
            </a:r>
          </a:p>
          <a:p>
            <a:pPr lvl="1"/>
            <a:r>
              <a:rPr lang="en-US" dirty="0"/>
              <a:t>The alternative fuel supplier Task Force will resume activities.  A meeting has been planned.</a:t>
            </a:r>
          </a:p>
          <a:p>
            <a:pPr lvl="1"/>
            <a:r>
              <a:rPr lang="en-US" dirty="0"/>
              <a:t>Hardware issues were discussed</a:t>
            </a:r>
          </a:p>
          <a:p>
            <a:pPr lvl="2"/>
            <a:r>
              <a:rPr lang="en-US" dirty="0"/>
              <a:t>A chain tensioner batch change is looming</a:t>
            </a:r>
          </a:p>
          <a:p>
            <a:pPr lvl="2"/>
            <a:r>
              <a:rPr lang="en-US" dirty="0"/>
              <a:t>The chair recommended activating an OH (Operations and Hardware) group.  Asking for a volunteer to chair the group.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6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F5AE-5CD0-2111-CA6C-8A86BBF91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4446"/>
          </a:xfrm>
        </p:spPr>
        <p:txBody>
          <a:bodyPr/>
          <a:lstStyle/>
          <a:p>
            <a:r>
              <a:rPr lang="en-US" dirty="0"/>
              <a:t>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E1630-DA71-864A-83B5-52F467E8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572"/>
            <a:ext cx="10515600" cy="470739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Next meeting TBD.  Full panel week in early May</a:t>
            </a:r>
          </a:p>
        </p:txBody>
      </p:sp>
    </p:spTree>
    <p:extLst>
      <p:ext uri="{BB962C8B-B14F-4D97-AF65-F5344CB8AC3E}">
        <p14:creationId xmlns:p14="http://schemas.microsoft.com/office/powerpoint/2010/main" val="4517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2F13-5F67-3CA4-9A03-18830825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D8279 and LTMS document use 271 as a discrimination oil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547569-F861-A5E1-7EF4-39204DB4C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0057"/>
            <a:ext cx="5975294" cy="5262563"/>
          </a:xfrm>
        </p:spPr>
      </p:pic>
    </p:spTree>
    <p:extLst>
      <p:ext uri="{BB962C8B-B14F-4D97-AF65-F5344CB8AC3E}">
        <p14:creationId xmlns:p14="http://schemas.microsoft.com/office/powerpoint/2010/main" val="225942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C4D5D7-EC0A-C16C-67C0-C8C0F7D2D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3806"/>
            <a:ext cx="5227455" cy="482559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50B1D67-E020-8B50-8391-9F4A68CA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208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D8279 and LTMS document use 271 as a discrimination oil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061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9076-7A76-4E26-C723-15453876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D8279 and LTMS document use 271 as a discrimination oil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B49F0A-3012-EC41-826A-E987A71F3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267874" cy="4351338"/>
          </a:xfrm>
        </p:spPr>
      </p:pic>
    </p:spTree>
    <p:extLst>
      <p:ext uri="{BB962C8B-B14F-4D97-AF65-F5344CB8AC3E}">
        <p14:creationId xmlns:p14="http://schemas.microsoft.com/office/powerpoint/2010/main" val="15851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ternate V1 - DR_Slides">
  <a:themeElements>
    <a:clrScheme name="SwRI Corporate Pal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8451</TotalTime>
  <Words>567</Words>
  <Application>Microsoft Office PowerPoint</Application>
  <PresentationFormat>Widescreen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Gill Sans MT</vt:lpstr>
      <vt:lpstr>Gill Sans Std</vt:lpstr>
      <vt:lpstr>Wingdings</vt:lpstr>
      <vt:lpstr>Office Theme</vt:lpstr>
      <vt:lpstr>Alternate V1 - DR_Slides</vt:lpstr>
      <vt:lpstr>Sequence X  ASTM D8729  Ford Chain Wear Test Surveillance Panel Meeting Minutes  February 28, 2023</vt:lpstr>
      <vt:lpstr>Sequence X Surveillance Panel Meeting Agenda 02/28/23</vt:lpstr>
      <vt:lpstr>Motion/ Action List</vt:lpstr>
      <vt:lpstr>Meeting Minutes</vt:lpstr>
      <vt:lpstr>Meeting Minutes</vt:lpstr>
      <vt:lpstr>Meeting Minutes</vt:lpstr>
      <vt:lpstr>Changes to D8279 and LTMS document use 271 as a discrimination oil</vt:lpstr>
      <vt:lpstr>Changes to D8279 and LTMS document use 271 as a discrimination oil</vt:lpstr>
      <vt:lpstr>Changes to D8279 and LTMS document use 271 as a discrimination oil</vt:lpstr>
      <vt:lpstr>Changes to D8279 and LTMS document use 271 as a discrimination oil</vt:lpstr>
      <vt:lpstr>Changes to D8279 and LTMS document use 271 as a discrimination oil</vt:lpstr>
      <vt:lpstr>Attendance Roster</vt:lpstr>
      <vt:lpstr>Sequence X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X S.P. Presentation to Subcommittee D02.B</dc:title>
  <dc:creator>Alfonso Lopez  Intertek</dc:creator>
  <cp:lastModifiedBy>Alfonso Lopez  Intertek</cp:lastModifiedBy>
  <cp:revision>295</cp:revision>
  <cp:lastPrinted>2020-06-23T19:32:46Z</cp:lastPrinted>
  <dcterms:created xsi:type="dcterms:W3CDTF">2018-12-04T17:43:02Z</dcterms:created>
  <dcterms:modified xsi:type="dcterms:W3CDTF">2023-03-10T17:38:05Z</dcterms:modified>
</cp:coreProperties>
</file>