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97" r:id="rId2"/>
    <p:sldId id="294" r:id="rId3"/>
    <p:sldId id="300" r:id="rId4"/>
    <p:sldId id="375" r:id="rId5"/>
    <p:sldId id="299" r:id="rId6"/>
    <p:sldId id="376" r:id="rId7"/>
    <p:sldId id="282" r:id="rId8"/>
    <p:sldId id="274" r:id="rId9"/>
    <p:sldId id="286" r:id="rId10"/>
    <p:sldId id="374" r:id="rId11"/>
    <p:sldId id="285" r:id="rId12"/>
  </p:sldIdLst>
  <p:sldSz cx="12192000" cy="6858000"/>
  <p:notesSz cx="6959600" cy="92456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4242" autoAdjust="0"/>
  </p:normalViewPr>
  <p:slideViewPr>
    <p:cSldViewPr snapToGrid="0">
      <p:cViewPr varScale="1">
        <p:scale>
          <a:sx n="91" d="100"/>
          <a:sy n="91" d="100"/>
        </p:scale>
        <p:origin x="11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6129" cy="463198"/>
          </a:xfrm>
          <a:prstGeom prst="rect">
            <a:avLst/>
          </a:prstGeom>
        </p:spPr>
        <p:txBody>
          <a:bodyPr vert="horz" lIns="87577" tIns="43788" rIns="87577" bIns="4378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1961" y="0"/>
            <a:ext cx="3016129" cy="463198"/>
          </a:xfrm>
          <a:prstGeom prst="rect">
            <a:avLst/>
          </a:prstGeom>
        </p:spPr>
        <p:txBody>
          <a:bodyPr vert="horz" lIns="87577" tIns="43788" rIns="87577" bIns="43788" rtlCol="0"/>
          <a:lstStyle>
            <a:lvl1pPr algn="r">
              <a:defRPr sz="1100"/>
            </a:lvl1pPr>
          </a:lstStyle>
          <a:p>
            <a:fld id="{1A7901FD-4FAE-43D6-8F86-0D79869328F1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82404"/>
            <a:ext cx="3016129" cy="463197"/>
          </a:xfrm>
          <a:prstGeom prst="rect">
            <a:avLst/>
          </a:prstGeom>
        </p:spPr>
        <p:txBody>
          <a:bodyPr vert="horz" lIns="87577" tIns="43788" rIns="87577" bIns="4378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1961" y="8782404"/>
            <a:ext cx="3016129" cy="463197"/>
          </a:xfrm>
          <a:prstGeom prst="rect">
            <a:avLst/>
          </a:prstGeom>
        </p:spPr>
        <p:txBody>
          <a:bodyPr vert="horz" lIns="87577" tIns="43788" rIns="87577" bIns="43788" rtlCol="0" anchor="b"/>
          <a:lstStyle>
            <a:lvl1pPr algn="r">
              <a:defRPr sz="1100"/>
            </a:lvl1pPr>
          </a:lstStyle>
          <a:p>
            <a:fld id="{E7FD628E-5565-45E0-A726-92C6DC2AC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17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5827" cy="463885"/>
          </a:xfrm>
          <a:prstGeom prst="rect">
            <a:avLst/>
          </a:prstGeom>
        </p:spPr>
        <p:txBody>
          <a:bodyPr vert="horz" lIns="92579" tIns="46290" rIns="92579" bIns="462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2162" y="2"/>
            <a:ext cx="3015827" cy="463885"/>
          </a:xfrm>
          <a:prstGeom prst="rect">
            <a:avLst/>
          </a:prstGeom>
        </p:spPr>
        <p:txBody>
          <a:bodyPr vert="horz" lIns="92579" tIns="46290" rIns="92579" bIns="46290" rtlCol="0"/>
          <a:lstStyle>
            <a:lvl1pPr algn="r">
              <a:defRPr sz="1200"/>
            </a:lvl1pPr>
          </a:lstStyle>
          <a:p>
            <a:fld id="{99258DDA-EADE-4FE2-8DAA-5509FCAC90E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55700"/>
            <a:ext cx="5543550" cy="3119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9" tIns="46290" rIns="92579" bIns="4629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960" y="4449446"/>
            <a:ext cx="5567680" cy="3640455"/>
          </a:xfrm>
          <a:prstGeom prst="rect">
            <a:avLst/>
          </a:prstGeom>
        </p:spPr>
        <p:txBody>
          <a:bodyPr vert="horz" lIns="92579" tIns="46290" rIns="92579" bIns="4629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81717"/>
            <a:ext cx="3015827" cy="463884"/>
          </a:xfrm>
          <a:prstGeom prst="rect">
            <a:avLst/>
          </a:prstGeom>
        </p:spPr>
        <p:txBody>
          <a:bodyPr vert="horz" lIns="92579" tIns="46290" rIns="92579" bIns="462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2162" y="8781717"/>
            <a:ext cx="3015827" cy="463884"/>
          </a:xfrm>
          <a:prstGeom prst="rect">
            <a:avLst/>
          </a:prstGeom>
        </p:spPr>
        <p:txBody>
          <a:bodyPr vert="horz" lIns="92579" tIns="46290" rIns="92579" bIns="46290" rtlCol="0" anchor="b"/>
          <a:lstStyle>
            <a:lvl1pPr algn="r">
              <a:defRPr sz="1200"/>
            </a:lvl1pPr>
          </a:lstStyle>
          <a:p>
            <a:fld id="{39697FCA-710A-4079-BFA4-023BB9285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75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7FCA-710A-4079-BFA4-023BB9285E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96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kt 1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ihandform 12"/>
          <p:cNvSpPr/>
          <p:nvPr userDrawn="1"/>
        </p:nvSpPr>
        <p:spPr bwMode="white">
          <a:xfrm>
            <a:off x="0" y="0"/>
            <a:ext cx="12192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9143999 w 9144000"/>
              <a:gd name="connsiteY3" fmla="*/ 6858000 h 6858000"/>
              <a:gd name="connsiteX4" fmla="*/ 9143999 w 9144000"/>
              <a:gd name="connsiteY4" fmla="*/ 6057900 h 6858000"/>
              <a:gd name="connsiteX5" fmla="*/ 7019924 w 9144000"/>
              <a:gd name="connsiteY5" fmla="*/ 6057900 h 6858000"/>
              <a:gd name="connsiteX6" fmla="*/ 7019924 w 9144000"/>
              <a:gd name="connsiteY6" fmla="*/ 6858000 h 6858000"/>
              <a:gd name="connsiteX7" fmla="*/ 0 w 9144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9143999" y="6858000"/>
                </a:lnTo>
                <a:lnTo>
                  <a:pt x="9143999" y="6057900"/>
                </a:lnTo>
                <a:lnTo>
                  <a:pt x="7019924" y="6057900"/>
                </a:lnTo>
                <a:lnTo>
                  <a:pt x="701992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442913" y="333375"/>
            <a:ext cx="11303999" cy="4571788"/>
          </a:xfrm>
          <a:solidFill>
            <a:srgbClr val="7DA1C4"/>
          </a:solidFill>
        </p:spPr>
        <p:txBody>
          <a:bodyPr lIns="360000" tIns="360000" rIns="360000" bIns="360000" anchor="t" anchorCtr="0"/>
          <a:lstStyle>
            <a:lvl1pPr algn="l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Placeholder text for title slide option 1</a:t>
            </a:r>
            <a:br>
              <a:rPr lang="en-US" dirty="0"/>
            </a:br>
            <a:r>
              <a:rPr lang="en-US" dirty="0"/>
              <a:t>Catchy presentation title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914" y="5013176"/>
            <a:ext cx="11306174" cy="828824"/>
          </a:xfrm>
          <a:solidFill>
            <a:schemeClr val="bg2"/>
          </a:solidFill>
        </p:spPr>
        <p:txBody>
          <a:bodyPr lIns="360000" tIns="108000" rIns="360000" bIns="108000"/>
          <a:lstStyle>
            <a:lvl1pPr marL="0" indent="0" algn="l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Placeholder text Date  |  Presenter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42914" y="2096853"/>
            <a:ext cx="11304000" cy="914401"/>
          </a:xfrm>
        </p:spPr>
        <p:txBody>
          <a:bodyPr lIns="360000" rIns="360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2000" b="0" baseline="0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Placeholder text for subline. Move box to correct position or delete.</a:t>
            </a:r>
          </a:p>
        </p:txBody>
      </p:sp>
      <p:sp>
        <p:nvSpPr>
          <p:cNvPr id="7" name="Gefaltete Ecke 6"/>
          <p:cNvSpPr/>
          <p:nvPr userDrawn="1"/>
        </p:nvSpPr>
        <p:spPr>
          <a:xfrm>
            <a:off x="-1176808" y="2744924"/>
            <a:ext cx="1073161" cy="1073161"/>
          </a:xfrm>
          <a:prstGeom prst="foldedCorne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0" rIns="36000" rtlCol="0" anchor="t" anchorCtr="0"/>
          <a:lstStyle/>
          <a:p>
            <a:r>
              <a:rPr lang="en-US" sz="1200" dirty="0">
                <a:solidFill>
                  <a:prstClr val="black"/>
                </a:solidFill>
              </a:rPr>
              <a:t>Layout: 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US" sz="1600" dirty="0">
                <a:solidFill>
                  <a:prstClr val="black"/>
                </a:solidFill>
              </a:rPr>
              <a:t>Title </a:t>
            </a:r>
            <a:br>
              <a:rPr lang="en-US" sz="1600" dirty="0">
                <a:solidFill>
                  <a:prstClr val="black"/>
                </a:solidFill>
              </a:rPr>
            </a:br>
            <a:r>
              <a:rPr lang="en-US" sz="1600" dirty="0">
                <a:solidFill>
                  <a:prstClr val="black"/>
                </a:solidFill>
              </a:rPr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257266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">
          <p15:clr>
            <a:srgbClr val="C35EA4"/>
          </p15:clr>
        </p15:guide>
        <p15:guide id="2" orient="horz" pos="3680">
          <p15:clr>
            <a:srgbClr val="C35EA4"/>
          </p15:clr>
        </p15:guide>
        <p15:guide id="3" pos="7401">
          <p15:clr>
            <a:srgbClr val="C35EA4"/>
          </p15:clr>
        </p15:guide>
        <p15:guide id="4" orient="horz" pos="210">
          <p15:clr>
            <a:srgbClr val="C35E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Heading, Arial 24 pt bold, max. 2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Gefaltete Ecke 8"/>
          <p:cNvSpPr/>
          <p:nvPr userDrawn="1"/>
        </p:nvSpPr>
        <p:spPr>
          <a:xfrm>
            <a:off x="-1176808" y="2744924"/>
            <a:ext cx="1073161" cy="1073161"/>
          </a:xfrm>
          <a:prstGeom prst="foldedCorne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0" rIns="36000" rtlCol="0" anchor="t" anchorCtr="0"/>
          <a:lstStyle/>
          <a:p>
            <a:r>
              <a:rPr lang="en-US" sz="1200" dirty="0">
                <a:solidFill>
                  <a:prstClr val="black"/>
                </a:solidFill>
              </a:rPr>
              <a:t>Layout: </a:t>
            </a:r>
            <a:r>
              <a:rPr lang="en-US" sz="1600" dirty="0">
                <a:solidFill>
                  <a:prstClr val="black"/>
                </a:solidFill>
              </a:rPr>
              <a:t>Standard text slide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ROBO Update for ASTM D02.B0.07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58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C35EA4"/>
          </p15:clr>
        </p15:guide>
        <p15:guide id="2" pos="279">
          <p15:clr>
            <a:srgbClr val="C35EA4"/>
          </p15:clr>
        </p15:guide>
        <p15:guide id="3" pos="7401">
          <p15:clr>
            <a:srgbClr val="C35EA4"/>
          </p15:clr>
        </p15:guide>
        <p15:guide id="4" orient="horz" pos="2319">
          <p15:clr>
            <a:srgbClr val="C35EA4"/>
          </p15:clr>
        </p15:guide>
        <p15:guide id="5" orient="horz" pos="3840" userDrawn="1">
          <p15:clr>
            <a:srgbClr val="C35EA4"/>
          </p15:clr>
        </p15:guide>
        <p15:guide id="6" orient="horz" pos="864" userDrawn="1">
          <p15:clr>
            <a:srgbClr val="C35EA4"/>
          </p15:clr>
        </p15:guide>
        <p15:guide id="7" pos="3727">
          <p15:clr>
            <a:srgbClr val="C35EA4"/>
          </p15:clr>
        </p15:guide>
        <p15:guide id="8" pos="3953">
          <p15:clr>
            <a:srgbClr val="C35EA4"/>
          </p15:clr>
        </p15:guide>
        <p15:guide id="9" orient="horz" pos="210">
          <p15:clr>
            <a:srgbClr val="C35E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442913" y="333374"/>
            <a:ext cx="11303999" cy="5780086"/>
          </a:xfrm>
          <a:prstGeom prst="rect">
            <a:avLst/>
          </a:prstGeom>
          <a:solidFill>
            <a:srgbClr val="7DA1C4"/>
          </a:solidFill>
        </p:spPr>
        <p:txBody>
          <a:bodyPr vert="horz" lIns="360000" tIns="360000" rIns="360000" bIns="360000" rtlCol="0" anchor="ctr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Gefaltete Ecke 8"/>
          <p:cNvSpPr/>
          <p:nvPr userDrawn="1"/>
        </p:nvSpPr>
        <p:spPr>
          <a:xfrm>
            <a:off x="-1176808" y="2744924"/>
            <a:ext cx="1073161" cy="1073161"/>
          </a:xfrm>
          <a:prstGeom prst="foldedCorne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0" rIns="36000" rtlCol="0" anchor="t" anchorCtr="0"/>
          <a:lstStyle/>
          <a:p>
            <a:r>
              <a:rPr lang="en-US" sz="1200" dirty="0">
                <a:solidFill>
                  <a:prstClr val="black"/>
                </a:solidFill>
              </a:rPr>
              <a:t>Layout: </a:t>
            </a:r>
            <a:r>
              <a:rPr lang="en-US" sz="1600" dirty="0">
                <a:solidFill>
                  <a:prstClr val="black"/>
                </a:solidFill>
              </a:rPr>
              <a:t>Standard text slide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ROBO Update for ASTM D02.B0.07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42913" y="332655"/>
            <a:ext cx="11304000" cy="5763343"/>
          </a:xfrm>
        </p:spPr>
        <p:txBody>
          <a:bodyPr anchor="ctr"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Heading, Arial 24 pt bold, max. 2 lines</a:t>
            </a:r>
          </a:p>
        </p:txBody>
      </p:sp>
    </p:spTree>
    <p:extLst>
      <p:ext uri="{BB962C8B-B14F-4D97-AF65-F5344CB8AC3E}">
        <p14:creationId xmlns:p14="http://schemas.microsoft.com/office/powerpoint/2010/main" val="278815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C35EA4"/>
          </p15:clr>
        </p15:guide>
        <p15:guide id="2" pos="279">
          <p15:clr>
            <a:srgbClr val="C35EA4"/>
          </p15:clr>
        </p15:guide>
        <p15:guide id="3" pos="7401">
          <p15:clr>
            <a:srgbClr val="C35EA4"/>
          </p15:clr>
        </p15:guide>
        <p15:guide id="4" orient="horz" pos="2319">
          <p15:clr>
            <a:srgbClr val="C35EA4"/>
          </p15:clr>
        </p15:guide>
        <p15:guide id="5" orient="horz" pos="3680">
          <p15:clr>
            <a:srgbClr val="C35EA4"/>
          </p15:clr>
        </p15:guide>
        <p15:guide id="6" orient="horz" pos="981">
          <p15:clr>
            <a:srgbClr val="C35EA4"/>
          </p15:clr>
        </p15:guide>
        <p15:guide id="7" pos="3727">
          <p15:clr>
            <a:srgbClr val="C35EA4"/>
          </p15:clr>
        </p15:guide>
        <p15:guide id="8" pos="3953">
          <p15:clr>
            <a:srgbClr val="C35EA4"/>
          </p15:clr>
        </p15:guide>
        <p15:guide id="9" orient="horz" pos="210">
          <p15:clr>
            <a:srgbClr val="C35E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Heading, Arial 24 pt bold, max. 2 lines</a:t>
            </a:r>
          </a:p>
        </p:txBody>
      </p:sp>
      <p:sp>
        <p:nvSpPr>
          <p:cNvPr id="9" name="Gefaltete Ecke 8"/>
          <p:cNvSpPr/>
          <p:nvPr userDrawn="1"/>
        </p:nvSpPr>
        <p:spPr>
          <a:xfrm>
            <a:off x="-1176808" y="2744924"/>
            <a:ext cx="1073161" cy="1073161"/>
          </a:xfrm>
          <a:prstGeom prst="foldedCorne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0" rIns="36000" rtlCol="0" anchor="t" anchorCtr="0"/>
          <a:lstStyle/>
          <a:p>
            <a:r>
              <a:rPr lang="en-US" sz="1200" dirty="0">
                <a:solidFill>
                  <a:prstClr val="black"/>
                </a:solidFill>
              </a:rPr>
              <a:t>Layout: </a:t>
            </a:r>
            <a:r>
              <a:rPr lang="en-US" sz="1600" dirty="0">
                <a:solidFill>
                  <a:prstClr val="black"/>
                </a:solidFill>
              </a:rPr>
              <a:t>Standard text slide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ROBO Update for ASTM D02.B0.07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51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C35EA4"/>
          </p15:clr>
        </p15:guide>
        <p15:guide id="2" pos="279">
          <p15:clr>
            <a:srgbClr val="C35EA4"/>
          </p15:clr>
        </p15:guide>
        <p15:guide id="3" pos="7401">
          <p15:clr>
            <a:srgbClr val="C35EA4"/>
          </p15:clr>
        </p15:guide>
        <p15:guide id="4" orient="horz" pos="2319">
          <p15:clr>
            <a:srgbClr val="C35EA4"/>
          </p15:clr>
        </p15:guide>
        <p15:guide id="5" orient="horz" pos="3840">
          <p15:clr>
            <a:srgbClr val="C35EA4"/>
          </p15:clr>
        </p15:guide>
        <p15:guide id="6" orient="horz" pos="864">
          <p15:clr>
            <a:srgbClr val="C35EA4"/>
          </p15:clr>
        </p15:guide>
        <p15:guide id="7" pos="3727">
          <p15:clr>
            <a:srgbClr val="C35EA4"/>
          </p15:clr>
        </p15:guide>
        <p15:guide id="8" pos="3953">
          <p15:clr>
            <a:srgbClr val="C35EA4"/>
          </p15:clr>
        </p15:guide>
        <p15:guide id="9" orient="horz" pos="210">
          <p15:clr>
            <a:srgbClr val="C35E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7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344" imgH="344" progId="TCLayout.ActiveDocument.1">
                  <p:embed/>
                </p:oleObj>
              </mc:Choice>
              <mc:Fallback>
                <p:oleObj name="think-cell Slide" r:id="rId10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2913" y="332656"/>
            <a:ext cx="11304000" cy="684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913" y="1371600"/>
            <a:ext cx="11304000" cy="47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  <a:p>
            <a:pPr lvl="5"/>
            <a:r>
              <a:rPr lang="en-US" noProof="0" dirty="0"/>
              <a:t>Level 6</a:t>
            </a:r>
          </a:p>
          <a:p>
            <a:pPr lvl="6"/>
            <a:r>
              <a:rPr lang="en-US" noProof="0" dirty="0"/>
              <a:t>Level 7</a:t>
            </a:r>
          </a:p>
          <a:p>
            <a:pPr lvl="7"/>
            <a:r>
              <a:rPr lang="en-US" noProof="0" dirty="0"/>
              <a:t>Level 8</a:t>
            </a:r>
          </a:p>
          <a:p>
            <a:pPr lvl="8"/>
            <a:r>
              <a:rPr lang="en-US" noProof="0" dirty="0"/>
              <a:t>Level 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5400" y="6471927"/>
            <a:ext cx="2743200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>
              <a:defRPr lang="de-DE" sz="800" smtClean="0"/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402" y="6331354"/>
            <a:ext cx="8549631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>
              <a:defRPr lang="de-DE" sz="800"/>
            </a:lvl1pPr>
          </a:lstStyle>
          <a:p>
            <a:r>
              <a:rPr lang="en-US">
                <a:solidFill>
                  <a:prstClr val="black"/>
                </a:solidFill>
              </a:rPr>
              <a:t>ROBO Update for ASTM D02.B0.07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 bwMode="invGray">
          <a:xfrm>
            <a:off x="442913" y="1047919"/>
            <a:ext cx="11304000" cy="18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 userDrawn="1"/>
        </p:nvSpPr>
        <p:spPr>
          <a:xfrm>
            <a:off x="442913" y="6331354"/>
            <a:ext cx="309265" cy="123111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defRPr/>
            </a:pPr>
            <a:fld id="{14024BB3-640A-42C7-B78D-F5C774E154A6}" type="slidenum">
              <a:rPr lang="en-US" sz="80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1" name="Rechteck 50" hidden="1"/>
          <p:cNvSpPr/>
          <p:nvPr userDrawn="1">
            <p:custDataLst>
              <p:tags r:id="rId8"/>
            </p:custDataLst>
          </p:nvPr>
        </p:nvSpPr>
        <p:spPr>
          <a:xfrm>
            <a:off x="9600758" y="5843386"/>
            <a:ext cx="2591241" cy="10146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6" name="empower - DO NOT DELETE!!!" hidden="1"/>
          <p:cNvSpPr/>
          <p:nvPr userDrawn="1">
            <p:custDataLst>
              <p:tags r:id="rId9"/>
            </p:custDataLst>
          </p:nvPr>
        </p:nvSpPr>
        <p:spPr>
          <a:xfrm>
            <a:off x="-1270000" y="-1270000"/>
            <a:ext cx="0" cy="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de-DE" sz="1600" dirty="0" err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43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  <p:sldLayoutId id="2147483668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2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080000" indent="-180975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6pPr>
      <a:lvl7pPr marL="1260000" indent="-180975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7pPr>
      <a:lvl8pPr marL="1438275" indent="-180975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8pPr>
      <a:lvl9pPr marL="1619250" indent="-180975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5" Type="http://schemas.openxmlformats.org/officeDocument/2006/relationships/hyperlink" Target="https://www.astmtmc.org/ftp/docs/ltms/ltms.pdf" TargetMode="Externa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oleObject" Target="../embeddings/oleObject8.bin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2.emf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hyperlink" Target="https://www.astmtmc.org/ftp/refdata/bench/" TargetMode="Externa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mtmc.org/ftp/refdata/benc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A1DDB2FD-0398-4919-B1B8-363E492B31B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A1DDB2FD-0398-4919-B1B8-363E492B31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84B6EBC-9D14-42B3-9692-FB12895C84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en-US" dirty="0"/>
              <a:t>ASTM DXXXX: Method</a:t>
            </a:r>
            <a:br>
              <a:rPr lang="en-US" dirty="0"/>
            </a:br>
            <a:r>
              <a:rPr lang="en-US" dirty="0"/>
              <a:t>Surveillance Panel Update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004B9-77F6-4F08-88E2-94E19ADD59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Date</a:t>
            </a:r>
          </a:p>
          <a:p>
            <a:r>
              <a:rPr lang="en-US" dirty="0"/>
              <a:t>Prepared by: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A6EF9-67F0-4F32-885E-45324A6440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ASTM D02.B0.XX</a:t>
            </a:r>
          </a:p>
          <a:p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365357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79C12F4-0218-4FEA-B827-C7FED90212A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908091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79C12F4-0218-4FEA-B827-C7FED90212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9037460-5D08-4A2A-B70C-A3F2AB347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Any updates mentioned in the meeting. Put the specifics here.</a:t>
            </a:r>
          </a:p>
        </p:txBody>
      </p:sp>
      <p:sp>
        <p:nvSpPr>
          <p:cNvPr id="12" name="Rechteck 12">
            <a:extLst>
              <a:ext uri="{FF2B5EF4-FFF2-40B4-BE49-F238E27FC236}">
                <a16:creationId xmlns:a16="http://schemas.microsoft.com/office/drawing/2014/main" id="{AE2A90A9-C211-4C6F-8D81-EC1691465E65}"/>
              </a:ext>
            </a:extLst>
          </p:cNvPr>
          <p:cNvSpPr>
            <a:spLocks/>
          </p:cNvSpPr>
          <p:nvPr/>
        </p:nvSpPr>
        <p:spPr>
          <a:xfrm>
            <a:off x="442913" y="6143829"/>
            <a:ext cx="6877521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r>
              <a:rPr lang="en-US" sz="800" b="0" i="0" u="none" baseline="0" dirty="0">
                <a:solidFill>
                  <a:prstClr val="black"/>
                </a:solidFill>
              </a:rPr>
              <a:t>Source: </a:t>
            </a:r>
            <a:r>
              <a:rPr lang="en-US" sz="800" dirty="0">
                <a:hlinkClick r:id="rId5"/>
              </a:rPr>
              <a:t>https://www.astmtmc.org/ftp/docs/ltms/ltms.pdf</a:t>
            </a:r>
            <a:r>
              <a:rPr lang="en-US" sz="800" dirty="0"/>
              <a:t> 02-2022 version</a:t>
            </a:r>
            <a:endParaRPr lang="de-DE" sz="8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E701085-2D70-134B-65B8-B75C859DD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other hardware/materials updates</a:t>
            </a:r>
          </a:p>
        </p:txBody>
      </p:sp>
    </p:spTree>
    <p:extLst>
      <p:ext uri="{BB962C8B-B14F-4D97-AF65-F5344CB8AC3E}">
        <p14:creationId xmlns:p14="http://schemas.microsoft.com/office/powerpoint/2010/main" val="27651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B5A40B7C-A789-433C-88FC-900124A77C3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B5A40B7C-A789-433C-88FC-900124A77C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EFBDA9E-5911-4894-9C9E-C787BF214BB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2400" b="1" dirty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Reference oil supply</a:t>
            </a:r>
            <a:br>
              <a:rPr lang="en-US" dirty="0"/>
            </a:br>
            <a:r>
              <a:rPr lang="en-US" b="0" dirty="0"/>
              <a:t>Comment on supply of reference oils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9CFE46-A33F-56AD-2E02-A054E7CF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in Semi-Annual reports from TMC, make a data table</a:t>
            </a:r>
          </a:p>
          <a:p>
            <a:r>
              <a:rPr lang="en-US" dirty="0"/>
              <a:t>If oils are low, has action been taken by the surveillance </a:t>
            </a:r>
            <a:r>
              <a:rPr lang="en-US"/>
              <a:t>panel?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3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690038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1" dirty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Surveillance Panel Membership </a:t>
            </a:r>
            <a:br>
              <a:rPr lang="en-US" dirty="0"/>
            </a:br>
            <a:r>
              <a:rPr lang="en-US" b="0" dirty="0"/>
              <a:t>Last updated: Date</a:t>
            </a:r>
            <a:endParaRPr lang="en-US" dirty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5AB23B5A-5A6C-4C94-B188-7EF2BFD85C37}"/>
              </a:ext>
            </a:extLst>
          </p:cNvPr>
          <p:cNvSpPr txBox="1">
            <a:spLocks/>
          </p:cNvSpPr>
          <p:nvPr/>
        </p:nvSpPr>
        <p:spPr>
          <a:xfrm>
            <a:off x="8296275" y="1371600"/>
            <a:ext cx="3450638" cy="47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540000" indent="-18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080000" indent="-180975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1260000" indent="-180975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1438275" indent="-180975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1619250" indent="-180975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en-US" dirty="0"/>
              <a:t>Is the panel Active?</a:t>
            </a:r>
          </a:p>
          <a:p>
            <a:r>
              <a:rPr lang="en-US" dirty="0"/>
              <a:t>How many people at each meeting?</a:t>
            </a:r>
          </a:p>
          <a:p>
            <a:r>
              <a:rPr lang="en-US" dirty="0"/>
              <a:t>Meeting frequency?</a:t>
            </a:r>
          </a:p>
          <a:p>
            <a:r>
              <a:rPr lang="en-US" dirty="0"/>
              <a:t>Changes to membership since last D02?</a:t>
            </a:r>
          </a:p>
          <a:p>
            <a:r>
              <a:rPr lang="en-US" dirty="0"/>
              <a:t>List participant names in right rows</a:t>
            </a:r>
          </a:p>
          <a:p>
            <a:endParaRPr lang="en-US" dirty="0"/>
          </a:p>
        </p:txBody>
      </p:sp>
      <p:graphicFrame>
        <p:nvGraphicFramePr>
          <p:cNvPr id="8" name="Table Placeholder 3">
            <a:extLst>
              <a:ext uri="{FF2B5EF4-FFF2-40B4-BE49-F238E27FC236}">
                <a16:creationId xmlns:a16="http://schemas.microsoft.com/office/drawing/2014/main" id="{3DC19747-8471-4615-8B6C-A504A11736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285274"/>
              </p:ext>
            </p:extLst>
          </p:nvPr>
        </p:nvGraphicFramePr>
        <p:xfrm>
          <a:off x="442913" y="1371602"/>
          <a:ext cx="7620000" cy="474578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859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ASTM TMC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Afton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BG Products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539606996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Chevron Oronite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Evonik Oil Additives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ExxonMobil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Infineum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Intertek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Lubrizol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PetroChina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SwRI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Valvoline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Vanderbilt Chemicals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Ace Glass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Koehler Instruments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Tannas/Savant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Interest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24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Guests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594688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47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536C760B-7A5F-48E5-A56B-9ABDDAFA007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575252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1248C92-4A65-4381-9D91-1AB035A2E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Surveillance Panel activities</a:t>
            </a:r>
            <a:br>
              <a:rPr lang="en-US" dirty="0"/>
            </a:br>
            <a:r>
              <a:rPr lang="en-US" b="0" dirty="0"/>
              <a:t>Last and current semester</a:t>
            </a:r>
            <a:endParaRPr lang="en-US" dirty="0"/>
          </a:p>
        </p:txBody>
      </p:sp>
      <p:pic>
        <p:nvPicPr>
          <p:cNvPr id="11" name="Graphic 10" descr="Monthly calendar outline">
            <a:extLst>
              <a:ext uri="{FF2B5EF4-FFF2-40B4-BE49-F238E27FC236}">
                <a16:creationId xmlns:a16="http://schemas.microsoft.com/office/drawing/2014/main" id="{1D3A9414-5953-4F46-88CE-4B9C9F6518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2913" y="1700630"/>
            <a:ext cx="914400" cy="914400"/>
          </a:xfrm>
          <a:prstGeom prst="rect">
            <a:avLst/>
          </a:prstGeom>
        </p:spPr>
      </p:pic>
      <p:pic>
        <p:nvPicPr>
          <p:cNvPr id="13" name="Graphic 12" descr="Tools outline">
            <a:extLst>
              <a:ext uri="{FF2B5EF4-FFF2-40B4-BE49-F238E27FC236}">
                <a16:creationId xmlns:a16="http://schemas.microsoft.com/office/drawing/2014/main" id="{2756EAED-95AA-4B3E-9727-B5221F8D066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2913" y="5079833"/>
            <a:ext cx="914400" cy="91440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3BB26F82-0E79-4B5C-813B-8658C263D6C5}"/>
              </a:ext>
            </a:extLst>
          </p:cNvPr>
          <p:cNvGrpSpPr/>
          <p:nvPr/>
        </p:nvGrpSpPr>
        <p:grpSpPr>
          <a:xfrm>
            <a:off x="442913" y="3379287"/>
            <a:ext cx="914400" cy="936289"/>
            <a:chOff x="492126" y="3876361"/>
            <a:chExt cx="914400" cy="936289"/>
          </a:xfrm>
        </p:grpSpPr>
        <p:pic>
          <p:nvPicPr>
            <p:cNvPr id="17" name="Graphic 16" descr="Beaker outline">
              <a:extLst>
                <a:ext uri="{FF2B5EF4-FFF2-40B4-BE49-F238E27FC236}">
                  <a16:creationId xmlns:a16="http://schemas.microsoft.com/office/drawing/2014/main" id="{A6CD794B-42A6-4800-B5BA-1C618DF69A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 t="29746"/>
            <a:stretch/>
          </p:blipFill>
          <p:spPr>
            <a:xfrm>
              <a:off x="492126" y="4170240"/>
              <a:ext cx="914400" cy="642410"/>
            </a:xfrm>
            <a:prstGeom prst="rect">
              <a:avLst/>
            </a:prstGeom>
          </p:spPr>
        </p:pic>
        <p:pic>
          <p:nvPicPr>
            <p:cNvPr id="30" name="Graphic 29" descr="Water with solid fill">
              <a:extLst>
                <a:ext uri="{FF2B5EF4-FFF2-40B4-BE49-F238E27FC236}">
                  <a16:creationId xmlns:a16="http://schemas.microsoft.com/office/drawing/2014/main" id="{C9693073-2807-432D-B851-2A3C74275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08900" y="3876361"/>
              <a:ext cx="280852" cy="280852"/>
            </a:xfrm>
            <a:prstGeom prst="rect">
              <a:avLst/>
            </a:prstGeom>
          </p:spPr>
        </p:pic>
      </p:grpSp>
      <p:graphicFrame>
        <p:nvGraphicFramePr>
          <p:cNvPr id="32" name="Table 32">
            <a:extLst>
              <a:ext uri="{FF2B5EF4-FFF2-40B4-BE49-F238E27FC236}">
                <a16:creationId xmlns:a16="http://schemas.microsoft.com/office/drawing/2014/main" id="{19B44774-5274-45B5-BBE6-7F19DA341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373779"/>
              </p:ext>
            </p:extLst>
          </p:nvPr>
        </p:nvGraphicFramePr>
        <p:xfrm>
          <a:off x="1439817" y="1380589"/>
          <a:ext cx="10316754" cy="1554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6789">
                  <a:extLst>
                    <a:ext uri="{9D8B030D-6E8A-4147-A177-3AD203B41FA5}">
                      <a16:colId xmlns:a16="http://schemas.microsoft.com/office/drawing/2014/main" val="2735280724"/>
                    </a:ext>
                  </a:extLst>
                </a:gridCol>
                <a:gridCol w="7889965">
                  <a:extLst>
                    <a:ext uri="{9D8B030D-6E8A-4147-A177-3AD203B41FA5}">
                      <a16:colId xmlns:a16="http://schemas.microsoft.com/office/drawing/2014/main" val="265143337"/>
                    </a:ext>
                  </a:extLst>
                </a:gridCol>
              </a:tblGrid>
              <a:tr h="155447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Meetings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List Meeting Dates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Meeting frequency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37720"/>
                  </a:ext>
                </a:extLst>
              </a:tr>
            </a:tbl>
          </a:graphicData>
        </a:graphic>
      </p:graphicFrame>
      <p:graphicFrame>
        <p:nvGraphicFramePr>
          <p:cNvPr id="35" name="Table 32">
            <a:extLst>
              <a:ext uri="{FF2B5EF4-FFF2-40B4-BE49-F238E27FC236}">
                <a16:creationId xmlns:a16="http://schemas.microsoft.com/office/drawing/2014/main" id="{F625CB09-B640-47C1-9BA4-960714D13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735979"/>
              </p:ext>
            </p:extLst>
          </p:nvPr>
        </p:nvGraphicFramePr>
        <p:xfrm>
          <a:off x="1439817" y="3057407"/>
          <a:ext cx="10316754" cy="1795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6789">
                  <a:extLst>
                    <a:ext uri="{9D8B030D-6E8A-4147-A177-3AD203B41FA5}">
                      <a16:colId xmlns:a16="http://schemas.microsoft.com/office/drawing/2014/main" val="2735280724"/>
                    </a:ext>
                  </a:extLst>
                </a:gridCol>
                <a:gridCol w="7889965">
                  <a:extLst>
                    <a:ext uri="{9D8B030D-6E8A-4147-A177-3AD203B41FA5}">
                      <a16:colId xmlns:a16="http://schemas.microsoft.com/office/drawing/2014/main" val="265143337"/>
                    </a:ext>
                  </a:extLst>
                </a:gridCol>
              </a:tblGrid>
              <a:tr h="179532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 Information letters?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 updates or changes to the methods?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 LTMS updates?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 other updates?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37720"/>
                  </a:ext>
                </a:extLst>
              </a:tr>
            </a:tbl>
          </a:graphicData>
        </a:graphic>
      </p:graphicFrame>
      <p:graphicFrame>
        <p:nvGraphicFramePr>
          <p:cNvPr id="36" name="Table 32">
            <a:extLst>
              <a:ext uri="{FF2B5EF4-FFF2-40B4-BE49-F238E27FC236}">
                <a16:creationId xmlns:a16="http://schemas.microsoft.com/office/drawing/2014/main" id="{3E5359C3-D6A3-4520-8E41-B06DBEC3E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5631"/>
              </p:ext>
            </p:extLst>
          </p:nvPr>
        </p:nvGraphicFramePr>
        <p:xfrm>
          <a:off x="1439817" y="4978067"/>
          <a:ext cx="10316754" cy="1117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6789">
                  <a:extLst>
                    <a:ext uri="{9D8B030D-6E8A-4147-A177-3AD203B41FA5}">
                      <a16:colId xmlns:a16="http://schemas.microsoft.com/office/drawing/2014/main" val="2735280724"/>
                    </a:ext>
                  </a:extLst>
                </a:gridCol>
                <a:gridCol w="7889965">
                  <a:extLst>
                    <a:ext uri="{9D8B030D-6E8A-4147-A177-3AD203B41FA5}">
                      <a16:colId xmlns:a16="http://schemas.microsoft.com/office/drawing/2014/main" val="265143337"/>
                    </a:ext>
                  </a:extLst>
                </a:gridCol>
              </a:tblGrid>
              <a:tr h="1117933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Maintenance </a:t>
                      </a: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Any maintenance?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 the panel currently working on anything?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43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74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AC496E80-BCF5-46B2-9B2D-F93D455B890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AC496E80-BCF5-46B2-9B2D-F93D455B89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8EC27EF0-EAFC-4A45-A543-A4E330CABFB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2400" dirty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ASTM DXXX: List Method</a:t>
            </a:r>
            <a:br>
              <a:rPr lang="en-US" dirty="0"/>
            </a:br>
            <a:r>
              <a:rPr lang="en-US" b="0" dirty="0"/>
              <a:t>Summary for D02.B0.XX – Date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430578"/>
              </p:ext>
            </p:extLst>
          </p:nvPr>
        </p:nvGraphicFramePr>
        <p:xfrm>
          <a:off x="442913" y="1371600"/>
          <a:ext cx="10936768" cy="4724401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7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451">
                <a:tc>
                  <a:txBody>
                    <a:bodyPr/>
                    <a:lstStyle/>
                    <a:p>
                      <a:r>
                        <a:rPr lang="en-US" sz="1600" b="1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Test 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99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1" dirty="0"/>
                        <a:t>Is the test method in good standing?</a:t>
                      </a:r>
                      <a:endParaRPr lang="en-US" sz="1600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aseline="0" dirty="0"/>
                        <a:t>Any comments?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99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Parts Availability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1" dirty="0"/>
                        <a:t>Is it hard to find parts? Supply chain issues?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/>
                        <a:t>Any comments?</a:t>
                      </a:r>
                      <a:endParaRPr lang="en-US" sz="16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99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Reference Oils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1" dirty="0"/>
                        <a:t>Any reference oils in progress? </a:t>
                      </a:r>
                      <a:r>
                        <a:rPr lang="en-US" sz="1600" b="0" dirty="0"/>
                        <a:t>How is the oil supply?</a:t>
                      </a:r>
                      <a:endParaRPr lang="en-US" sz="1600" b="1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/>
                        <a:t>Any comments?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99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Test Availability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600" b="1" dirty="0"/>
                        <a:t>Is there is backlog in test requests or is the test readily available for the industry?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baseline="0" dirty="0"/>
                        <a:t>Any comments?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399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Severity and Precision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1" dirty="0"/>
                        <a:t>In last semester (Date – Date): comment on precision and bias for example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/>
                        <a:t>List important statistics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9" name="Gruppieren 836">
            <a:extLst>
              <a:ext uri="{FF2B5EF4-FFF2-40B4-BE49-F238E27FC236}">
                <a16:creationId xmlns:a16="http://schemas.microsoft.com/office/drawing/2014/main" id="{F44D2EA9-5954-4A5A-9CD5-926A13504242}"/>
              </a:ext>
            </a:extLst>
          </p:cNvPr>
          <p:cNvGrpSpPr>
            <a:grpSpLocks noChangeAspect="1"/>
          </p:cNvGrpSpPr>
          <p:nvPr/>
        </p:nvGrpSpPr>
        <p:grpSpPr>
          <a:xfrm>
            <a:off x="596936" y="1837853"/>
            <a:ext cx="640080" cy="640080"/>
            <a:chOff x="9536113" y="1592263"/>
            <a:chExt cx="365125" cy="365125"/>
          </a:xfrm>
        </p:grpSpPr>
        <p:sp>
          <p:nvSpPr>
            <p:cNvPr id="10" name="Freeform 80">
              <a:extLst>
                <a:ext uri="{FF2B5EF4-FFF2-40B4-BE49-F238E27FC236}">
                  <a16:creationId xmlns:a16="http://schemas.microsoft.com/office/drawing/2014/main" id="{16BE4222-7B3A-4D8A-B11F-3B6B792829B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6113" y="1592263"/>
              <a:ext cx="365125" cy="365125"/>
            </a:xfrm>
            <a:custGeom>
              <a:avLst/>
              <a:gdLst>
                <a:gd name="T0" fmla="*/ 1361 w 2533"/>
                <a:gd name="T1" fmla="*/ 3 h 2533"/>
                <a:gd name="T2" fmla="*/ 1544 w 2533"/>
                <a:gd name="T3" fmla="*/ 31 h 2533"/>
                <a:gd name="T4" fmla="*/ 1717 w 2533"/>
                <a:gd name="T5" fmla="*/ 83 h 2533"/>
                <a:gd name="T6" fmla="*/ 1880 w 2533"/>
                <a:gd name="T7" fmla="*/ 158 h 2533"/>
                <a:gd name="T8" fmla="*/ 2028 w 2533"/>
                <a:gd name="T9" fmla="*/ 255 h 2533"/>
                <a:gd name="T10" fmla="*/ 2162 w 2533"/>
                <a:gd name="T11" fmla="*/ 371 h 2533"/>
                <a:gd name="T12" fmla="*/ 2278 w 2533"/>
                <a:gd name="T13" fmla="*/ 505 h 2533"/>
                <a:gd name="T14" fmla="*/ 2375 w 2533"/>
                <a:gd name="T15" fmla="*/ 653 h 2533"/>
                <a:gd name="T16" fmla="*/ 2450 w 2533"/>
                <a:gd name="T17" fmla="*/ 816 h 2533"/>
                <a:gd name="T18" fmla="*/ 2502 w 2533"/>
                <a:gd name="T19" fmla="*/ 989 h 2533"/>
                <a:gd name="T20" fmla="*/ 2530 w 2533"/>
                <a:gd name="T21" fmla="*/ 1172 h 2533"/>
                <a:gd name="T22" fmla="*/ 2530 w 2533"/>
                <a:gd name="T23" fmla="*/ 1362 h 2533"/>
                <a:gd name="T24" fmla="*/ 2502 w 2533"/>
                <a:gd name="T25" fmla="*/ 1545 h 2533"/>
                <a:gd name="T26" fmla="*/ 2450 w 2533"/>
                <a:gd name="T27" fmla="*/ 1718 h 2533"/>
                <a:gd name="T28" fmla="*/ 2375 w 2533"/>
                <a:gd name="T29" fmla="*/ 1880 h 2533"/>
                <a:gd name="T30" fmla="*/ 2278 w 2533"/>
                <a:gd name="T31" fmla="*/ 2029 h 2533"/>
                <a:gd name="T32" fmla="*/ 2162 w 2533"/>
                <a:gd name="T33" fmla="*/ 2163 h 2533"/>
                <a:gd name="T34" fmla="*/ 2028 w 2533"/>
                <a:gd name="T35" fmla="*/ 2278 h 2533"/>
                <a:gd name="T36" fmla="*/ 1880 w 2533"/>
                <a:gd name="T37" fmla="*/ 2375 h 2533"/>
                <a:gd name="T38" fmla="*/ 1717 w 2533"/>
                <a:gd name="T39" fmla="*/ 2451 h 2533"/>
                <a:gd name="T40" fmla="*/ 1544 w 2533"/>
                <a:gd name="T41" fmla="*/ 2503 h 2533"/>
                <a:gd name="T42" fmla="*/ 1361 w 2533"/>
                <a:gd name="T43" fmla="*/ 2530 h 2533"/>
                <a:gd name="T44" fmla="*/ 1171 w 2533"/>
                <a:gd name="T45" fmla="*/ 2530 h 2533"/>
                <a:gd name="T46" fmla="*/ 988 w 2533"/>
                <a:gd name="T47" fmla="*/ 2503 h 2533"/>
                <a:gd name="T48" fmla="*/ 815 w 2533"/>
                <a:gd name="T49" fmla="*/ 2451 h 2533"/>
                <a:gd name="T50" fmla="*/ 653 w 2533"/>
                <a:gd name="T51" fmla="*/ 2375 h 2533"/>
                <a:gd name="T52" fmla="*/ 504 w 2533"/>
                <a:gd name="T53" fmla="*/ 2278 h 2533"/>
                <a:gd name="T54" fmla="*/ 370 w 2533"/>
                <a:gd name="T55" fmla="*/ 2163 h 2533"/>
                <a:gd name="T56" fmla="*/ 255 w 2533"/>
                <a:gd name="T57" fmla="*/ 2029 h 2533"/>
                <a:gd name="T58" fmla="*/ 158 w 2533"/>
                <a:gd name="T59" fmla="*/ 1880 h 2533"/>
                <a:gd name="T60" fmla="*/ 82 w 2533"/>
                <a:gd name="T61" fmla="*/ 1718 h 2533"/>
                <a:gd name="T62" fmla="*/ 30 w 2533"/>
                <a:gd name="T63" fmla="*/ 1545 h 2533"/>
                <a:gd name="T64" fmla="*/ 3 w 2533"/>
                <a:gd name="T65" fmla="*/ 1362 h 2533"/>
                <a:gd name="T66" fmla="*/ 3 w 2533"/>
                <a:gd name="T67" fmla="*/ 1172 h 2533"/>
                <a:gd name="T68" fmla="*/ 30 w 2533"/>
                <a:gd name="T69" fmla="*/ 989 h 2533"/>
                <a:gd name="T70" fmla="*/ 82 w 2533"/>
                <a:gd name="T71" fmla="*/ 816 h 2533"/>
                <a:gd name="T72" fmla="*/ 158 w 2533"/>
                <a:gd name="T73" fmla="*/ 653 h 2533"/>
                <a:gd name="T74" fmla="*/ 255 w 2533"/>
                <a:gd name="T75" fmla="*/ 505 h 2533"/>
                <a:gd name="T76" fmla="*/ 370 w 2533"/>
                <a:gd name="T77" fmla="*/ 371 h 2533"/>
                <a:gd name="T78" fmla="*/ 504 w 2533"/>
                <a:gd name="T79" fmla="*/ 255 h 2533"/>
                <a:gd name="T80" fmla="*/ 653 w 2533"/>
                <a:gd name="T81" fmla="*/ 158 h 2533"/>
                <a:gd name="T82" fmla="*/ 815 w 2533"/>
                <a:gd name="T83" fmla="*/ 83 h 2533"/>
                <a:gd name="T84" fmla="*/ 988 w 2533"/>
                <a:gd name="T85" fmla="*/ 31 h 2533"/>
                <a:gd name="T86" fmla="*/ 1171 w 2533"/>
                <a:gd name="T87" fmla="*/ 3 h 2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33" h="2533">
                  <a:moveTo>
                    <a:pt x="1266" y="0"/>
                  </a:moveTo>
                  <a:lnTo>
                    <a:pt x="1361" y="3"/>
                  </a:lnTo>
                  <a:lnTo>
                    <a:pt x="1454" y="14"/>
                  </a:lnTo>
                  <a:lnTo>
                    <a:pt x="1544" y="31"/>
                  </a:lnTo>
                  <a:lnTo>
                    <a:pt x="1632" y="54"/>
                  </a:lnTo>
                  <a:lnTo>
                    <a:pt x="1717" y="83"/>
                  </a:lnTo>
                  <a:lnTo>
                    <a:pt x="1800" y="118"/>
                  </a:lnTo>
                  <a:lnTo>
                    <a:pt x="1880" y="158"/>
                  </a:lnTo>
                  <a:lnTo>
                    <a:pt x="1956" y="204"/>
                  </a:lnTo>
                  <a:lnTo>
                    <a:pt x="2028" y="255"/>
                  </a:lnTo>
                  <a:lnTo>
                    <a:pt x="2097" y="311"/>
                  </a:lnTo>
                  <a:lnTo>
                    <a:pt x="2162" y="371"/>
                  </a:lnTo>
                  <a:lnTo>
                    <a:pt x="2222" y="436"/>
                  </a:lnTo>
                  <a:lnTo>
                    <a:pt x="2278" y="505"/>
                  </a:lnTo>
                  <a:lnTo>
                    <a:pt x="2329" y="577"/>
                  </a:lnTo>
                  <a:lnTo>
                    <a:pt x="2375" y="653"/>
                  </a:lnTo>
                  <a:lnTo>
                    <a:pt x="2415" y="733"/>
                  </a:lnTo>
                  <a:lnTo>
                    <a:pt x="2450" y="816"/>
                  </a:lnTo>
                  <a:lnTo>
                    <a:pt x="2479" y="901"/>
                  </a:lnTo>
                  <a:lnTo>
                    <a:pt x="2502" y="989"/>
                  </a:lnTo>
                  <a:lnTo>
                    <a:pt x="2519" y="1079"/>
                  </a:lnTo>
                  <a:lnTo>
                    <a:pt x="2530" y="1172"/>
                  </a:lnTo>
                  <a:lnTo>
                    <a:pt x="2533" y="1267"/>
                  </a:lnTo>
                  <a:lnTo>
                    <a:pt x="2530" y="1362"/>
                  </a:lnTo>
                  <a:lnTo>
                    <a:pt x="2519" y="1454"/>
                  </a:lnTo>
                  <a:lnTo>
                    <a:pt x="2502" y="1545"/>
                  </a:lnTo>
                  <a:lnTo>
                    <a:pt x="2479" y="1633"/>
                  </a:lnTo>
                  <a:lnTo>
                    <a:pt x="2450" y="1718"/>
                  </a:lnTo>
                  <a:lnTo>
                    <a:pt x="2415" y="1801"/>
                  </a:lnTo>
                  <a:lnTo>
                    <a:pt x="2375" y="1880"/>
                  </a:lnTo>
                  <a:lnTo>
                    <a:pt x="2329" y="1957"/>
                  </a:lnTo>
                  <a:lnTo>
                    <a:pt x="2278" y="2029"/>
                  </a:lnTo>
                  <a:lnTo>
                    <a:pt x="2222" y="2097"/>
                  </a:lnTo>
                  <a:lnTo>
                    <a:pt x="2162" y="2163"/>
                  </a:lnTo>
                  <a:lnTo>
                    <a:pt x="2097" y="2223"/>
                  </a:lnTo>
                  <a:lnTo>
                    <a:pt x="2028" y="2278"/>
                  </a:lnTo>
                  <a:lnTo>
                    <a:pt x="1956" y="2330"/>
                  </a:lnTo>
                  <a:lnTo>
                    <a:pt x="1880" y="2375"/>
                  </a:lnTo>
                  <a:lnTo>
                    <a:pt x="1800" y="2416"/>
                  </a:lnTo>
                  <a:lnTo>
                    <a:pt x="1717" y="2451"/>
                  </a:lnTo>
                  <a:lnTo>
                    <a:pt x="1632" y="2480"/>
                  </a:lnTo>
                  <a:lnTo>
                    <a:pt x="1544" y="2503"/>
                  </a:lnTo>
                  <a:lnTo>
                    <a:pt x="1454" y="2519"/>
                  </a:lnTo>
                  <a:lnTo>
                    <a:pt x="1361" y="2530"/>
                  </a:lnTo>
                  <a:lnTo>
                    <a:pt x="1266" y="2533"/>
                  </a:lnTo>
                  <a:lnTo>
                    <a:pt x="1171" y="2530"/>
                  </a:lnTo>
                  <a:lnTo>
                    <a:pt x="1079" y="2519"/>
                  </a:lnTo>
                  <a:lnTo>
                    <a:pt x="988" y="2503"/>
                  </a:lnTo>
                  <a:lnTo>
                    <a:pt x="900" y="2480"/>
                  </a:lnTo>
                  <a:lnTo>
                    <a:pt x="815" y="2451"/>
                  </a:lnTo>
                  <a:lnTo>
                    <a:pt x="732" y="2416"/>
                  </a:lnTo>
                  <a:lnTo>
                    <a:pt x="653" y="2375"/>
                  </a:lnTo>
                  <a:lnTo>
                    <a:pt x="576" y="2330"/>
                  </a:lnTo>
                  <a:lnTo>
                    <a:pt x="504" y="2278"/>
                  </a:lnTo>
                  <a:lnTo>
                    <a:pt x="436" y="2223"/>
                  </a:lnTo>
                  <a:lnTo>
                    <a:pt x="370" y="2163"/>
                  </a:lnTo>
                  <a:lnTo>
                    <a:pt x="310" y="2097"/>
                  </a:lnTo>
                  <a:lnTo>
                    <a:pt x="255" y="2029"/>
                  </a:lnTo>
                  <a:lnTo>
                    <a:pt x="203" y="1957"/>
                  </a:lnTo>
                  <a:lnTo>
                    <a:pt x="158" y="1880"/>
                  </a:lnTo>
                  <a:lnTo>
                    <a:pt x="117" y="1801"/>
                  </a:lnTo>
                  <a:lnTo>
                    <a:pt x="82" y="1718"/>
                  </a:lnTo>
                  <a:lnTo>
                    <a:pt x="53" y="1633"/>
                  </a:lnTo>
                  <a:lnTo>
                    <a:pt x="30" y="1545"/>
                  </a:lnTo>
                  <a:lnTo>
                    <a:pt x="14" y="1454"/>
                  </a:lnTo>
                  <a:lnTo>
                    <a:pt x="3" y="1362"/>
                  </a:lnTo>
                  <a:lnTo>
                    <a:pt x="0" y="1267"/>
                  </a:lnTo>
                  <a:lnTo>
                    <a:pt x="3" y="1172"/>
                  </a:lnTo>
                  <a:lnTo>
                    <a:pt x="14" y="1079"/>
                  </a:lnTo>
                  <a:lnTo>
                    <a:pt x="30" y="989"/>
                  </a:lnTo>
                  <a:lnTo>
                    <a:pt x="53" y="901"/>
                  </a:lnTo>
                  <a:lnTo>
                    <a:pt x="82" y="816"/>
                  </a:lnTo>
                  <a:lnTo>
                    <a:pt x="117" y="733"/>
                  </a:lnTo>
                  <a:lnTo>
                    <a:pt x="158" y="653"/>
                  </a:lnTo>
                  <a:lnTo>
                    <a:pt x="203" y="577"/>
                  </a:lnTo>
                  <a:lnTo>
                    <a:pt x="255" y="505"/>
                  </a:lnTo>
                  <a:lnTo>
                    <a:pt x="310" y="436"/>
                  </a:lnTo>
                  <a:lnTo>
                    <a:pt x="370" y="371"/>
                  </a:lnTo>
                  <a:lnTo>
                    <a:pt x="436" y="311"/>
                  </a:lnTo>
                  <a:lnTo>
                    <a:pt x="504" y="255"/>
                  </a:lnTo>
                  <a:lnTo>
                    <a:pt x="576" y="204"/>
                  </a:lnTo>
                  <a:lnTo>
                    <a:pt x="653" y="158"/>
                  </a:lnTo>
                  <a:lnTo>
                    <a:pt x="732" y="118"/>
                  </a:lnTo>
                  <a:lnTo>
                    <a:pt x="815" y="83"/>
                  </a:lnTo>
                  <a:lnTo>
                    <a:pt x="900" y="54"/>
                  </a:lnTo>
                  <a:lnTo>
                    <a:pt x="988" y="31"/>
                  </a:lnTo>
                  <a:lnTo>
                    <a:pt x="1079" y="14"/>
                  </a:lnTo>
                  <a:lnTo>
                    <a:pt x="1171" y="3"/>
                  </a:lnTo>
                  <a:lnTo>
                    <a:pt x="126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1" name="Freeform 81">
              <a:extLst>
                <a:ext uri="{FF2B5EF4-FFF2-40B4-BE49-F238E27FC236}">
                  <a16:creationId xmlns:a16="http://schemas.microsoft.com/office/drawing/2014/main" id="{2FA04CA1-CFC6-4607-BC38-BF57BC272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2150" y="1671638"/>
              <a:ext cx="271462" cy="203200"/>
            </a:xfrm>
            <a:custGeom>
              <a:avLst/>
              <a:gdLst>
                <a:gd name="T0" fmla="*/ 1644 w 1881"/>
                <a:gd name="T1" fmla="*/ 0 h 1408"/>
                <a:gd name="T2" fmla="*/ 1881 w 1881"/>
                <a:gd name="T3" fmla="*/ 239 h 1408"/>
                <a:gd name="T4" fmla="*/ 718 w 1881"/>
                <a:gd name="T5" fmla="*/ 1408 h 1408"/>
                <a:gd name="T6" fmla="*/ 713 w 1881"/>
                <a:gd name="T7" fmla="*/ 1402 h 1408"/>
                <a:gd name="T8" fmla="*/ 707 w 1881"/>
                <a:gd name="T9" fmla="*/ 1408 h 1408"/>
                <a:gd name="T10" fmla="*/ 0 w 1881"/>
                <a:gd name="T11" fmla="*/ 704 h 1408"/>
                <a:gd name="T12" fmla="*/ 242 w 1881"/>
                <a:gd name="T13" fmla="*/ 465 h 1408"/>
                <a:gd name="T14" fmla="*/ 713 w 1881"/>
                <a:gd name="T15" fmla="*/ 931 h 1408"/>
                <a:gd name="T16" fmla="*/ 1644 w 1881"/>
                <a:gd name="T17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1" h="1408">
                  <a:moveTo>
                    <a:pt x="1644" y="0"/>
                  </a:moveTo>
                  <a:lnTo>
                    <a:pt x="1881" y="239"/>
                  </a:lnTo>
                  <a:lnTo>
                    <a:pt x="718" y="1408"/>
                  </a:lnTo>
                  <a:lnTo>
                    <a:pt x="713" y="1402"/>
                  </a:lnTo>
                  <a:lnTo>
                    <a:pt x="707" y="1408"/>
                  </a:lnTo>
                  <a:lnTo>
                    <a:pt x="0" y="704"/>
                  </a:lnTo>
                  <a:lnTo>
                    <a:pt x="242" y="465"/>
                  </a:lnTo>
                  <a:lnTo>
                    <a:pt x="713" y="931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2" name="Gruppieren 836">
            <a:extLst>
              <a:ext uri="{FF2B5EF4-FFF2-40B4-BE49-F238E27FC236}">
                <a16:creationId xmlns:a16="http://schemas.microsoft.com/office/drawing/2014/main" id="{3F423AF5-E6FE-4EB6-8DC6-398C4C18BF15}"/>
              </a:ext>
            </a:extLst>
          </p:cNvPr>
          <p:cNvGrpSpPr>
            <a:grpSpLocks noChangeAspect="1"/>
          </p:cNvGrpSpPr>
          <p:nvPr/>
        </p:nvGrpSpPr>
        <p:grpSpPr>
          <a:xfrm>
            <a:off x="596936" y="2713286"/>
            <a:ext cx="640080" cy="640080"/>
            <a:chOff x="9536113" y="1592263"/>
            <a:chExt cx="365125" cy="365125"/>
          </a:xfrm>
        </p:grpSpPr>
        <p:sp>
          <p:nvSpPr>
            <p:cNvPr id="13" name="Freeform 80">
              <a:extLst>
                <a:ext uri="{FF2B5EF4-FFF2-40B4-BE49-F238E27FC236}">
                  <a16:creationId xmlns:a16="http://schemas.microsoft.com/office/drawing/2014/main" id="{7682B5D2-E2E6-4F7C-9CB4-4C256DB6B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6113" y="1592263"/>
              <a:ext cx="365125" cy="365125"/>
            </a:xfrm>
            <a:custGeom>
              <a:avLst/>
              <a:gdLst>
                <a:gd name="T0" fmla="*/ 1361 w 2533"/>
                <a:gd name="T1" fmla="*/ 3 h 2533"/>
                <a:gd name="T2" fmla="*/ 1544 w 2533"/>
                <a:gd name="T3" fmla="*/ 31 h 2533"/>
                <a:gd name="T4" fmla="*/ 1717 w 2533"/>
                <a:gd name="T5" fmla="*/ 83 h 2533"/>
                <a:gd name="T6" fmla="*/ 1880 w 2533"/>
                <a:gd name="T7" fmla="*/ 158 h 2533"/>
                <a:gd name="T8" fmla="*/ 2028 w 2533"/>
                <a:gd name="T9" fmla="*/ 255 h 2533"/>
                <a:gd name="T10" fmla="*/ 2162 w 2533"/>
                <a:gd name="T11" fmla="*/ 371 h 2533"/>
                <a:gd name="T12" fmla="*/ 2278 w 2533"/>
                <a:gd name="T13" fmla="*/ 505 h 2533"/>
                <a:gd name="T14" fmla="*/ 2375 w 2533"/>
                <a:gd name="T15" fmla="*/ 653 h 2533"/>
                <a:gd name="T16" fmla="*/ 2450 w 2533"/>
                <a:gd name="T17" fmla="*/ 816 h 2533"/>
                <a:gd name="T18" fmla="*/ 2502 w 2533"/>
                <a:gd name="T19" fmla="*/ 989 h 2533"/>
                <a:gd name="T20" fmla="*/ 2530 w 2533"/>
                <a:gd name="T21" fmla="*/ 1172 h 2533"/>
                <a:gd name="T22" fmla="*/ 2530 w 2533"/>
                <a:gd name="T23" fmla="*/ 1362 h 2533"/>
                <a:gd name="T24" fmla="*/ 2502 w 2533"/>
                <a:gd name="T25" fmla="*/ 1545 h 2533"/>
                <a:gd name="T26" fmla="*/ 2450 w 2533"/>
                <a:gd name="T27" fmla="*/ 1718 h 2533"/>
                <a:gd name="T28" fmla="*/ 2375 w 2533"/>
                <a:gd name="T29" fmla="*/ 1880 h 2533"/>
                <a:gd name="T30" fmla="*/ 2278 w 2533"/>
                <a:gd name="T31" fmla="*/ 2029 h 2533"/>
                <a:gd name="T32" fmla="*/ 2162 w 2533"/>
                <a:gd name="T33" fmla="*/ 2163 h 2533"/>
                <a:gd name="T34" fmla="*/ 2028 w 2533"/>
                <a:gd name="T35" fmla="*/ 2278 h 2533"/>
                <a:gd name="T36" fmla="*/ 1880 w 2533"/>
                <a:gd name="T37" fmla="*/ 2375 h 2533"/>
                <a:gd name="T38" fmla="*/ 1717 w 2533"/>
                <a:gd name="T39" fmla="*/ 2451 h 2533"/>
                <a:gd name="T40" fmla="*/ 1544 w 2533"/>
                <a:gd name="T41" fmla="*/ 2503 h 2533"/>
                <a:gd name="T42" fmla="*/ 1361 w 2533"/>
                <a:gd name="T43" fmla="*/ 2530 h 2533"/>
                <a:gd name="T44" fmla="*/ 1171 w 2533"/>
                <a:gd name="T45" fmla="*/ 2530 h 2533"/>
                <a:gd name="T46" fmla="*/ 988 w 2533"/>
                <a:gd name="T47" fmla="*/ 2503 h 2533"/>
                <a:gd name="T48" fmla="*/ 815 w 2533"/>
                <a:gd name="T49" fmla="*/ 2451 h 2533"/>
                <a:gd name="T50" fmla="*/ 653 w 2533"/>
                <a:gd name="T51" fmla="*/ 2375 h 2533"/>
                <a:gd name="T52" fmla="*/ 504 w 2533"/>
                <a:gd name="T53" fmla="*/ 2278 h 2533"/>
                <a:gd name="T54" fmla="*/ 370 w 2533"/>
                <a:gd name="T55" fmla="*/ 2163 h 2533"/>
                <a:gd name="T56" fmla="*/ 255 w 2533"/>
                <a:gd name="T57" fmla="*/ 2029 h 2533"/>
                <a:gd name="T58" fmla="*/ 158 w 2533"/>
                <a:gd name="T59" fmla="*/ 1880 h 2533"/>
                <a:gd name="T60" fmla="*/ 82 w 2533"/>
                <a:gd name="T61" fmla="*/ 1718 h 2533"/>
                <a:gd name="T62" fmla="*/ 30 w 2533"/>
                <a:gd name="T63" fmla="*/ 1545 h 2533"/>
                <a:gd name="T64" fmla="*/ 3 w 2533"/>
                <a:gd name="T65" fmla="*/ 1362 h 2533"/>
                <a:gd name="T66" fmla="*/ 3 w 2533"/>
                <a:gd name="T67" fmla="*/ 1172 h 2533"/>
                <a:gd name="T68" fmla="*/ 30 w 2533"/>
                <a:gd name="T69" fmla="*/ 989 h 2533"/>
                <a:gd name="T70" fmla="*/ 82 w 2533"/>
                <a:gd name="T71" fmla="*/ 816 h 2533"/>
                <a:gd name="T72" fmla="*/ 158 w 2533"/>
                <a:gd name="T73" fmla="*/ 653 h 2533"/>
                <a:gd name="T74" fmla="*/ 255 w 2533"/>
                <a:gd name="T75" fmla="*/ 505 h 2533"/>
                <a:gd name="T76" fmla="*/ 370 w 2533"/>
                <a:gd name="T77" fmla="*/ 371 h 2533"/>
                <a:gd name="T78" fmla="*/ 504 w 2533"/>
                <a:gd name="T79" fmla="*/ 255 h 2533"/>
                <a:gd name="T80" fmla="*/ 653 w 2533"/>
                <a:gd name="T81" fmla="*/ 158 h 2533"/>
                <a:gd name="T82" fmla="*/ 815 w 2533"/>
                <a:gd name="T83" fmla="*/ 83 h 2533"/>
                <a:gd name="T84" fmla="*/ 988 w 2533"/>
                <a:gd name="T85" fmla="*/ 31 h 2533"/>
                <a:gd name="T86" fmla="*/ 1171 w 2533"/>
                <a:gd name="T87" fmla="*/ 3 h 2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33" h="2533">
                  <a:moveTo>
                    <a:pt x="1266" y="0"/>
                  </a:moveTo>
                  <a:lnTo>
                    <a:pt x="1361" y="3"/>
                  </a:lnTo>
                  <a:lnTo>
                    <a:pt x="1454" y="14"/>
                  </a:lnTo>
                  <a:lnTo>
                    <a:pt x="1544" y="31"/>
                  </a:lnTo>
                  <a:lnTo>
                    <a:pt x="1632" y="54"/>
                  </a:lnTo>
                  <a:lnTo>
                    <a:pt x="1717" y="83"/>
                  </a:lnTo>
                  <a:lnTo>
                    <a:pt x="1800" y="118"/>
                  </a:lnTo>
                  <a:lnTo>
                    <a:pt x="1880" y="158"/>
                  </a:lnTo>
                  <a:lnTo>
                    <a:pt x="1956" y="204"/>
                  </a:lnTo>
                  <a:lnTo>
                    <a:pt x="2028" y="255"/>
                  </a:lnTo>
                  <a:lnTo>
                    <a:pt x="2097" y="311"/>
                  </a:lnTo>
                  <a:lnTo>
                    <a:pt x="2162" y="371"/>
                  </a:lnTo>
                  <a:lnTo>
                    <a:pt x="2222" y="436"/>
                  </a:lnTo>
                  <a:lnTo>
                    <a:pt x="2278" y="505"/>
                  </a:lnTo>
                  <a:lnTo>
                    <a:pt x="2329" y="577"/>
                  </a:lnTo>
                  <a:lnTo>
                    <a:pt x="2375" y="653"/>
                  </a:lnTo>
                  <a:lnTo>
                    <a:pt x="2415" y="733"/>
                  </a:lnTo>
                  <a:lnTo>
                    <a:pt x="2450" y="816"/>
                  </a:lnTo>
                  <a:lnTo>
                    <a:pt x="2479" y="901"/>
                  </a:lnTo>
                  <a:lnTo>
                    <a:pt x="2502" y="989"/>
                  </a:lnTo>
                  <a:lnTo>
                    <a:pt x="2519" y="1079"/>
                  </a:lnTo>
                  <a:lnTo>
                    <a:pt x="2530" y="1172"/>
                  </a:lnTo>
                  <a:lnTo>
                    <a:pt x="2533" y="1267"/>
                  </a:lnTo>
                  <a:lnTo>
                    <a:pt x="2530" y="1362"/>
                  </a:lnTo>
                  <a:lnTo>
                    <a:pt x="2519" y="1454"/>
                  </a:lnTo>
                  <a:lnTo>
                    <a:pt x="2502" y="1545"/>
                  </a:lnTo>
                  <a:lnTo>
                    <a:pt x="2479" y="1633"/>
                  </a:lnTo>
                  <a:lnTo>
                    <a:pt x="2450" y="1718"/>
                  </a:lnTo>
                  <a:lnTo>
                    <a:pt x="2415" y="1801"/>
                  </a:lnTo>
                  <a:lnTo>
                    <a:pt x="2375" y="1880"/>
                  </a:lnTo>
                  <a:lnTo>
                    <a:pt x="2329" y="1957"/>
                  </a:lnTo>
                  <a:lnTo>
                    <a:pt x="2278" y="2029"/>
                  </a:lnTo>
                  <a:lnTo>
                    <a:pt x="2222" y="2097"/>
                  </a:lnTo>
                  <a:lnTo>
                    <a:pt x="2162" y="2163"/>
                  </a:lnTo>
                  <a:lnTo>
                    <a:pt x="2097" y="2223"/>
                  </a:lnTo>
                  <a:lnTo>
                    <a:pt x="2028" y="2278"/>
                  </a:lnTo>
                  <a:lnTo>
                    <a:pt x="1956" y="2330"/>
                  </a:lnTo>
                  <a:lnTo>
                    <a:pt x="1880" y="2375"/>
                  </a:lnTo>
                  <a:lnTo>
                    <a:pt x="1800" y="2416"/>
                  </a:lnTo>
                  <a:lnTo>
                    <a:pt x="1717" y="2451"/>
                  </a:lnTo>
                  <a:lnTo>
                    <a:pt x="1632" y="2480"/>
                  </a:lnTo>
                  <a:lnTo>
                    <a:pt x="1544" y="2503"/>
                  </a:lnTo>
                  <a:lnTo>
                    <a:pt x="1454" y="2519"/>
                  </a:lnTo>
                  <a:lnTo>
                    <a:pt x="1361" y="2530"/>
                  </a:lnTo>
                  <a:lnTo>
                    <a:pt x="1266" y="2533"/>
                  </a:lnTo>
                  <a:lnTo>
                    <a:pt x="1171" y="2530"/>
                  </a:lnTo>
                  <a:lnTo>
                    <a:pt x="1079" y="2519"/>
                  </a:lnTo>
                  <a:lnTo>
                    <a:pt x="988" y="2503"/>
                  </a:lnTo>
                  <a:lnTo>
                    <a:pt x="900" y="2480"/>
                  </a:lnTo>
                  <a:lnTo>
                    <a:pt x="815" y="2451"/>
                  </a:lnTo>
                  <a:lnTo>
                    <a:pt x="732" y="2416"/>
                  </a:lnTo>
                  <a:lnTo>
                    <a:pt x="653" y="2375"/>
                  </a:lnTo>
                  <a:lnTo>
                    <a:pt x="576" y="2330"/>
                  </a:lnTo>
                  <a:lnTo>
                    <a:pt x="504" y="2278"/>
                  </a:lnTo>
                  <a:lnTo>
                    <a:pt x="436" y="2223"/>
                  </a:lnTo>
                  <a:lnTo>
                    <a:pt x="370" y="2163"/>
                  </a:lnTo>
                  <a:lnTo>
                    <a:pt x="310" y="2097"/>
                  </a:lnTo>
                  <a:lnTo>
                    <a:pt x="255" y="2029"/>
                  </a:lnTo>
                  <a:lnTo>
                    <a:pt x="203" y="1957"/>
                  </a:lnTo>
                  <a:lnTo>
                    <a:pt x="158" y="1880"/>
                  </a:lnTo>
                  <a:lnTo>
                    <a:pt x="117" y="1801"/>
                  </a:lnTo>
                  <a:lnTo>
                    <a:pt x="82" y="1718"/>
                  </a:lnTo>
                  <a:lnTo>
                    <a:pt x="53" y="1633"/>
                  </a:lnTo>
                  <a:lnTo>
                    <a:pt x="30" y="1545"/>
                  </a:lnTo>
                  <a:lnTo>
                    <a:pt x="14" y="1454"/>
                  </a:lnTo>
                  <a:lnTo>
                    <a:pt x="3" y="1362"/>
                  </a:lnTo>
                  <a:lnTo>
                    <a:pt x="0" y="1267"/>
                  </a:lnTo>
                  <a:lnTo>
                    <a:pt x="3" y="1172"/>
                  </a:lnTo>
                  <a:lnTo>
                    <a:pt x="14" y="1079"/>
                  </a:lnTo>
                  <a:lnTo>
                    <a:pt x="30" y="989"/>
                  </a:lnTo>
                  <a:lnTo>
                    <a:pt x="53" y="901"/>
                  </a:lnTo>
                  <a:lnTo>
                    <a:pt x="82" y="816"/>
                  </a:lnTo>
                  <a:lnTo>
                    <a:pt x="117" y="733"/>
                  </a:lnTo>
                  <a:lnTo>
                    <a:pt x="158" y="653"/>
                  </a:lnTo>
                  <a:lnTo>
                    <a:pt x="203" y="577"/>
                  </a:lnTo>
                  <a:lnTo>
                    <a:pt x="255" y="505"/>
                  </a:lnTo>
                  <a:lnTo>
                    <a:pt x="310" y="436"/>
                  </a:lnTo>
                  <a:lnTo>
                    <a:pt x="370" y="371"/>
                  </a:lnTo>
                  <a:lnTo>
                    <a:pt x="436" y="311"/>
                  </a:lnTo>
                  <a:lnTo>
                    <a:pt x="504" y="255"/>
                  </a:lnTo>
                  <a:lnTo>
                    <a:pt x="576" y="204"/>
                  </a:lnTo>
                  <a:lnTo>
                    <a:pt x="653" y="158"/>
                  </a:lnTo>
                  <a:lnTo>
                    <a:pt x="732" y="118"/>
                  </a:lnTo>
                  <a:lnTo>
                    <a:pt x="815" y="83"/>
                  </a:lnTo>
                  <a:lnTo>
                    <a:pt x="900" y="54"/>
                  </a:lnTo>
                  <a:lnTo>
                    <a:pt x="988" y="31"/>
                  </a:lnTo>
                  <a:lnTo>
                    <a:pt x="1079" y="14"/>
                  </a:lnTo>
                  <a:lnTo>
                    <a:pt x="1171" y="3"/>
                  </a:lnTo>
                  <a:lnTo>
                    <a:pt x="126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Freeform 81">
              <a:extLst>
                <a:ext uri="{FF2B5EF4-FFF2-40B4-BE49-F238E27FC236}">
                  <a16:creationId xmlns:a16="http://schemas.microsoft.com/office/drawing/2014/main" id="{BF339394-81E3-4BC1-9FC6-AD2993228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2150" y="1671638"/>
              <a:ext cx="271462" cy="203200"/>
            </a:xfrm>
            <a:custGeom>
              <a:avLst/>
              <a:gdLst>
                <a:gd name="T0" fmla="*/ 1644 w 1881"/>
                <a:gd name="T1" fmla="*/ 0 h 1408"/>
                <a:gd name="T2" fmla="*/ 1881 w 1881"/>
                <a:gd name="T3" fmla="*/ 239 h 1408"/>
                <a:gd name="T4" fmla="*/ 718 w 1881"/>
                <a:gd name="T5" fmla="*/ 1408 h 1408"/>
                <a:gd name="T6" fmla="*/ 713 w 1881"/>
                <a:gd name="T7" fmla="*/ 1402 h 1408"/>
                <a:gd name="T8" fmla="*/ 707 w 1881"/>
                <a:gd name="T9" fmla="*/ 1408 h 1408"/>
                <a:gd name="T10" fmla="*/ 0 w 1881"/>
                <a:gd name="T11" fmla="*/ 704 h 1408"/>
                <a:gd name="T12" fmla="*/ 242 w 1881"/>
                <a:gd name="T13" fmla="*/ 465 h 1408"/>
                <a:gd name="T14" fmla="*/ 713 w 1881"/>
                <a:gd name="T15" fmla="*/ 931 h 1408"/>
                <a:gd name="T16" fmla="*/ 1644 w 1881"/>
                <a:gd name="T17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1" h="1408">
                  <a:moveTo>
                    <a:pt x="1644" y="0"/>
                  </a:moveTo>
                  <a:lnTo>
                    <a:pt x="1881" y="239"/>
                  </a:lnTo>
                  <a:lnTo>
                    <a:pt x="718" y="1408"/>
                  </a:lnTo>
                  <a:lnTo>
                    <a:pt x="713" y="1402"/>
                  </a:lnTo>
                  <a:lnTo>
                    <a:pt x="707" y="1408"/>
                  </a:lnTo>
                  <a:lnTo>
                    <a:pt x="0" y="704"/>
                  </a:lnTo>
                  <a:lnTo>
                    <a:pt x="242" y="465"/>
                  </a:lnTo>
                  <a:lnTo>
                    <a:pt x="713" y="931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5" name="Gruppieren 836">
            <a:extLst>
              <a:ext uri="{FF2B5EF4-FFF2-40B4-BE49-F238E27FC236}">
                <a16:creationId xmlns:a16="http://schemas.microsoft.com/office/drawing/2014/main" id="{C1770D2F-3791-47BB-8858-D29D60F8D0AF}"/>
              </a:ext>
            </a:extLst>
          </p:cNvPr>
          <p:cNvGrpSpPr>
            <a:grpSpLocks noChangeAspect="1"/>
          </p:cNvGrpSpPr>
          <p:nvPr/>
        </p:nvGrpSpPr>
        <p:grpSpPr>
          <a:xfrm>
            <a:off x="603037" y="3563596"/>
            <a:ext cx="640080" cy="640080"/>
            <a:chOff x="9536113" y="1592263"/>
            <a:chExt cx="365125" cy="365125"/>
          </a:xfrm>
        </p:grpSpPr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B0D6E087-5F56-4750-B37C-C88502A5A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6113" y="1592263"/>
              <a:ext cx="365125" cy="365125"/>
            </a:xfrm>
            <a:custGeom>
              <a:avLst/>
              <a:gdLst>
                <a:gd name="T0" fmla="*/ 1361 w 2533"/>
                <a:gd name="T1" fmla="*/ 3 h 2533"/>
                <a:gd name="T2" fmla="*/ 1544 w 2533"/>
                <a:gd name="T3" fmla="*/ 31 h 2533"/>
                <a:gd name="T4" fmla="*/ 1717 w 2533"/>
                <a:gd name="T5" fmla="*/ 83 h 2533"/>
                <a:gd name="T6" fmla="*/ 1880 w 2533"/>
                <a:gd name="T7" fmla="*/ 158 h 2533"/>
                <a:gd name="T8" fmla="*/ 2028 w 2533"/>
                <a:gd name="T9" fmla="*/ 255 h 2533"/>
                <a:gd name="T10" fmla="*/ 2162 w 2533"/>
                <a:gd name="T11" fmla="*/ 371 h 2533"/>
                <a:gd name="T12" fmla="*/ 2278 w 2533"/>
                <a:gd name="T13" fmla="*/ 505 h 2533"/>
                <a:gd name="T14" fmla="*/ 2375 w 2533"/>
                <a:gd name="T15" fmla="*/ 653 h 2533"/>
                <a:gd name="T16" fmla="*/ 2450 w 2533"/>
                <a:gd name="T17" fmla="*/ 816 h 2533"/>
                <a:gd name="T18" fmla="*/ 2502 w 2533"/>
                <a:gd name="T19" fmla="*/ 989 h 2533"/>
                <a:gd name="T20" fmla="*/ 2530 w 2533"/>
                <a:gd name="T21" fmla="*/ 1172 h 2533"/>
                <a:gd name="T22" fmla="*/ 2530 w 2533"/>
                <a:gd name="T23" fmla="*/ 1362 h 2533"/>
                <a:gd name="T24" fmla="*/ 2502 w 2533"/>
                <a:gd name="T25" fmla="*/ 1545 h 2533"/>
                <a:gd name="T26" fmla="*/ 2450 w 2533"/>
                <a:gd name="T27" fmla="*/ 1718 h 2533"/>
                <a:gd name="T28" fmla="*/ 2375 w 2533"/>
                <a:gd name="T29" fmla="*/ 1880 h 2533"/>
                <a:gd name="T30" fmla="*/ 2278 w 2533"/>
                <a:gd name="T31" fmla="*/ 2029 h 2533"/>
                <a:gd name="T32" fmla="*/ 2162 w 2533"/>
                <a:gd name="T33" fmla="*/ 2163 h 2533"/>
                <a:gd name="T34" fmla="*/ 2028 w 2533"/>
                <a:gd name="T35" fmla="*/ 2278 h 2533"/>
                <a:gd name="T36" fmla="*/ 1880 w 2533"/>
                <a:gd name="T37" fmla="*/ 2375 h 2533"/>
                <a:gd name="T38" fmla="*/ 1717 w 2533"/>
                <a:gd name="T39" fmla="*/ 2451 h 2533"/>
                <a:gd name="T40" fmla="*/ 1544 w 2533"/>
                <a:gd name="T41" fmla="*/ 2503 h 2533"/>
                <a:gd name="T42" fmla="*/ 1361 w 2533"/>
                <a:gd name="T43" fmla="*/ 2530 h 2533"/>
                <a:gd name="T44" fmla="*/ 1171 w 2533"/>
                <a:gd name="T45" fmla="*/ 2530 h 2533"/>
                <a:gd name="T46" fmla="*/ 988 w 2533"/>
                <a:gd name="T47" fmla="*/ 2503 h 2533"/>
                <a:gd name="T48" fmla="*/ 815 w 2533"/>
                <a:gd name="T49" fmla="*/ 2451 h 2533"/>
                <a:gd name="T50" fmla="*/ 653 w 2533"/>
                <a:gd name="T51" fmla="*/ 2375 h 2533"/>
                <a:gd name="T52" fmla="*/ 504 w 2533"/>
                <a:gd name="T53" fmla="*/ 2278 h 2533"/>
                <a:gd name="T54" fmla="*/ 370 w 2533"/>
                <a:gd name="T55" fmla="*/ 2163 h 2533"/>
                <a:gd name="T56" fmla="*/ 255 w 2533"/>
                <a:gd name="T57" fmla="*/ 2029 h 2533"/>
                <a:gd name="T58" fmla="*/ 158 w 2533"/>
                <a:gd name="T59" fmla="*/ 1880 h 2533"/>
                <a:gd name="T60" fmla="*/ 82 w 2533"/>
                <a:gd name="T61" fmla="*/ 1718 h 2533"/>
                <a:gd name="T62" fmla="*/ 30 w 2533"/>
                <a:gd name="T63" fmla="*/ 1545 h 2533"/>
                <a:gd name="T64" fmla="*/ 3 w 2533"/>
                <a:gd name="T65" fmla="*/ 1362 h 2533"/>
                <a:gd name="T66" fmla="*/ 3 w 2533"/>
                <a:gd name="T67" fmla="*/ 1172 h 2533"/>
                <a:gd name="T68" fmla="*/ 30 w 2533"/>
                <a:gd name="T69" fmla="*/ 989 h 2533"/>
                <a:gd name="T70" fmla="*/ 82 w 2533"/>
                <a:gd name="T71" fmla="*/ 816 h 2533"/>
                <a:gd name="T72" fmla="*/ 158 w 2533"/>
                <a:gd name="T73" fmla="*/ 653 h 2533"/>
                <a:gd name="T74" fmla="*/ 255 w 2533"/>
                <a:gd name="T75" fmla="*/ 505 h 2533"/>
                <a:gd name="T76" fmla="*/ 370 w 2533"/>
                <a:gd name="T77" fmla="*/ 371 h 2533"/>
                <a:gd name="T78" fmla="*/ 504 w 2533"/>
                <a:gd name="T79" fmla="*/ 255 h 2533"/>
                <a:gd name="T80" fmla="*/ 653 w 2533"/>
                <a:gd name="T81" fmla="*/ 158 h 2533"/>
                <a:gd name="T82" fmla="*/ 815 w 2533"/>
                <a:gd name="T83" fmla="*/ 83 h 2533"/>
                <a:gd name="T84" fmla="*/ 988 w 2533"/>
                <a:gd name="T85" fmla="*/ 31 h 2533"/>
                <a:gd name="T86" fmla="*/ 1171 w 2533"/>
                <a:gd name="T87" fmla="*/ 3 h 2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33" h="2533">
                  <a:moveTo>
                    <a:pt x="1266" y="0"/>
                  </a:moveTo>
                  <a:lnTo>
                    <a:pt x="1361" y="3"/>
                  </a:lnTo>
                  <a:lnTo>
                    <a:pt x="1454" y="14"/>
                  </a:lnTo>
                  <a:lnTo>
                    <a:pt x="1544" y="31"/>
                  </a:lnTo>
                  <a:lnTo>
                    <a:pt x="1632" y="54"/>
                  </a:lnTo>
                  <a:lnTo>
                    <a:pt x="1717" y="83"/>
                  </a:lnTo>
                  <a:lnTo>
                    <a:pt x="1800" y="118"/>
                  </a:lnTo>
                  <a:lnTo>
                    <a:pt x="1880" y="158"/>
                  </a:lnTo>
                  <a:lnTo>
                    <a:pt x="1956" y="204"/>
                  </a:lnTo>
                  <a:lnTo>
                    <a:pt x="2028" y="255"/>
                  </a:lnTo>
                  <a:lnTo>
                    <a:pt x="2097" y="311"/>
                  </a:lnTo>
                  <a:lnTo>
                    <a:pt x="2162" y="371"/>
                  </a:lnTo>
                  <a:lnTo>
                    <a:pt x="2222" y="436"/>
                  </a:lnTo>
                  <a:lnTo>
                    <a:pt x="2278" y="505"/>
                  </a:lnTo>
                  <a:lnTo>
                    <a:pt x="2329" y="577"/>
                  </a:lnTo>
                  <a:lnTo>
                    <a:pt x="2375" y="653"/>
                  </a:lnTo>
                  <a:lnTo>
                    <a:pt x="2415" y="733"/>
                  </a:lnTo>
                  <a:lnTo>
                    <a:pt x="2450" y="816"/>
                  </a:lnTo>
                  <a:lnTo>
                    <a:pt x="2479" y="901"/>
                  </a:lnTo>
                  <a:lnTo>
                    <a:pt x="2502" y="989"/>
                  </a:lnTo>
                  <a:lnTo>
                    <a:pt x="2519" y="1079"/>
                  </a:lnTo>
                  <a:lnTo>
                    <a:pt x="2530" y="1172"/>
                  </a:lnTo>
                  <a:lnTo>
                    <a:pt x="2533" y="1267"/>
                  </a:lnTo>
                  <a:lnTo>
                    <a:pt x="2530" y="1362"/>
                  </a:lnTo>
                  <a:lnTo>
                    <a:pt x="2519" y="1454"/>
                  </a:lnTo>
                  <a:lnTo>
                    <a:pt x="2502" y="1545"/>
                  </a:lnTo>
                  <a:lnTo>
                    <a:pt x="2479" y="1633"/>
                  </a:lnTo>
                  <a:lnTo>
                    <a:pt x="2450" y="1718"/>
                  </a:lnTo>
                  <a:lnTo>
                    <a:pt x="2415" y="1801"/>
                  </a:lnTo>
                  <a:lnTo>
                    <a:pt x="2375" y="1880"/>
                  </a:lnTo>
                  <a:lnTo>
                    <a:pt x="2329" y="1957"/>
                  </a:lnTo>
                  <a:lnTo>
                    <a:pt x="2278" y="2029"/>
                  </a:lnTo>
                  <a:lnTo>
                    <a:pt x="2222" y="2097"/>
                  </a:lnTo>
                  <a:lnTo>
                    <a:pt x="2162" y="2163"/>
                  </a:lnTo>
                  <a:lnTo>
                    <a:pt x="2097" y="2223"/>
                  </a:lnTo>
                  <a:lnTo>
                    <a:pt x="2028" y="2278"/>
                  </a:lnTo>
                  <a:lnTo>
                    <a:pt x="1956" y="2330"/>
                  </a:lnTo>
                  <a:lnTo>
                    <a:pt x="1880" y="2375"/>
                  </a:lnTo>
                  <a:lnTo>
                    <a:pt x="1800" y="2416"/>
                  </a:lnTo>
                  <a:lnTo>
                    <a:pt x="1717" y="2451"/>
                  </a:lnTo>
                  <a:lnTo>
                    <a:pt x="1632" y="2480"/>
                  </a:lnTo>
                  <a:lnTo>
                    <a:pt x="1544" y="2503"/>
                  </a:lnTo>
                  <a:lnTo>
                    <a:pt x="1454" y="2519"/>
                  </a:lnTo>
                  <a:lnTo>
                    <a:pt x="1361" y="2530"/>
                  </a:lnTo>
                  <a:lnTo>
                    <a:pt x="1266" y="2533"/>
                  </a:lnTo>
                  <a:lnTo>
                    <a:pt x="1171" y="2530"/>
                  </a:lnTo>
                  <a:lnTo>
                    <a:pt x="1079" y="2519"/>
                  </a:lnTo>
                  <a:lnTo>
                    <a:pt x="988" y="2503"/>
                  </a:lnTo>
                  <a:lnTo>
                    <a:pt x="900" y="2480"/>
                  </a:lnTo>
                  <a:lnTo>
                    <a:pt x="815" y="2451"/>
                  </a:lnTo>
                  <a:lnTo>
                    <a:pt x="732" y="2416"/>
                  </a:lnTo>
                  <a:lnTo>
                    <a:pt x="653" y="2375"/>
                  </a:lnTo>
                  <a:lnTo>
                    <a:pt x="576" y="2330"/>
                  </a:lnTo>
                  <a:lnTo>
                    <a:pt x="504" y="2278"/>
                  </a:lnTo>
                  <a:lnTo>
                    <a:pt x="436" y="2223"/>
                  </a:lnTo>
                  <a:lnTo>
                    <a:pt x="370" y="2163"/>
                  </a:lnTo>
                  <a:lnTo>
                    <a:pt x="310" y="2097"/>
                  </a:lnTo>
                  <a:lnTo>
                    <a:pt x="255" y="2029"/>
                  </a:lnTo>
                  <a:lnTo>
                    <a:pt x="203" y="1957"/>
                  </a:lnTo>
                  <a:lnTo>
                    <a:pt x="158" y="1880"/>
                  </a:lnTo>
                  <a:lnTo>
                    <a:pt x="117" y="1801"/>
                  </a:lnTo>
                  <a:lnTo>
                    <a:pt x="82" y="1718"/>
                  </a:lnTo>
                  <a:lnTo>
                    <a:pt x="53" y="1633"/>
                  </a:lnTo>
                  <a:lnTo>
                    <a:pt x="30" y="1545"/>
                  </a:lnTo>
                  <a:lnTo>
                    <a:pt x="14" y="1454"/>
                  </a:lnTo>
                  <a:lnTo>
                    <a:pt x="3" y="1362"/>
                  </a:lnTo>
                  <a:lnTo>
                    <a:pt x="0" y="1267"/>
                  </a:lnTo>
                  <a:lnTo>
                    <a:pt x="3" y="1172"/>
                  </a:lnTo>
                  <a:lnTo>
                    <a:pt x="14" y="1079"/>
                  </a:lnTo>
                  <a:lnTo>
                    <a:pt x="30" y="989"/>
                  </a:lnTo>
                  <a:lnTo>
                    <a:pt x="53" y="901"/>
                  </a:lnTo>
                  <a:lnTo>
                    <a:pt x="82" y="816"/>
                  </a:lnTo>
                  <a:lnTo>
                    <a:pt x="117" y="733"/>
                  </a:lnTo>
                  <a:lnTo>
                    <a:pt x="158" y="653"/>
                  </a:lnTo>
                  <a:lnTo>
                    <a:pt x="203" y="577"/>
                  </a:lnTo>
                  <a:lnTo>
                    <a:pt x="255" y="505"/>
                  </a:lnTo>
                  <a:lnTo>
                    <a:pt x="310" y="436"/>
                  </a:lnTo>
                  <a:lnTo>
                    <a:pt x="370" y="371"/>
                  </a:lnTo>
                  <a:lnTo>
                    <a:pt x="436" y="311"/>
                  </a:lnTo>
                  <a:lnTo>
                    <a:pt x="504" y="255"/>
                  </a:lnTo>
                  <a:lnTo>
                    <a:pt x="576" y="204"/>
                  </a:lnTo>
                  <a:lnTo>
                    <a:pt x="653" y="158"/>
                  </a:lnTo>
                  <a:lnTo>
                    <a:pt x="732" y="118"/>
                  </a:lnTo>
                  <a:lnTo>
                    <a:pt x="815" y="83"/>
                  </a:lnTo>
                  <a:lnTo>
                    <a:pt x="900" y="54"/>
                  </a:lnTo>
                  <a:lnTo>
                    <a:pt x="988" y="31"/>
                  </a:lnTo>
                  <a:lnTo>
                    <a:pt x="1079" y="14"/>
                  </a:lnTo>
                  <a:lnTo>
                    <a:pt x="1171" y="3"/>
                  </a:lnTo>
                  <a:lnTo>
                    <a:pt x="126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81">
              <a:extLst>
                <a:ext uri="{FF2B5EF4-FFF2-40B4-BE49-F238E27FC236}">
                  <a16:creationId xmlns:a16="http://schemas.microsoft.com/office/drawing/2014/main" id="{C4DEB256-69BB-44AB-A3B3-47F40E348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2150" y="1671638"/>
              <a:ext cx="271462" cy="203200"/>
            </a:xfrm>
            <a:custGeom>
              <a:avLst/>
              <a:gdLst>
                <a:gd name="T0" fmla="*/ 1644 w 1881"/>
                <a:gd name="T1" fmla="*/ 0 h 1408"/>
                <a:gd name="T2" fmla="*/ 1881 w 1881"/>
                <a:gd name="T3" fmla="*/ 239 h 1408"/>
                <a:gd name="T4" fmla="*/ 718 w 1881"/>
                <a:gd name="T5" fmla="*/ 1408 h 1408"/>
                <a:gd name="T6" fmla="*/ 713 w 1881"/>
                <a:gd name="T7" fmla="*/ 1402 h 1408"/>
                <a:gd name="T8" fmla="*/ 707 w 1881"/>
                <a:gd name="T9" fmla="*/ 1408 h 1408"/>
                <a:gd name="T10" fmla="*/ 0 w 1881"/>
                <a:gd name="T11" fmla="*/ 704 h 1408"/>
                <a:gd name="T12" fmla="*/ 242 w 1881"/>
                <a:gd name="T13" fmla="*/ 465 h 1408"/>
                <a:gd name="T14" fmla="*/ 713 w 1881"/>
                <a:gd name="T15" fmla="*/ 931 h 1408"/>
                <a:gd name="T16" fmla="*/ 1644 w 1881"/>
                <a:gd name="T17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1" h="1408">
                  <a:moveTo>
                    <a:pt x="1644" y="0"/>
                  </a:moveTo>
                  <a:lnTo>
                    <a:pt x="1881" y="239"/>
                  </a:lnTo>
                  <a:lnTo>
                    <a:pt x="718" y="1408"/>
                  </a:lnTo>
                  <a:lnTo>
                    <a:pt x="713" y="1402"/>
                  </a:lnTo>
                  <a:lnTo>
                    <a:pt x="707" y="1408"/>
                  </a:lnTo>
                  <a:lnTo>
                    <a:pt x="0" y="704"/>
                  </a:lnTo>
                  <a:lnTo>
                    <a:pt x="242" y="465"/>
                  </a:lnTo>
                  <a:lnTo>
                    <a:pt x="713" y="931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8" name="Gruppieren 836">
            <a:extLst>
              <a:ext uri="{FF2B5EF4-FFF2-40B4-BE49-F238E27FC236}">
                <a16:creationId xmlns:a16="http://schemas.microsoft.com/office/drawing/2014/main" id="{7BADA934-D837-4E0F-82E1-81B9058A74E4}"/>
              </a:ext>
            </a:extLst>
          </p:cNvPr>
          <p:cNvGrpSpPr>
            <a:grpSpLocks noChangeAspect="1"/>
          </p:cNvGrpSpPr>
          <p:nvPr/>
        </p:nvGrpSpPr>
        <p:grpSpPr>
          <a:xfrm>
            <a:off x="594150" y="4495040"/>
            <a:ext cx="640080" cy="640080"/>
            <a:chOff x="9536113" y="1592263"/>
            <a:chExt cx="365125" cy="365125"/>
          </a:xfrm>
        </p:grpSpPr>
        <p:sp>
          <p:nvSpPr>
            <p:cNvPr id="19" name="Freeform 80">
              <a:extLst>
                <a:ext uri="{FF2B5EF4-FFF2-40B4-BE49-F238E27FC236}">
                  <a16:creationId xmlns:a16="http://schemas.microsoft.com/office/drawing/2014/main" id="{76C937F7-8CE9-4F8A-85B5-2B65A81A4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6113" y="1592263"/>
              <a:ext cx="365125" cy="365125"/>
            </a:xfrm>
            <a:custGeom>
              <a:avLst/>
              <a:gdLst>
                <a:gd name="T0" fmla="*/ 1361 w 2533"/>
                <a:gd name="T1" fmla="*/ 3 h 2533"/>
                <a:gd name="T2" fmla="*/ 1544 w 2533"/>
                <a:gd name="T3" fmla="*/ 31 h 2533"/>
                <a:gd name="T4" fmla="*/ 1717 w 2533"/>
                <a:gd name="T5" fmla="*/ 83 h 2533"/>
                <a:gd name="T6" fmla="*/ 1880 w 2533"/>
                <a:gd name="T7" fmla="*/ 158 h 2533"/>
                <a:gd name="T8" fmla="*/ 2028 w 2533"/>
                <a:gd name="T9" fmla="*/ 255 h 2533"/>
                <a:gd name="T10" fmla="*/ 2162 w 2533"/>
                <a:gd name="T11" fmla="*/ 371 h 2533"/>
                <a:gd name="T12" fmla="*/ 2278 w 2533"/>
                <a:gd name="T13" fmla="*/ 505 h 2533"/>
                <a:gd name="T14" fmla="*/ 2375 w 2533"/>
                <a:gd name="T15" fmla="*/ 653 h 2533"/>
                <a:gd name="T16" fmla="*/ 2450 w 2533"/>
                <a:gd name="T17" fmla="*/ 816 h 2533"/>
                <a:gd name="T18" fmla="*/ 2502 w 2533"/>
                <a:gd name="T19" fmla="*/ 989 h 2533"/>
                <a:gd name="T20" fmla="*/ 2530 w 2533"/>
                <a:gd name="T21" fmla="*/ 1172 h 2533"/>
                <a:gd name="T22" fmla="*/ 2530 w 2533"/>
                <a:gd name="T23" fmla="*/ 1362 h 2533"/>
                <a:gd name="T24" fmla="*/ 2502 w 2533"/>
                <a:gd name="T25" fmla="*/ 1545 h 2533"/>
                <a:gd name="T26" fmla="*/ 2450 w 2533"/>
                <a:gd name="T27" fmla="*/ 1718 h 2533"/>
                <a:gd name="T28" fmla="*/ 2375 w 2533"/>
                <a:gd name="T29" fmla="*/ 1880 h 2533"/>
                <a:gd name="T30" fmla="*/ 2278 w 2533"/>
                <a:gd name="T31" fmla="*/ 2029 h 2533"/>
                <a:gd name="T32" fmla="*/ 2162 w 2533"/>
                <a:gd name="T33" fmla="*/ 2163 h 2533"/>
                <a:gd name="T34" fmla="*/ 2028 w 2533"/>
                <a:gd name="T35" fmla="*/ 2278 h 2533"/>
                <a:gd name="T36" fmla="*/ 1880 w 2533"/>
                <a:gd name="T37" fmla="*/ 2375 h 2533"/>
                <a:gd name="T38" fmla="*/ 1717 w 2533"/>
                <a:gd name="T39" fmla="*/ 2451 h 2533"/>
                <a:gd name="T40" fmla="*/ 1544 w 2533"/>
                <a:gd name="T41" fmla="*/ 2503 h 2533"/>
                <a:gd name="T42" fmla="*/ 1361 w 2533"/>
                <a:gd name="T43" fmla="*/ 2530 h 2533"/>
                <a:gd name="T44" fmla="*/ 1171 w 2533"/>
                <a:gd name="T45" fmla="*/ 2530 h 2533"/>
                <a:gd name="T46" fmla="*/ 988 w 2533"/>
                <a:gd name="T47" fmla="*/ 2503 h 2533"/>
                <a:gd name="T48" fmla="*/ 815 w 2533"/>
                <a:gd name="T49" fmla="*/ 2451 h 2533"/>
                <a:gd name="T50" fmla="*/ 653 w 2533"/>
                <a:gd name="T51" fmla="*/ 2375 h 2533"/>
                <a:gd name="T52" fmla="*/ 504 w 2533"/>
                <a:gd name="T53" fmla="*/ 2278 h 2533"/>
                <a:gd name="T54" fmla="*/ 370 w 2533"/>
                <a:gd name="T55" fmla="*/ 2163 h 2533"/>
                <a:gd name="T56" fmla="*/ 255 w 2533"/>
                <a:gd name="T57" fmla="*/ 2029 h 2533"/>
                <a:gd name="T58" fmla="*/ 158 w 2533"/>
                <a:gd name="T59" fmla="*/ 1880 h 2533"/>
                <a:gd name="T60" fmla="*/ 82 w 2533"/>
                <a:gd name="T61" fmla="*/ 1718 h 2533"/>
                <a:gd name="T62" fmla="*/ 30 w 2533"/>
                <a:gd name="T63" fmla="*/ 1545 h 2533"/>
                <a:gd name="T64" fmla="*/ 3 w 2533"/>
                <a:gd name="T65" fmla="*/ 1362 h 2533"/>
                <a:gd name="T66" fmla="*/ 3 w 2533"/>
                <a:gd name="T67" fmla="*/ 1172 h 2533"/>
                <a:gd name="T68" fmla="*/ 30 w 2533"/>
                <a:gd name="T69" fmla="*/ 989 h 2533"/>
                <a:gd name="T70" fmla="*/ 82 w 2533"/>
                <a:gd name="T71" fmla="*/ 816 h 2533"/>
                <a:gd name="T72" fmla="*/ 158 w 2533"/>
                <a:gd name="T73" fmla="*/ 653 h 2533"/>
                <a:gd name="T74" fmla="*/ 255 w 2533"/>
                <a:gd name="T75" fmla="*/ 505 h 2533"/>
                <a:gd name="T76" fmla="*/ 370 w 2533"/>
                <a:gd name="T77" fmla="*/ 371 h 2533"/>
                <a:gd name="T78" fmla="*/ 504 w 2533"/>
                <a:gd name="T79" fmla="*/ 255 h 2533"/>
                <a:gd name="T80" fmla="*/ 653 w 2533"/>
                <a:gd name="T81" fmla="*/ 158 h 2533"/>
                <a:gd name="T82" fmla="*/ 815 w 2533"/>
                <a:gd name="T83" fmla="*/ 83 h 2533"/>
                <a:gd name="T84" fmla="*/ 988 w 2533"/>
                <a:gd name="T85" fmla="*/ 31 h 2533"/>
                <a:gd name="T86" fmla="*/ 1171 w 2533"/>
                <a:gd name="T87" fmla="*/ 3 h 2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33" h="2533">
                  <a:moveTo>
                    <a:pt x="1266" y="0"/>
                  </a:moveTo>
                  <a:lnTo>
                    <a:pt x="1361" y="3"/>
                  </a:lnTo>
                  <a:lnTo>
                    <a:pt x="1454" y="14"/>
                  </a:lnTo>
                  <a:lnTo>
                    <a:pt x="1544" y="31"/>
                  </a:lnTo>
                  <a:lnTo>
                    <a:pt x="1632" y="54"/>
                  </a:lnTo>
                  <a:lnTo>
                    <a:pt x="1717" y="83"/>
                  </a:lnTo>
                  <a:lnTo>
                    <a:pt x="1800" y="118"/>
                  </a:lnTo>
                  <a:lnTo>
                    <a:pt x="1880" y="158"/>
                  </a:lnTo>
                  <a:lnTo>
                    <a:pt x="1956" y="204"/>
                  </a:lnTo>
                  <a:lnTo>
                    <a:pt x="2028" y="255"/>
                  </a:lnTo>
                  <a:lnTo>
                    <a:pt x="2097" y="311"/>
                  </a:lnTo>
                  <a:lnTo>
                    <a:pt x="2162" y="371"/>
                  </a:lnTo>
                  <a:lnTo>
                    <a:pt x="2222" y="436"/>
                  </a:lnTo>
                  <a:lnTo>
                    <a:pt x="2278" y="505"/>
                  </a:lnTo>
                  <a:lnTo>
                    <a:pt x="2329" y="577"/>
                  </a:lnTo>
                  <a:lnTo>
                    <a:pt x="2375" y="653"/>
                  </a:lnTo>
                  <a:lnTo>
                    <a:pt x="2415" y="733"/>
                  </a:lnTo>
                  <a:lnTo>
                    <a:pt x="2450" y="816"/>
                  </a:lnTo>
                  <a:lnTo>
                    <a:pt x="2479" y="901"/>
                  </a:lnTo>
                  <a:lnTo>
                    <a:pt x="2502" y="989"/>
                  </a:lnTo>
                  <a:lnTo>
                    <a:pt x="2519" y="1079"/>
                  </a:lnTo>
                  <a:lnTo>
                    <a:pt x="2530" y="1172"/>
                  </a:lnTo>
                  <a:lnTo>
                    <a:pt x="2533" y="1267"/>
                  </a:lnTo>
                  <a:lnTo>
                    <a:pt x="2530" y="1362"/>
                  </a:lnTo>
                  <a:lnTo>
                    <a:pt x="2519" y="1454"/>
                  </a:lnTo>
                  <a:lnTo>
                    <a:pt x="2502" y="1545"/>
                  </a:lnTo>
                  <a:lnTo>
                    <a:pt x="2479" y="1633"/>
                  </a:lnTo>
                  <a:lnTo>
                    <a:pt x="2450" y="1718"/>
                  </a:lnTo>
                  <a:lnTo>
                    <a:pt x="2415" y="1801"/>
                  </a:lnTo>
                  <a:lnTo>
                    <a:pt x="2375" y="1880"/>
                  </a:lnTo>
                  <a:lnTo>
                    <a:pt x="2329" y="1957"/>
                  </a:lnTo>
                  <a:lnTo>
                    <a:pt x="2278" y="2029"/>
                  </a:lnTo>
                  <a:lnTo>
                    <a:pt x="2222" y="2097"/>
                  </a:lnTo>
                  <a:lnTo>
                    <a:pt x="2162" y="2163"/>
                  </a:lnTo>
                  <a:lnTo>
                    <a:pt x="2097" y="2223"/>
                  </a:lnTo>
                  <a:lnTo>
                    <a:pt x="2028" y="2278"/>
                  </a:lnTo>
                  <a:lnTo>
                    <a:pt x="1956" y="2330"/>
                  </a:lnTo>
                  <a:lnTo>
                    <a:pt x="1880" y="2375"/>
                  </a:lnTo>
                  <a:lnTo>
                    <a:pt x="1800" y="2416"/>
                  </a:lnTo>
                  <a:lnTo>
                    <a:pt x="1717" y="2451"/>
                  </a:lnTo>
                  <a:lnTo>
                    <a:pt x="1632" y="2480"/>
                  </a:lnTo>
                  <a:lnTo>
                    <a:pt x="1544" y="2503"/>
                  </a:lnTo>
                  <a:lnTo>
                    <a:pt x="1454" y="2519"/>
                  </a:lnTo>
                  <a:lnTo>
                    <a:pt x="1361" y="2530"/>
                  </a:lnTo>
                  <a:lnTo>
                    <a:pt x="1266" y="2533"/>
                  </a:lnTo>
                  <a:lnTo>
                    <a:pt x="1171" y="2530"/>
                  </a:lnTo>
                  <a:lnTo>
                    <a:pt x="1079" y="2519"/>
                  </a:lnTo>
                  <a:lnTo>
                    <a:pt x="988" y="2503"/>
                  </a:lnTo>
                  <a:lnTo>
                    <a:pt x="900" y="2480"/>
                  </a:lnTo>
                  <a:lnTo>
                    <a:pt x="815" y="2451"/>
                  </a:lnTo>
                  <a:lnTo>
                    <a:pt x="732" y="2416"/>
                  </a:lnTo>
                  <a:lnTo>
                    <a:pt x="653" y="2375"/>
                  </a:lnTo>
                  <a:lnTo>
                    <a:pt x="576" y="2330"/>
                  </a:lnTo>
                  <a:lnTo>
                    <a:pt x="504" y="2278"/>
                  </a:lnTo>
                  <a:lnTo>
                    <a:pt x="436" y="2223"/>
                  </a:lnTo>
                  <a:lnTo>
                    <a:pt x="370" y="2163"/>
                  </a:lnTo>
                  <a:lnTo>
                    <a:pt x="310" y="2097"/>
                  </a:lnTo>
                  <a:lnTo>
                    <a:pt x="255" y="2029"/>
                  </a:lnTo>
                  <a:lnTo>
                    <a:pt x="203" y="1957"/>
                  </a:lnTo>
                  <a:lnTo>
                    <a:pt x="158" y="1880"/>
                  </a:lnTo>
                  <a:lnTo>
                    <a:pt x="117" y="1801"/>
                  </a:lnTo>
                  <a:lnTo>
                    <a:pt x="82" y="1718"/>
                  </a:lnTo>
                  <a:lnTo>
                    <a:pt x="53" y="1633"/>
                  </a:lnTo>
                  <a:lnTo>
                    <a:pt x="30" y="1545"/>
                  </a:lnTo>
                  <a:lnTo>
                    <a:pt x="14" y="1454"/>
                  </a:lnTo>
                  <a:lnTo>
                    <a:pt x="3" y="1362"/>
                  </a:lnTo>
                  <a:lnTo>
                    <a:pt x="0" y="1267"/>
                  </a:lnTo>
                  <a:lnTo>
                    <a:pt x="3" y="1172"/>
                  </a:lnTo>
                  <a:lnTo>
                    <a:pt x="14" y="1079"/>
                  </a:lnTo>
                  <a:lnTo>
                    <a:pt x="30" y="989"/>
                  </a:lnTo>
                  <a:lnTo>
                    <a:pt x="53" y="901"/>
                  </a:lnTo>
                  <a:lnTo>
                    <a:pt x="82" y="816"/>
                  </a:lnTo>
                  <a:lnTo>
                    <a:pt x="117" y="733"/>
                  </a:lnTo>
                  <a:lnTo>
                    <a:pt x="158" y="653"/>
                  </a:lnTo>
                  <a:lnTo>
                    <a:pt x="203" y="577"/>
                  </a:lnTo>
                  <a:lnTo>
                    <a:pt x="255" y="505"/>
                  </a:lnTo>
                  <a:lnTo>
                    <a:pt x="310" y="436"/>
                  </a:lnTo>
                  <a:lnTo>
                    <a:pt x="370" y="371"/>
                  </a:lnTo>
                  <a:lnTo>
                    <a:pt x="436" y="311"/>
                  </a:lnTo>
                  <a:lnTo>
                    <a:pt x="504" y="255"/>
                  </a:lnTo>
                  <a:lnTo>
                    <a:pt x="576" y="204"/>
                  </a:lnTo>
                  <a:lnTo>
                    <a:pt x="653" y="158"/>
                  </a:lnTo>
                  <a:lnTo>
                    <a:pt x="732" y="118"/>
                  </a:lnTo>
                  <a:lnTo>
                    <a:pt x="815" y="83"/>
                  </a:lnTo>
                  <a:lnTo>
                    <a:pt x="900" y="54"/>
                  </a:lnTo>
                  <a:lnTo>
                    <a:pt x="988" y="31"/>
                  </a:lnTo>
                  <a:lnTo>
                    <a:pt x="1079" y="14"/>
                  </a:lnTo>
                  <a:lnTo>
                    <a:pt x="1171" y="3"/>
                  </a:lnTo>
                  <a:lnTo>
                    <a:pt x="126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81">
              <a:extLst>
                <a:ext uri="{FF2B5EF4-FFF2-40B4-BE49-F238E27FC236}">
                  <a16:creationId xmlns:a16="http://schemas.microsoft.com/office/drawing/2014/main" id="{93CCD33B-9C0A-49E0-A035-1B65462C7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2150" y="1671638"/>
              <a:ext cx="271462" cy="203200"/>
            </a:xfrm>
            <a:custGeom>
              <a:avLst/>
              <a:gdLst>
                <a:gd name="T0" fmla="*/ 1644 w 1881"/>
                <a:gd name="T1" fmla="*/ 0 h 1408"/>
                <a:gd name="T2" fmla="*/ 1881 w 1881"/>
                <a:gd name="T3" fmla="*/ 239 h 1408"/>
                <a:gd name="T4" fmla="*/ 718 w 1881"/>
                <a:gd name="T5" fmla="*/ 1408 h 1408"/>
                <a:gd name="T6" fmla="*/ 713 w 1881"/>
                <a:gd name="T7" fmla="*/ 1402 h 1408"/>
                <a:gd name="T8" fmla="*/ 707 w 1881"/>
                <a:gd name="T9" fmla="*/ 1408 h 1408"/>
                <a:gd name="T10" fmla="*/ 0 w 1881"/>
                <a:gd name="T11" fmla="*/ 704 h 1408"/>
                <a:gd name="T12" fmla="*/ 242 w 1881"/>
                <a:gd name="T13" fmla="*/ 465 h 1408"/>
                <a:gd name="T14" fmla="*/ 713 w 1881"/>
                <a:gd name="T15" fmla="*/ 931 h 1408"/>
                <a:gd name="T16" fmla="*/ 1644 w 1881"/>
                <a:gd name="T17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1" h="1408">
                  <a:moveTo>
                    <a:pt x="1644" y="0"/>
                  </a:moveTo>
                  <a:lnTo>
                    <a:pt x="1881" y="239"/>
                  </a:lnTo>
                  <a:lnTo>
                    <a:pt x="718" y="1408"/>
                  </a:lnTo>
                  <a:lnTo>
                    <a:pt x="713" y="1402"/>
                  </a:lnTo>
                  <a:lnTo>
                    <a:pt x="707" y="1408"/>
                  </a:lnTo>
                  <a:lnTo>
                    <a:pt x="0" y="704"/>
                  </a:lnTo>
                  <a:lnTo>
                    <a:pt x="242" y="465"/>
                  </a:lnTo>
                  <a:lnTo>
                    <a:pt x="713" y="931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21" name="Gruppieren 836">
            <a:extLst>
              <a:ext uri="{FF2B5EF4-FFF2-40B4-BE49-F238E27FC236}">
                <a16:creationId xmlns:a16="http://schemas.microsoft.com/office/drawing/2014/main" id="{7F466094-F6A4-401A-A18B-DB29AC6CEB80}"/>
              </a:ext>
            </a:extLst>
          </p:cNvPr>
          <p:cNvGrpSpPr>
            <a:grpSpLocks noChangeAspect="1"/>
          </p:cNvGrpSpPr>
          <p:nvPr/>
        </p:nvGrpSpPr>
        <p:grpSpPr>
          <a:xfrm>
            <a:off x="594150" y="5345350"/>
            <a:ext cx="640080" cy="640080"/>
            <a:chOff x="9536113" y="1592263"/>
            <a:chExt cx="365125" cy="365125"/>
          </a:xfrm>
        </p:grpSpPr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id="{4C9BF6FF-2BCF-4698-A965-D13F5DA903F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6113" y="1592263"/>
              <a:ext cx="365125" cy="365125"/>
            </a:xfrm>
            <a:custGeom>
              <a:avLst/>
              <a:gdLst>
                <a:gd name="T0" fmla="*/ 1361 w 2533"/>
                <a:gd name="T1" fmla="*/ 3 h 2533"/>
                <a:gd name="T2" fmla="*/ 1544 w 2533"/>
                <a:gd name="T3" fmla="*/ 31 h 2533"/>
                <a:gd name="T4" fmla="*/ 1717 w 2533"/>
                <a:gd name="T5" fmla="*/ 83 h 2533"/>
                <a:gd name="T6" fmla="*/ 1880 w 2533"/>
                <a:gd name="T7" fmla="*/ 158 h 2533"/>
                <a:gd name="T8" fmla="*/ 2028 w 2533"/>
                <a:gd name="T9" fmla="*/ 255 h 2533"/>
                <a:gd name="T10" fmla="*/ 2162 w 2533"/>
                <a:gd name="T11" fmla="*/ 371 h 2533"/>
                <a:gd name="T12" fmla="*/ 2278 w 2533"/>
                <a:gd name="T13" fmla="*/ 505 h 2533"/>
                <a:gd name="T14" fmla="*/ 2375 w 2533"/>
                <a:gd name="T15" fmla="*/ 653 h 2533"/>
                <a:gd name="T16" fmla="*/ 2450 w 2533"/>
                <a:gd name="T17" fmla="*/ 816 h 2533"/>
                <a:gd name="T18" fmla="*/ 2502 w 2533"/>
                <a:gd name="T19" fmla="*/ 989 h 2533"/>
                <a:gd name="T20" fmla="*/ 2530 w 2533"/>
                <a:gd name="T21" fmla="*/ 1172 h 2533"/>
                <a:gd name="T22" fmla="*/ 2530 w 2533"/>
                <a:gd name="T23" fmla="*/ 1362 h 2533"/>
                <a:gd name="T24" fmla="*/ 2502 w 2533"/>
                <a:gd name="T25" fmla="*/ 1545 h 2533"/>
                <a:gd name="T26" fmla="*/ 2450 w 2533"/>
                <a:gd name="T27" fmla="*/ 1718 h 2533"/>
                <a:gd name="T28" fmla="*/ 2375 w 2533"/>
                <a:gd name="T29" fmla="*/ 1880 h 2533"/>
                <a:gd name="T30" fmla="*/ 2278 w 2533"/>
                <a:gd name="T31" fmla="*/ 2029 h 2533"/>
                <a:gd name="T32" fmla="*/ 2162 w 2533"/>
                <a:gd name="T33" fmla="*/ 2163 h 2533"/>
                <a:gd name="T34" fmla="*/ 2028 w 2533"/>
                <a:gd name="T35" fmla="*/ 2278 h 2533"/>
                <a:gd name="T36" fmla="*/ 1880 w 2533"/>
                <a:gd name="T37" fmla="*/ 2375 h 2533"/>
                <a:gd name="T38" fmla="*/ 1717 w 2533"/>
                <a:gd name="T39" fmla="*/ 2451 h 2533"/>
                <a:gd name="T40" fmla="*/ 1544 w 2533"/>
                <a:gd name="T41" fmla="*/ 2503 h 2533"/>
                <a:gd name="T42" fmla="*/ 1361 w 2533"/>
                <a:gd name="T43" fmla="*/ 2530 h 2533"/>
                <a:gd name="T44" fmla="*/ 1171 w 2533"/>
                <a:gd name="T45" fmla="*/ 2530 h 2533"/>
                <a:gd name="T46" fmla="*/ 988 w 2533"/>
                <a:gd name="T47" fmla="*/ 2503 h 2533"/>
                <a:gd name="T48" fmla="*/ 815 w 2533"/>
                <a:gd name="T49" fmla="*/ 2451 h 2533"/>
                <a:gd name="T50" fmla="*/ 653 w 2533"/>
                <a:gd name="T51" fmla="*/ 2375 h 2533"/>
                <a:gd name="T52" fmla="*/ 504 w 2533"/>
                <a:gd name="T53" fmla="*/ 2278 h 2533"/>
                <a:gd name="T54" fmla="*/ 370 w 2533"/>
                <a:gd name="T55" fmla="*/ 2163 h 2533"/>
                <a:gd name="T56" fmla="*/ 255 w 2533"/>
                <a:gd name="T57" fmla="*/ 2029 h 2533"/>
                <a:gd name="T58" fmla="*/ 158 w 2533"/>
                <a:gd name="T59" fmla="*/ 1880 h 2533"/>
                <a:gd name="T60" fmla="*/ 82 w 2533"/>
                <a:gd name="T61" fmla="*/ 1718 h 2533"/>
                <a:gd name="T62" fmla="*/ 30 w 2533"/>
                <a:gd name="T63" fmla="*/ 1545 h 2533"/>
                <a:gd name="T64" fmla="*/ 3 w 2533"/>
                <a:gd name="T65" fmla="*/ 1362 h 2533"/>
                <a:gd name="T66" fmla="*/ 3 w 2533"/>
                <a:gd name="T67" fmla="*/ 1172 h 2533"/>
                <a:gd name="T68" fmla="*/ 30 w 2533"/>
                <a:gd name="T69" fmla="*/ 989 h 2533"/>
                <a:gd name="T70" fmla="*/ 82 w 2533"/>
                <a:gd name="T71" fmla="*/ 816 h 2533"/>
                <a:gd name="T72" fmla="*/ 158 w 2533"/>
                <a:gd name="T73" fmla="*/ 653 h 2533"/>
                <a:gd name="T74" fmla="*/ 255 w 2533"/>
                <a:gd name="T75" fmla="*/ 505 h 2533"/>
                <a:gd name="T76" fmla="*/ 370 w 2533"/>
                <a:gd name="T77" fmla="*/ 371 h 2533"/>
                <a:gd name="T78" fmla="*/ 504 w 2533"/>
                <a:gd name="T79" fmla="*/ 255 h 2533"/>
                <a:gd name="T80" fmla="*/ 653 w 2533"/>
                <a:gd name="T81" fmla="*/ 158 h 2533"/>
                <a:gd name="T82" fmla="*/ 815 w 2533"/>
                <a:gd name="T83" fmla="*/ 83 h 2533"/>
                <a:gd name="T84" fmla="*/ 988 w 2533"/>
                <a:gd name="T85" fmla="*/ 31 h 2533"/>
                <a:gd name="T86" fmla="*/ 1171 w 2533"/>
                <a:gd name="T87" fmla="*/ 3 h 2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33" h="2533">
                  <a:moveTo>
                    <a:pt x="1266" y="0"/>
                  </a:moveTo>
                  <a:lnTo>
                    <a:pt x="1361" y="3"/>
                  </a:lnTo>
                  <a:lnTo>
                    <a:pt x="1454" y="14"/>
                  </a:lnTo>
                  <a:lnTo>
                    <a:pt x="1544" y="31"/>
                  </a:lnTo>
                  <a:lnTo>
                    <a:pt x="1632" y="54"/>
                  </a:lnTo>
                  <a:lnTo>
                    <a:pt x="1717" y="83"/>
                  </a:lnTo>
                  <a:lnTo>
                    <a:pt x="1800" y="118"/>
                  </a:lnTo>
                  <a:lnTo>
                    <a:pt x="1880" y="158"/>
                  </a:lnTo>
                  <a:lnTo>
                    <a:pt x="1956" y="204"/>
                  </a:lnTo>
                  <a:lnTo>
                    <a:pt x="2028" y="255"/>
                  </a:lnTo>
                  <a:lnTo>
                    <a:pt x="2097" y="311"/>
                  </a:lnTo>
                  <a:lnTo>
                    <a:pt x="2162" y="371"/>
                  </a:lnTo>
                  <a:lnTo>
                    <a:pt x="2222" y="436"/>
                  </a:lnTo>
                  <a:lnTo>
                    <a:pt x="2278" y="505"/>
                  </a:lnTo>
                  <a:lnTo>
                    <a:pt x="2329" y="577"/>
                  </a:lnTo>
                  <a:lnTo>
                    <a:pt x="2375" y="653"/>
                  </a:lnTo>
                  <a:lnTo>
                    <a:pt x="2415" y="733"/>
                  </a:lnTo>
                  <a:lnTo>
                    <a:pt x="2450" y="816"/>
                  </a:lnTo>
                  <a:lnTo>
                    <a:pt x="2479" y="901"/>
                  </a:lnTo>
                  <a:lnTo>
                    <a:pt x="2502" y="989"/>
                  </a:lnTo>
                  <a:lnTo>
                    <a:pt x="2519" y="1079"/>
                  </a:lnTo>
                  <a:lnTo>
                    <a:pt x="2530" y="1172"/>
                  </a:lnTo>
                  <a:lnTo>
                    <a:pt x="2533" y="1267"/>
                  </a:lnTo>
                  <a:lnTo>
                    <a:pt x="2530" y="1362"/>
                  </a:lnTo>
                  <a:lnTo>
                    <a:pt x="2519" y="1454"/>
                  </a:lnTo>
                  <a:lnTo>
                    <a:pt x="2502" y="1545"/>
                  </a:lnTo>
                  <a:lnTo>
                    <a:pt x="2479" y="1633"/>
                  </a:lnTo>
                  <a:lnTo>
                    <a:pt x="2450" y="1718"/>
                  </a:lnTo>
                  <a:lnTo>
                    <a:pt x="2415" y="1801"/>
                  </a:lnTo>
                  <a:lnTo>
                    <a:pt x="2375" y="1880"/>
                  </a:lnTo>
                  <a:lnTo>
                    <a:pt x="2329" y="1957"/>
                  </a:lnTo>
                  <a:lnTo>
                    <a:pt x="2278" y="2029"/>
                  </a:lnTo>
                  <a:lnTo>
                    <a:pt x="2222" y="2097"/>
                  </a:lnTo>
                  <a:lnTo>
                    <a:pt x="2162" y="2163"/>
                  </a:lnTo>
                  <a:lnTo>
                    <a:pt x="2097" y="2223"/>
                  </a:lnTo>
                  <a:lnTo>
                    <a:pt x="2028" y="2278"/>
                  </a:lnTo>
                  <a:lnTo>
                    <a:pt x="1956" y="2330"/>
                  </a:lnTo>
                  <a:lnTo>
                    <a:pt x="1880" y="2375"/>
                  </a:lnTo>
                  <a:lnTo>
                    <a:pt x="1800" y="2416"/>
                  </a:lnTo>
                  <a:lnTo>
                    <a:pt x="1717" y="2451"/>
                  </a:lnTo>
                  <a:lnTo>
                    <a:pt x="1632" y="2480"/>
                  </a:lnTo>
                  <a:lnTo>
                    <a:pt x="1544" y="2503"/>
                  </a:lnTo>
                  <a:lnTo>
                    <a:pt x="1454" y="2519"/>
                  </a:lnTo>
                  <a:lnTo>
                    <a:pt x="1361" y="2530"/>
                  </a:lnTo>
                  <a:lnTo>
                    <a:pt x="1266" y="2533"/>
                  </a:lnTo>
                  <a:lnTo>
                    <a:pt x="1171" y="2530"/>
                  </a:lnTo>
                  <a:lnTo>
                    <a:pt x="1079" y="2519"/>
                  </a:lnTo>
                  <a:lnTo>
                    <a:pt x="988" y="2503"/>
                  </a:lnTo>
                  <a:lnTo>
                    <a:pt x="900" y="2480"/>
                  </a:lnTo>
                  <a:lnTo>
                    <a:pt x="815" y="2451"/>
                  </a:lnTo>
                  <a:lnTo>
                    <a:pt x="732" y="2416"/>
                  </a:lnTo>
                  <a:lnTo>
                    <a:pt x="653" y="2375"/>
                  </a:lnTo>
                  <a:lnTo>
                    <a:pt x="576" y="2330"/>
                  </a:lnTo>
                  <a:lnTo>
                    <a:pt x="504" y="2278"/>
                  </a:lnTo>
                  <a:lnTo>
                    <a:pt x="436" y="2223"/>
                  </a:lnTo>
                  <a:lnTo>
                    <a:pt x="370" y="2163"/>
                  </a:lnTo>
                  <a:lnTo>
                    <a:pt x="310" y="2097"/>
                  </a:lnTo>
                  <a:lnTo>
                    <a:pt x="255" y="2029"/>
                  </a:lnTo>
                  <a:lnTo>
                    <a:pt x="203" y="1957"/>
                  </a:lnTo>
                  <a:lnTo>
                    <a:pt x="158" y="1880"/>
                  </a:lnTo>
                  <a:lnTo>
                    <a:pt x="117" y="1801"/>
                  </a:lnTo>
                  <a:lnTo>
                    <a:pt x="82" y="1718"/>
                  </a:lnTo>
                  <a:lnTo>
                    <a:pt x="53" y="1633"/>
                  </a:lnTo>
                  <a:lnTo>
                    <a:pt x="30" y="1545"/>
                  </a:lnTo>
                  <a:lnTo>
                    <a:pt x="14" y="1454"/>
                  </a:lnTo>
                  <a:lnTo>
                    <a:pt x="3" y="1362"/>
                  </a:lnTo>
                  <a:lnTo>
                    <a:pt x="0" y="1267"/>
                  </a:lnTo>
                  <a:lnTo>
                    <a:pt x="3" y="1172"/>
                  </a:lnTo>
                  <a:lnTo>
                    <a:pt x="14" y="1079"/>
                  </a:lnTo>
                  <a:lnTo>
                    <a:pt x="30" y="989"/>
                  </a:lnTo>
                  <a:lnTo>
                    <a:pt x="53" y="901"/>
                  </a:lnTo>
                  <a:lnTo>
                    <a:pt x="82" y="816"/>
                  </a:lnTo>
                  <a:lnTo>
                    <a:pt x="117" y="733"/>
                  </a:lnTo>
                  <a:lnTo>
                    <a:pt x="158" y="653"/>
                  </a:lnTo>
                  <a:lnTo>
                    <a:pt x="203" y="577"/>
                  </a:lnTo>
                  <a:lnTo>
                    <a:pt x="255" y="505"/>
                  </a:lnTo>
                  <a:lnTo>
                    <a:pt x="310" y="436"/>
                  </a:lnTo>
                  <a:lnTo>
                    <a:pt x="370" y="371"/>
                  </a:lnTo>
                  <a:lnTo>
                    <a:pt x="436" y="311"/>
                  </a:lnTo>
                  <a:lnTo>
                    <a:pt x="504" y="255"/>
                  </a:lnTo>
                  <a:lnTo>
                    <a:pt x="576" y="204"/>
                  </a:lnTo>
                  <a:lnTo>
                    <a:pt x="653" y="158"/>
                  </a:lnTo>
                  <a:lnTo>
                    <a:pt x="732" y="118"/>
                  </a:lnTo>
                  <a:lnTo>
                    <a:pt x="815" y="83"/>
                  </a:lnTo>
                  <a:lnTo>
                    <a:pt x="900" y="54"/>
                  </a:lnTo>
                  <a:lnTo>
                    <a:pt x="988" y="31"/>
                  </a:lnTo>
                  <a:lnTo>
                    <a:pt x="1079" y="14"/>
                  </a:lnTo>
                  <a:lnTo>
                    <a:pt x="1171" y="3"/>
                  </a:lnTo>
                  <a:lnTo>
                    <a:pt x="126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3" name="Freeform 81">
              <a:extLst>
                <a:ext uri="{FF2B5EF4-FFF2-40B4-BE49-F238E27FC236}">
                  <a16:creationId xmlns:a16="http://schemas.microsoft.com/office/drawing/2014/main" id="{C5AAF674-764A-4C68-BF23-0346EDBD9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2150" y="1671638"/>
              <a:ext cx="271462" cy="203200"/>
            </a:xfrm>
            <a:custGeom>
              <a:avLst/>
              <a:gdLst>
                <a:gd name="T0" fmla="*/ 1644 w 1881"/>
                <a:gd name="T1" fmla="*/ 0 h 1408"/>
                <a:gd name="T2" fmla="*/ 1881 w 1881"/>
                <a:gd name="T3" fmla="*/ 239 h 1408"/>
                <a:gd name="T4" fmla="*/ 718 w 1881"/>
                <a:gd name="T5" fmla="*/ 1408 h 1408"/>
                <a:gd name="T6" fmla="*/ 713 w 1881"/>
                <a:gd name="T7" fmla="*/ 1402 h 1408"/>
                <a:gd name="T8" fmla="*/ 707 w 1881"/>
                <a:gd name="T9" fmla="*/ 1408 h 1408"/>
                <a:gd name="T10" fmla="*/ 0 w 1881"/>
                <a:gd name="T11" fmla="*/ 704 h 1408"/>
                <a:gd name="T12" fmla="*/ 242 w 1881"/>
                <a:gd name="T13" fmla="*/ 465 h 1408"/>
                <a:gd name="T14" fmla="*/ 713 w 1881"/>
                <a:gd name="T15" fmla="*/ 931 h 1408"/>
                <a:gd name="T16" fmla="*/ 1644 w 1881"/>
                <a:gd name="T17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1" h="1408">
                  <a:moveTo>
                    <a:pt x="1644" y="0"/>
                  </a:moveTo>
                  <a:lnTo>
                    <a:pt x="1881" y="239"/>
                  </a:lnTo>
                  <a:lnTo>
                    <a:pt x="718" y="1408"/>
                  </a:lnTo>
                  <a:lnTo>
                    <a:pt x="713" y="1402"/>
                  </a:lnTo>
                  <a:lnTo>
                    <a:pt x="707" y="1408"/>
                  </a:lnTo>
                  <a:lnTo>
                    <a:pt x="0" y="704"/>
                  </a:lnTo>
                  <a:lnTo>
                    <a:pt x="242" y="465"/>
                  </a:lnTo>
                  <a:lnTo>
                    <a:pt x="713" y="931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26291BAF-E150-B6E3-A614-D8B9B2E8CA77}"/>
              </a:ext>
            </a:extLst>
          </p:cNvPr>
          <p:cNvSpPr/>
          <p:nvPr/>
        </p:nvSpPr>
        <p:spPr>
          <a:xfrm>
            <a:off x="7645116" y="1710644"/>
            <a:ext cx="3659378" cy="13198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1600" dirty="0" err="1">
              <a:solidFill>
                <a:schemeClr val="tx1"/>
              </a:solidFill>
            </a:endParaRPr>
          </a:p>
        </p:txBody>
      </p:sp>
      <p:grpSp>
        <p:nvGrpSpPr>
          <p:cNvPr id="7" name="Gruppieren 836">
            <a:extLst>
              <a:ext uri="{FF2B5EF4-FFF2-40B4-BE49-F238E27FC236}">
                <a16:creationId xmlns:a16="http://schemas.microsoft.com/office/drawing/2014/main" id="{D0FC1226-E61F-3326-710A-76116D209CD5}"/>
              </a:ext>
            </a:extLst>
          </p:cNvPr>
          <p:cNvGrpSpPr>
            <a:grpSpLocks noChangeAspect="1"/>
          </p:cNvGrpSpPr>
          <p:nvPr/>
        </p:nvGrpSpPr>
        <p:grpSpPr>
          <a:xfrm>
            <a:off x="8079301" y="1906758"/>
            <a:ext cx="640080" cy="640080"/>
            <a:chOff x="9536113" y="1592263"/>
            <a:chExt cx="365125" cy="365125"/>
          </a:xfrm>
        </p:grpSpPr>
        <p:sp>
          <p:nvSpPr>
            <p:cNvPr id="8" name="Freeform 80">
              <a:extLst>
                <a:ext uri="{FF2B5EF4-FFF2-40B4-BE49-F238E27FC236}">
                  <a16:creationId xmlns:a16="http://schemas.microsoft.com/office/drawing/2014/main" id="{7D34C235-A8A3-15C2-FF27-2977B41C0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6113" y="1592263"/>
              <a:ext cx="365125" cy="365125"/>
            </a:xfrm>
            <a:custGeom>
              <a:avLst/>
              <a:gdLst>
                <a:gd name="T0" fmla="*/ 1361 w 2533"/>
                <a:gd name="T1" fmla="*/ 3 h 2533"/>
                <a:gd name="T2" fmla="*/ 1544 w 2533"/>
                <a:gd name="T3" fmla="*/ 31 h 2533"/>
                <a:gd name="T4" fmla="*/ 1717 w 2533"/>
                <a:gd name="T5" fmla="*/ 83 h 2533"/>
                <a:gd name="T6" fmla="*/ 1880 w 2533"/>
                <a:gd name="T7" fmla="*/ 158 h 2533"/>
                <a:gd name="T8" fmla="*/ 2028 w 2533"/>
                <a:gd name="T9" fmla="*/ 255 h 2533"/>
                <a:gd name="T10" fmla="*/ 2162 w 2533"/>
                <a:gd name="T11" fmla="*/ 371 h 2533"/>
                <a:gd name="T12" fmla="*/ 2278 w 2533"/>
                <a:gd name="T13" fmla="*/ 505 h 2533"/>
                <a:gd name="T14" fmla="*/ 2375 w 2533"/>
                <a:gd name="T15" fmla="*/ 653 h 2533"/>
                <a:gd name="T16" fmla="*/ 2450 w 2533"/>
                <a:gd name="T17" fmla="*/ 816 h 2533"/>
                <a:gd name="T18" fmla="*/ 2502 w 2533"/>
                <a:gd name="T19" fmla="*/ 989 h 2533"/>
                <a:gd name="T20" fmla="*/ 2530 w 2533"/>
                <a:gd name="T21" fmla="*/ 1172 h 2533"/>
                <a:gd name="T22" fmla="*/ 2530 w 2533"/>
                <a:gd name="T23" fmla="*/ 1362 h 2533"/>
                <a:gd name="T24" fmla="*/ 2502 w 2533"/>
                <a:gd name="T25" fmla="*/ 1545 h 2533"/>
                <a:gd name="T26" fmla="*/ 2450 w 2533"/>
                <a:gd name="T27" fmla="*/ 1718 h 2533"/>
                <a:gd name="T28" fmla="*/ 2375 w 2533"/>
                <a:gd name="T29" fmla="*/ 1880 h 2533"/>
                <a:gd name="T30" fmla="*/ 2278 w 2533"/>
                <a:gd name="T31" fmla="*/ 2029 h 2533"/>
                <a:gd name="T32" fmla="*/ 2162 w 2533"/>
                <a:gd name="T33" fmla="*/ 2163 h 2533"/>
                <a:gd name="T34" fmla="*/ 2028 w 2533"/>
                <a:gd name="T35" fmla="*/ 2278 h 2533"/>
                <a:gd name="T36" fmla="*/ 1880 w 2533"/>
                <a:gd name="T37" fmla="*/ 2375 h 2533"/>
                <a:gd name="T38" fmla="*/ 1717 w 2533"/>
                <a:gd name="T39" fmla="*/ 2451 h 2533"/>
                <a:gd name="T40" fmla="*/ 1544 w 2533"/>
                <a:gd name="T41" fmla="*/ 2503 h 2533"/>
                <a:gd name="T42" fmla="*/ 1361 w 2533"/>
                <a:gd name="T43" fmla="*/ 2530 h 2533"/>
                <a:gd name="T44" fmla="*/ 1171 w 2533"/>
                <a:gd name="T45" fmla="*/ 2530 h 2533"/>
                <a:gd name="T46" fmla="*/ 988 w 2533"/>
                <a:gd name="T47" fmla="*/ 2503 h 2533"/>
                <a:gd name="T48" fmla="*/ 815 w 2533"/>
                <a:gd name="T49" fmla="*/ 2451 h 2533"/>
                <a:gd name="T50" fmla="*/ 653 w 2533"/>
                <a:gd name="T51" fmla="*/ 2375 h 2533"/>
                <a:gd name="T52" fmla="*/ 504 w 2533"/>
                <a:gd name="T53" fmla="*/ 2278 h 2533"/>
                <a:gd name="T54" fmla="*/ 370 w 2533"/>
                <a:gd name="T55" fmla="*/ 2163 h 2533"/>
                <a:gd name="T56" fmla="*/ 255 w 2533"/>
                <a:gd name="T57" fmla="*/ 2029 h 2533"/>
                <a:gd name="T58" fmla="*/ 158 w 2533"/>
                <a:gd name="T59" fmla="*/ 1880 h 2533"/>
                <a:gd name="T60" fmla="*/ 82 w 2533"/>
                <a:gd name="T61" fmla="*/ 1718 h 2533"/>
                <a:gd name="T62" fmla="*/ 30 w 2533"/>
                <a:gd name="T63" fmla="*/ 1545 h 2533"/>
                <a:gd name="T64" fmla="*/ 3 w 2533"/>
                <a:gd name="T65" fmla="*/ 1362 h 2533"/>
                <a:gd name="T66" fmla="*/ 3 w 2533"/>
                <a:gd name="T67" fmla="*/ 1172 h 2533"/>
                <a:gd name="T68" fmla="*/ 30 w 2533"/>
                <a:gd name="T69" fmla="*/ 989 h 2533"/>
                <a:gd name="T70" fmla="*/ 82 w 2533"/>
                <a:gd name="T71" fmla="*/ 816 h 2533"/>
                <a:gd name="T72" fmla="*/ 158 w 2533"/>
                <a:gd name="T73" fmla="*/ 653 h 2533"/>
                <a:gd name="T74" fmla="*/ 255 w 2533"/>
                <a:gd name="T75" fmla="*/ 505 h 2533"/>
                <a:gd name="T76" fmla="*/ 370 w 2533"/>
                <a:gd name="T77" fmla="*/ 371 h 2533"/>
                <a:gd name="T78" fmla="*/ 504 w 2533"/>
                <a:gd name="T79" fmla="*/ 255 h 2533"/>
                <a:gd name="T80" fmla="*/ 653 w 2533"/>
                <a:gd name="T81" fmla="*/ 158 h 2533"/>
                <a:gd name="T82" fmla="*/ 815 w 2533"/>
                <a:gd name="T83" fmla="*/ 83 h 2533"/>
                <a:gd name="T84" fmla="*/ 988 w 2533"/>
                <a:gd name="T85" fmla="*/ 31 h 2533"/>
                <a:gd name="T86" fmla="*/ 1171 w 2533"/>
                <a:gd name="T87" fmla="*/ 3 h 2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33" h="2533">
                  <a:moveTo>
                    <a:pt x="1266" y="0"/>
                  </a:moveTo>
                  <a:lnTo>
                    <a:pt x="1361" y="3"/>
                  </a:lnTo>
                  <a:lnTo>
                    <a:pt x="1454" y="14"/>
                  </a:lnTo>
                  <a:lnTo>
                    <a:pt x="1544" y="31"/>
                  </a:lnTo>
                  <a:lnTo>
                    <a:pt x="1632" y="54"/>
                  </a:lnTo>
                  <a:lnTo>
                    <a:pt x="1717" y="83"/>
                  </a:lnTo>
                  <a:lnTo>
                    <a:pt x="1800" y="118"/>
                  </a:lnTo>
                  <a:lnTo>
                    <a:pt x="1880" y="158"/>
                  </a:lnTo>
                  <a:lnTo>
                    <a:pt x="1956" y="204"/>
                  </a:lnTo>
                  <a:lnTo>
                    <a:pt x="2028" y="255"/>
                  </a:lnTo>
                  <a:lnTo>
                    <a:pt x="2097" y="311"/>
                  </a:lnTo>
                  <a:lnTo>
                    <a:pt x="2162" y="371"/>
                  </a:lnTo>
                  <a:lnTo>
                    <a:pt x="2222" y="436"/>
                  </a:lnTo>
                  <a:lnTo>
                    <a:pt x="2278" y="505"/>
                  </a:lnTo>
                  <a:lnTo>
                    <a:pt x="2329" y="577"/>
                  </a:lnTo>
                  <a:lnTo>
                    <a:pt x="2375" y="653"/>
                  </a:lnTo>
                  <a:lnTo>
                    <a:pt x="2415" y="733"/>
                  </a:lnTo>
                  <a:lnTo>
                    <a:pt x="2450" y="816"/>
                  </a:lnTo>
                  <a:lnTo>
                    <a:pt x="2479" y="901"/>
                  </a:lnTo>
                  <a:lnTo>
                    <a:pt x="2502" y="989"/>
                  </a:lnTo>
                  <a:lnTo>
                    <a:pt x="2519" y="1079"/>
                  </a:lnTo>
                  <a:lnTo>
                    <a:pt x="2530" y="1172"/>
                  </a:lnTo>
                  <a:lnTo>
                    <a:pt x="2533" y="1267"/>
                  </a:lnTo>
                  <a:lnTo>
                    <a:pt x="2530" y="1362"/>
                  </a:lnTo>
                  <a:lnTo>
                    <a:pt x="2519" y="1454"/>
                  </a:lnTo>
                  <a:lnTo>
                    <a:pt x="2502" y="1545"/>
                  </a:lnTo>
                  <a:lnTo>
                    <a:pt x="2479" y="1633"/>
                  </a:lnTo>
                  <a:lnTo>
                    <a:pt x="2450" y="1718"/>
                  </a:lnTo>
                  <a:lnTo>
                    <a:pt x="2415" y="1801"/>
                  </a:lnTo>
                  <a:lnTo>
                    <a:pt x="2375" y="1880"/>
                  </a:lnTo>
                  <a:lnTo>
                    <a:pt x="2329" y="1957"/>
                  </a:lnTo>
                  <a:lnTo>
                    <a:pt x="2278" y="2029"/>
                  </a:lnTo>
                  <a:lnTo>
                    <a:pt x="2222" y="2097"/>
                  </a:lnTo>
                  <a:lnTo>
                    <a:pt x="2162" y="2163"/>
                  </a:lnTo>
                  <a:lnTo>
                    <a:pt x="2097" y="2223"/>
                  </a:lnTo>
                  <a:lnTo>
                    <a:pt x="2028" y="2278"/>
                  </a:lnTo>
                  <a:lnTo>
                    <a:pt x="1956" y="2330"/>
                  </a:lnTo>
                  <a:lnTo>
                    <a:pt x="1880" y="2375"/>
                  </a:lnTo>
                  <a:lnTo>
                    <a:pt x="1800" y="2416"/>
                  </a:lnTo>
                  <a:lnTo>
                    <a:pt x="1717" y="2451"/>
                  </a:lnTo>
                  <a:lnTo>
                    <a:pt x="1632" y="2480"/>
                  </a:lnTo>
                  <a:lnTo>
                    <a:pt x="1544" y="2503"/>
                  </a:lnTo>
                  <a:lnTo>
                    <a:pt x="1454" y="2519"/>
                  </a:lnTo>
                  <a:lnTo>
                    <a:pt x="1361" y="2530"/>
                  </a:lnTo>
                  <a:lnTo>
                    <a:pt x="1266" y="2533"/>
                  </a:lnTo>
                  <a:lnTo>
                    <a:pt x="1171" y="2530"/>
                  </a:lnTo>
                  <a:lnTo>
                    <a:pt x="1079" y="2519"/>
                  </a:lnTo>
                  <a:lnTo>
                    <a:pt x="988" y="2503"/>
                  </a:lnTo>
                  <a:lnTo>
                    <a:pt x="900" y="2480"/>
                  </a:lnTo>
                  <a:lnTo>
                    <a:pt x="815" y="2451"/>
                  </a:lnTo>
                  <a:lnTo>
                    <a:pt x="732" y="2416"/>
                  </a:lnTo>
                  <a:lnTo>
                    <a:pt x="653" y="2375"/>
                  </a:lnTo>
                  <a:lnTo>
                    <a:pt x="576" y="2330"/>
                  </a:lnTo>
                  <a:lnTo>
                    <a:pt x="504" y="2278"/>
                  </a:lnTo>
                  <a:lnTo>
                    <a:pt x="436" y="2223"/>
                  </a:lnTo>
                  <a:lnTo>
                    <a:pt x="370" y="2163"/>
                  </a:lnTo>
                  <a:lnTo>
                    <a:pt x="310" y="2097"/>
                  </a:lnTo>
                  <a:lnTo>
                    <a:pt x="255" y="2029"/>
                  </a:lnTo>
                  <a:lnTo>
                    <a:pt x="203" y="1957"/>
                  </a:lnTo>
                  <a:lnTo>
                    <a:pt x="158" y="1880"/>
                  </a:lnTo>
                  <a:lnTo>
                    <a:pt x="117" y="1801"/>
                  </a:lnTo>
                  <a:lnTo>
                    <a:pt x="82" y="1718"/>
                  </a:lnTo>
                  <a:lnTo>
                    <a:pt x="53" y="1633"/>
                  </a:lnTo>
                  <a:lnTo>
                    <a:pt x="30" y="1545"/>
                  </a:lnTo>
                  <a:lnTo>
                    <a:pt x="14" y="1454"/>
                  </a:lnTo>
                  <a:lnTo>
                    <a:pt x="3" y="1362"/>
                  </a:lnTo>
                  <a:lnTo>
                    <a:pt x="0" y="1267"/>
                  </a:lnTo>
                  <a:lnTo>
                    <a:pt x="3" y="1172"/>
                  </a:lnTo>
                  <a:lnTo>
                    <a:pt x="14" y="1079"/>
                  </a:lnTo>
                  <a:lnTo>
                    <a:pt x="30" y="989"/>
                  </a:lnTo>
                  <a:lnTo>
                    <a:pt x="53" y="901"/>
                  </a:lnTo>
                  <a:lnTo>
                    <a:pt x="82" y="816"/>
                  </a:lnTo>
                  <a:lnTo>
                    <a:pt x="117" y="733"/>
                  </a:lnTo>
                  <a:lnTo>
                    <a:pt x="158" y="653"/>
                  </a:lnTo>
                  <a:lnTo>
                    <a:pt x="203" y="577"/>
                  </a:lnTo>
                  <a:lnTo>
                    <a:pt x="255" y="505"/>
                  </a:lnTo>
                  <a:lnTo>
                    <a:pt x="310" y="436"/>
                  </a:lnTo>
                  <a:lnTo>
                    <a:pt x="370" y="371"/>
                  </a:lnTo>
                  <a:lnTo>
                    <a:pt x="436" y="311"/>
                  </a:lnTo>
                  <a:lnTo>
                    <a:pt x="504" y="255"/>
                  </a:lnTo>
                  <a:lnTo>
                    <a:pt x="576" y="204"/>
                  </a:lnTo>
                  <a:lnTo>
                    <a:pt x="653" y="158"/>
                  </a:lnTo>
                  <a:lnTo>
                    <a:pt x="732" y="118"/>
                  </a:lnTo>
                  <a:lnTo>
                    <a:pt x="815" y="83"/>
                  </a:lnTo>
                  <a:lnTo>
                    <a:pt x="900" y="54"/>
                  </a:lnTo>
                  <a:lnTo>
                    <a:pt x="988" y="31"/>
                  </a:lnTo>
                  <a:lnTo>
                    <a:pt x="1079" y="14"/>
                  </a:lnTo>
                  <a:lnTo>
                    <a:pt x="1171" y="3"/>
                  </a:lnTo>
                  <a:lnTo>
                    <a:pt x="1266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4" name="Freeform 81">
              <a:extLst>
                <a:ext uri="{FF2B5EF4-FFF2-40B4-BE49-F238E27FC236}">
                  <a16:creationId xmlns:a16="http://schemas.microsoft.com/office/drawing/2014/main" id="{712AF14C-55C4-7DC5-7FC5-03D0D168A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2150" y="1671638"/>
              <a:ext cx="271462" cy="203200"/>
            </a:xfrm>
            <a:custGeom>
              <a:avLst/>
              <a:gdLst>
                <a:gd name="T0" fmla="*/ 1644 w 1881"/>
                <a:gd name="T1" fmla="*/ 0 h 1408"/>
                <a:gd name="T2" fmla="*/ 1881 w 1881"/>
                <a:gd name="T3" fmla="*/ 239 h 1408"/>
                <a:gd name="T4" fmla="*/ 718 w 1881"/>
                <a:gd name="T5" fmla="*/ 1408 h 1408"/>
                <a:gd name="T6" fmla="*/ 713 w 1881"/>
                <a:gd name="T7" fmla="*/ 1402 h 1408"/>
                <a:gd name="T8" fmla="*/ 707 w 1881"/>
                <a:gd name="T9" fmla="*/ 1408 h 1408"/>
                <a:gd name="T10" fmla="*/ 0 w 1881"/>
                <a:gd name="T11" fmla="*/ 704 h 1408"/>
                <a:gd name="T12" fmla="*/ 242 w 1881"/>
                <a:gd name="T13" fmla="*/ 465 h 1408"/>
                <a:gd name="T14" fmla="*/ 713 w 1881"/>
                <a:gd name="T15" fmla="*/ 931 h 1408"/>
                <a:gd name="T16" fmla="*/ 1644 w 1881"/>
                <a:gd name="T17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1" h="1408">
                  <a:moveTo>
                    <a:pt x="1644" y="0"/>
                  </a:moveTo>
                  <a:lnTo>
                    <a:pt x="1881" y="239"/>
                  </a:lnTo>
                  <a:lnTo>
                    <a:pt x="718" y="1408"/>
                  </a:lnTo>
                  <a:lnTo>
                    <a:pt x="713" y="1402"/>
                  </a:lnTo>
                  <a:lnTo>
                    <a:pt x="707" y="1408"/>
                  </a:lnTo>
                  <a:lnTo>
                    <a:pt x="0" y="704"/>
                  </a:lnTo>
                  <a:lnTo>
                    <a:pt x="242" y="465"/>
                  </a:lnTo>
                  <a:lnTo>
                    <a:pt x="713" y="931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6" name="Freeform 80">
            <a:extLst>
              <a:ext uri="{FF2B5EF4-FFF2-40B4-BE49-F238E27FC236}">
                <a16:creationId xmlns:a16="http://schemas.microsoft.com/office/drawing/2014/main" id="{EA0631EA-993B-61DC-23B0-4FB02420518E}"/>
              </a:ext>
            </a:extLst>
          </p:cNvPr>
          <p:cNvSpPr>
            <a:spLocks/>
          </p:cNvSpPr>
          <p:nvPr/>
        </p:nvSpPr>
        <p:spPr bwMode="auto">
          <a:xfrm>
            <a:off x="9154765" y="1906758"/>
            <a:ext cx="640080" cy="640080"/>
          </a:xfrm>
          <a:custGeom>
            <a:avLst/>
            <a:gdLst>
              <a:gd name="T0" fmla="*/ 1361 w 2533"/>
              <a:gd name="T1" fmla="*/ 3 h 2533"/>
              <a:gd name="T2" fmla="*/ 1544 w 2533"/>
              <a:gd name="T3" fmla="*/ 31 h 2533"/>
              <a:gd name="T4" fmla="*/ 1717 w 2533"/>
              <a:gd name="T5" fmla="*/ 83 h 2533"/>
              <a:gd name="T6" fmla="*/ 1880 w 2533"/>
              <a:gd name="T7" fmla="*/ 158 h 2533"/>
              <a:gd name="T8" fmla="*/ 2028 w 2533"/>
              <a:gd name="T9" fmla="*/ 255 h 2533"/>
              <a:gd name="T10" fmla="*/ 2162 w 2533"/>
              <a:gd name="T11" fmla="*/ 371 h 2533"/>
              <a:gd name="T12" fmla="*/ 2278 w 2533"/>
              <a:gd name="T13" fmla="*/ 505 h 2533"/>
              <a:gd name="T14" fmla="*/ 2375 w 2533"/>
              <a:gd name="T15" fmla="*/ 653 h 2533"/>
              <a:gd name="T16" fmla="*/ 2450 w 2533"/>
              <a:gd name="T17" fmla="*/ 816 h 2533"/>
              <a:gd name="T18" fmla="*/ 2502 w 2533"/>
              <a:gd name="T19" fmla="*/ 989 h 2533"/>
              <a:gd name="T20" fmla="*/ 2530 w 2533"/>
              <a:gd name="T21" fmla="*/ 1172 h 2533"/>
              <a:gd name="T22" fmla="*/ 2530 w 2533"/>
              <a:gd name="T23" fmla="*/ 1362 h 2533"/>
              <a:gd name="T24" fmla="*/ 2502 w 2533"/>
              <a:gd name="T25" fmla="*/ 1545 h 2533"/>
              <a:gd name="T26" fmla="*/ 2450 w 2533"/>
              <a:gd name="T27" fmla="*/ 1718 h 2533"/>
              <a:gd name="T28" fmla="*/ 2375 w 2533"/>
              <a:gd name="T29" fmla="*/ 1880 h 2533"/>
              <a:gd name="T30" fmla="*/ 2278 w 2533"/>
              <a:gd name="T31" fmla="*/ 2029 h 2533"/>
              <a:gd name="T32" fmla="*/ 2162 w 2533"/>
              <a:gd name="T33" fmla="*/ 2163 h 2533"/>
              <a:gd name="T34" fmla="*/ 2028 w 2533"/>
              <a:gd name="T35" fmla="*/ 2278 h 2533"/>
              <a:gd name="T36" fmla="*/ 1880 w 2533"/>
              <a:gd name="T37" fmla="*/ 2375 h 2533"/>
              <a:gd name="T38" fmla="*/ 1717 w 2533"/>
              <a:gd name="T39" fmla="*/ 2451 h 2533"/>
              <a:gd name="T40" fmla="*/ 1544 w 2533"/>
              <a:gd name="T41" fmla="*/ 2503 h 2533"/>
              <a:gd name="T42" fmla="*/ 1361 w 2533"/>
              <a:gd name="T43" fmla="*/ 2530 h 2533"/>
              <a:gd name="T44" fmla="*/ 1171 w 2533"/>
              <a:gd name="T45" fmla="*/ 2530 h 2533"/>
              <a:gd name="T46" fmla="*/ 988 w 2533"/>
              <a:gd name="T47" fmla="*/ 2503 h 2533"/>
              <a:gd name="T48" fmla="*/ 815 w 2533"/>
              <a:gd name="T49" fmla="*/ 2451 h 2533"/>
              <a:gd name="T50" fmla="*/ 653 w 2533"/>
              <a:gd name="T51" fmla="*/ 2375 h 2533"/>
              <a:gd name="T52" fmla="*/ 504 w 2533"/>
              <a:gd name="T53" fmla="*/ 2278 h 2533"/>
              <a:gd name="T54" fmla="*/ 370 w 2533"/>
              <a:gd name="T55" fmla="*/ 2163 h 2533"/>
              <a:gd name="T56" fmla="*/ 255 w 2533"/>
              <a:gd name="T57" fmla="*/ 2029 h 2533"/>
              <a:gd name="T58" fmla="*/ 158 w 2533"/>
              <a:gd name="T59" fmla="*/ 1880 h 2533"/>
              <a:gd name="T60" fmla="*/ 82 w 2533"/>
              <a:gd name="T61" fmla="*/ 1718 h 2533"/>
              <a:gd name="T62" fmla="*/ 30 w 2533"/>
              <a:gd name="T63" fmla="*/ 1545 h 2533"/>
              <a:gd name="T64" fmla="*/ 3 w 2533"/>
              <a:gd name="T65" fmla="*/ 1362 h 2533"/>
              <a:gd name="T66" fmla="*/ 3 w 2533"/>
              <a:gd name="T67" fmla="*/ 1172 h 2533"/>
              <a:gd name="T68" fmla="*/ 30 w 2533"/>
              <a:gd name="T69" fmla="*/ 989 h 2533"/>
              <a:gd name="T70" fmla="*/ 82 w 2533"/>
              <a:gd name="T71" fmla="*/ 816 h 2533"/>
              <a:gd name="T72" fmla="*/ 158 w 2533"/>
              <a:gd name="T73" fmla="*/ 653 h 2533"/>
              <a:gd name="T74" fmla="*/ 255 w 2533"/>
              <a:gd name="T75" fmla="*/ 505 h 2533"/>
              <a:gd name="T76" fmla="*/ 370 w 2533"/>
              <a:gd name="T77" fmla="*/ 371 h 2533"/>
              <a:gd name="T78" fmla="*/ 504 w 2533"/>
              <a:gd name="T79" fmla="*/ 255 h 2533"/>
              <a:gd name="T80" fmla="*/ 653 w 2533"/>
              <a:gd name="T81" fmla="*/ 158 h 2533"/>
              <a:gd name="T82" fmla="*/ 815 w 2533"/>
              <a:gd name="T83" fmla="*/ 83 h 2533"/>
              <a:gd name="T84" fmla="*/ 988 w 2533"/>
              <a:gd name="T85" fmla="*/ 31 h 2533"/>
              <a:gd name="T86" fmla="*/ 1171 w 2533"/>
              <a:gd name="T87" fmla="*/ 3 h 2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533" h="2533">
                <a:moveTo>
                  <a:pt x="1266" y="0"/>
                </a:moveTo>
                <a:lnTo>
                  <a:pt x="1361" y="3"/>
                </a:lnTo>
                <a:lnTo>
                  <a:pt x="1454" y="14"/>
                </a:lnTo>
                <a:lnTo>
                  <a:pt x="1544" y="31"/>
                </a:lnTo>
                <a:lnTo>
                  <a:pt x="1632" y="54"/>
                </a:lnTo>
                <a:lnTo>
                  <a:pt x="1717" y="83"/>
                </a:lnTo>
                <a:lnTo>
                  <a:pt x="1800" y="118"/>
                </a:lnTo>
                <a:lnTo>
                  <a:pt x="1880" y="158"/>
                </a:lnTo>
                <a:lnTo>
                  <a:pt x="1956" y="204"/>
                </a:lnTo>
                <a:lnTo>
                  <a:pt x="2028" y="255"/>
                </a:lnTo>
                <a:lnTo>
                  <a:pt x="2097" y="311"/>
                </a:lnTo>
                <a:lnTo>
                  <a:pt x="2162" y="371"/>
                </a:lnTo>
                <a:lnTo>
                  <a:pt x="2222" y="436"/>
                </a:lnTo>
                <a:lnTo>
                  <a:pt x="2278" y="505"/>
                </a:lnTo>
                <a:lnTo>
                  <a:pt x="2329" y="577"/>
                </a:lnTo>
                <a:lnTo>
                  <a:pt x="2375" y="653"/>
                </a:lnTo>
                <a:lnTo>
                  <a:pt x="2415" y="733"/>
                </a:lnTo>
                <a:lnTo>
                  <a:pt x="2450" y="816"/>
                </a:lnTo>
                <a:lnTo>
                  <a:pt x="2479" y="901"/>
                </a:lnTo>
                <a:lnTo>
                  <a:pt x="2502" y="989"/>
                </a:lnTo>
                <a:lnTo>
                  <a:pt x="2519" y="1079"/>
                </a:lnTo>
                <a:lnTo>
                  <a:pt x="2530" y="1172"/>
                </a:lnTo>
                <a:lnTo>
                  <a:pt x="2533" y="1267"/>
                </a:lnTo>
                <a:lnTo>
                  <a:pt x="2530" y="1362"/>
                </a:lnTo>
                <a:lnTo>
                  <a:pt x="2519" y="1454"/>
                </a:lnTo>
                <a:lnTo>
                  <a:pt x="2502" y="1545"/>
                </a:lnTo>
                <a:lnTo>
                  <a:pt x="2479" y="1633"/>
                </a:lnTo>
                <a:lnTo>
                  <a:pt x="2450" y="1718"/>
                </a:lnTo>
                <a:lnTo>
                  <a:pt x="2415" y="1801"/>
                </a:lnTo>
                <a:lnTo>
                  <a:pt x="2375" y="1880"/>
                </a:lnTo>
                <a:lnTo>
                  <a:pt x="2329" y="1957"/>
                </a:lnTo>
                <a:lnTo>
                  <a:pt x="2278" y="2029"/>
                </a:lnTo>
                <a:lnTo>
                  <a:pt x="2222" y="2097"/>
                </a:lnTo>
                <a:lnTo>
                  <a:pt x="2162" y="2163"/>
                </a:lnTo>
                <a:lnTo>
                  <a:pt x="2097" y="2223"/>
                </a:lnTo>
                <a:lnTo>
                  <a:pt x="2028" y="2278"/>
                </a:lnTo>
                <a:lnTo>
                  <a:pt x="1956" y="2330"/>
                </a:lnTo>
                <a:lnTo>
                  <a:pt x="1880" y="2375"/>
                </a:lnTo>
                <a:lnTo>
                  <a:pt x="1800" y="2416"/>
                </a:lnTo>
                <a:lnTo>
                  <a:pt x="1717" y="2451"/>
                </a:lnTo>
                <a:lnTo>
                  <a:pt x="1632" y="2480"/>
                </a:lnTo>
                <a:lnTo>
                  <a:pt x="1544" y="2503"/>
                </a:lnTo>
                <a:lnTo>
                  <a:pt x="1454" y="2519"/>
                </a:lnTo>
                <a:lnTo>
                  <a:pt x="1361" y="2530"/>
                </a:lnTo>
                <a:lnTo>
                  <a:pt x="1266" y="2533"/>
                </a:lnTo>
                <a:lnTo>
                  <a:pt x="1171" y="2530"/>
                </a:lnTo>
                <a:lnTo>
                  <a:pt x="1079" y="2519"/>
                </a:lnTo>
                <a:lnTo>
                  <a:pt x="988" y="2503"/>
                </a:lnTo>
                <a:lnTo>
                  <a:pt x="900" y="2480"/>
                </a:lnTo>
                <a:lnTo>
                  <a:pt x="815" y="2451"/>
                </a:lnTo>
                <a:lnTo>
                  <a:pt x="732" y="2416"/>
                </a:lnTo>
                <a:lnTo>
                  <a:pt x="653" y="2375"/>
                </a:lnTo>
                <a:lnTo>
                  <a:pt x="576" y="2330"/>
                </a:lnTo>
                <a:lnTo>
                  <a:pt x="504" y="2278"/>
                </a:lnTo>
                <a:lnTo>
                  <a:pt x="436" y="2223"/>
                </a:lnTo>
                <a:lnTo>
                  <a:pt x="370" y="2163"/>
                </a:lnTo>
                <a:lnTo>
                  <a:pt x="310" y="2097"/>
                </a:lnTo>
                <a:lnTo>
                  <a:pt x="255" y="2029"/>
                </a:lnTo>
                <a:lnTo>
                  <a:pt x="203" y="1957"/>
                </a:lnTo>
                <a:lnTo>
                  <a:pt x="158" y="1880"/>
                </a:lnTo>
                <a:lnTo>
                  <a:pt x="117" y="1801"/>
                </a:lnTo>
                <a:lnTo>
                  <a:pt x="82" y="1718"/>
                </a:lnTo>
                <a:lnTo>
                  <a:pt x="53" y="1633"/>
                </a:lnTo>
                <a:lnTo>
                  <a:pt x="30" y="1545"/>
                </a:lnTo>
                <a:lnTo>
                  <a:pt x="14" y="1454"/>
                </a:lnTo>
                <a:lnTo>
                  <a:pt x="3" y="1362"/>
                </a:lnTo>
                <a:lnTo>
                  <a:pt x="0" y="1267"/>
                </a:lnTo>
                <a:lnTo>
                  <a:pt x="3" y="1172"/>
                </a:lnTo>
                <a:lnTo>
                  <a:pt x="14" y="1079"/>
                </a:lnTo>
                <a:lnTo>
                  <a:pt x="30" y="989"/>
                </a:lnTo>
                <a:lnTo>
                  <a:pt x="53" y="901"/>
                </a:lnTo>
                <a:lnTo>
                  <a:pt x="82" y="816"/>
                </a:lnTo>
                <a:lnTo>
                  <a:pt x="117" y="733"/>
                </a:lnTo>
                <a:lnTo>
                  <a:pt x="158" y="653"/>
                </a:lnTo>
                <a:lnTo>
                  <a:pt x="203" y="577"/>
                </a:lnTo>
                <a:lnTo>
                  <a:pt x="255" y="505"/>
                </a:lnTo>
                <a:lnTo>
                  <a:pt x="310" y="436"/>
                </a:lnTo>
                <a:lnTo>
                  <a:pt x="370" y="371"/>
                </a:lnTo>
                <a:lnTo>
                  <a:pt x="436" y="311"/>
                </a:lnTo>
                <a:lnTo>
                  <a:pt x="504" y="255"/>
                </a:lnTo>
                <a:lnTo>
                  <a:pt x="576" y="204"/>
                </a:lnTo>
                <a:lnTo>
                  <a:pt x="653" y="158"/>
                </a:lnTo>
                <a:lnTo>
                  <a:pt x="732" y="118"/>
                </a:lnTo>
                <a:lnTo>
                  <a:pt x="815" y="83"/>
                </a:lnTo>
                <a:lnTo>
                  <a:pt x="900" y="54"/>
                </a:lnTo>
                <a:lnTo>
                  <a:pt x="988" y="31"/>
                </a:lnTo>
                <a:lnTo>
                  <a:pt x="1079" y="14"/>
                </a:lnTo>
                <a:lnTo>
                  <a:pt x="1171" y="3"/>
                </a:lnTo>
                <a:lnTo>
                  <a:pt x="1266" y="0"/>
                </a:lnTo>
                <a:close/>
              </a:path>
            </a:pathLst>
          </a:custGeom>
          <a:solidFill>
            <a:srgbClr val="FFFF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>
              <a:highlight>
                <a:srgbClr val="FFFF00"/>
              </a:highligh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F4F7142-0BED-E7BF-54C8-ADCFDA15762F}"/>
              </a:ext>
            </a:extLst>
          </p:cNvPr>
          <p:cNvSpPr/>
          <p:nvPr/>
        </p:nvSpPr>
        <p:spPr>
          <a:xfrm>
            <a:off x="9243675" y="2158364"/>
            <a:ext cx="462260" cy="174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1600" dirty="0" err="1">
              <a:solidFill>
                <a:schemeClr val="tx1"/>
              </a:solidFill>
            </a:endParaRPr>
          </a:p>
        </p:txBody>
      </p:sp>
      <p:sp>
        <p:nvSpPr>
          <p:cNvPr id="30" name="Freeform 80">
            <a:extLst>
              <a:ext uri="{FF2B5EF4-FFF2-40B4-BE49-F238E27FC236}">
                <a16:creationId xmlns:a16="http://schemas.microsoft.com/office/drawing/2014/main" id="{1FC64FAB-7BB3-2517-6BBE-2EE01BA2C318}"/>
              </a:ext>
            </a:extLst>
          </p:cNvPr>
          <p:cNvSpPr>
            <a:spLocks/>
          </p:cNvSpPr>
          <p:nvPr/>
        </p:nvSpPr>
        <p:spPr bwMode="auto">
          <a:xfrm>
            <a:off x="10229629" y="1906758"/>
            <a:ext cx="640080" cy="640080"/>
          </a:xfrm>
          <a:custGeom>
            <a:avLst/>
            <a:gdLst>
              <a:gd name="T0" fmla="*/ 1361 w 2533"/>
              <a:gd name="T1" fmla="*/ 3 h 2533"/>
              <a:gd name="T2" fmla="*/ 1544 w 2533"/>
              <a:gd name="T3" fmla="*/ 31 h 2533"/>
              <a:gd name="T4" fmla="*/ 1717 w 2533"/>
              <a:gd name="T5" fmla="*/ 83 h 2533"/>
              <a:gd name="T6" fmla="*/ 1880 w 2533"/>
              <a:gd name="T7" fmla="*/ 158 h 2533"/>
              <a:gd name="T8" fmla="*/ 2028 w 2533"/>
              <a:gd name="T9" fmla="*/ 255 h 2533"/>
              <a:gd name="T10" fmla="*/ 2162 w 2533"/>
              <a:gd name="T11" fmla="*/ 371 h 2533"/>
              <a:gd name="T12" fmla="*/ 2278 w 2533"/>
              <a:gd name="T13" fmla="*/ 505 h 2533"/>
              <a:gd name="T14" fmla="*/ 2375 w 2533"/>
              <a:gd name="T15" fmla="*/ 653 h 2533"/>
              <a:gd name="T16" fmla="*/ 2450 w 2533"/>
              <a:gd name="T17" fmla="*/ 816 h 2533"/>
              <a:gd name="T18" fmla="*/ 2502 w 2533"/>
              <a:gd name="T19" fmla="*/ 989 h 2533"/>
              <a:gd name="T20" fmla="*/ 2530 w 2533"/>
              <a:gd name="T21" fmla="*/ 1172 h 2533"/>
              <a:gd name="T22" fmla="*/ 2530 w 2533"/>
              <a:gd name="T23" fmla="*/ 1362 h 2533"/>
              <a:gd name="T24" fmla="*/ 2502 w 2533"/>
              <a:gd name="T25" fmla="*/ 1545 h 2533"/>
              <a:gd name="T26" fmla="*/ 2450 w 2533"/>
              <a:gd name="T27" fmla="*/ 1718 h 2533"/>
              <a:gd name="T28" fmla="*/ 2375 w 2533"/>
              <a:gd name="T29" fmla="*/ 1880 h 2533"/>
              <a:gd name="T30" fmla="*/ 2278 w 2533"/>
              <a:gd name="T31" fmla="*/ 2029 h 2533"/>
              <a:gd name="T32" fmla="*/ 2162 w 2533"/>
              <a:gd name="T33" fmla="*/ 2163 h 2533"/>
              <a:gd name="T34" fmla="*/ 2028 w 2533"/>
              <a:gd name="T35" fmla="*/ 2278 h 2533"/>
              <a:gd name="T36" fmla="*/ 1880 w 2533"/>
              <a:gd name="T37" fmla="*/ 2375 h 2533"/>
              <a:gd name="T38" fmla="*/ 1717 w 2533"/>
              <a:gd name="T39" fmla="*/ 2451 h 2533"/>
              <a:gd name="T40" fmla="*/ 1544 w 2533"/>
              <a:gd name="T41" fmla="*/ 2503 h 2533"/>
              <a:gd name="T42" fmla="*/ 1361 w 2533"/>
              <a:gd name="T43" fmla="*/ 2530 h 2533"/>
              <a:gd name="T44" fmla="*/ 1171 w 2533"/>
              <a:gd name="T45" fmla="*/ 2530 h 2533"/>
              <a:gd name="T46" fmla="*/ 988 w 2533"/>
              <a:gd name="T47" fmla="*/ 2503 h 2533"/>
              <a:gd name="T48" fmla="*/ 815 w 2533"/>
              <a:gd name="T49" fmla="*/ 2451 h 2533"/>
              <a:gd name="T50" fmla="*/ 653 w 2533"/>
              <a:gd name="T51" fmla="*/ 2375 h 2533"/>
              <a:gd name="T52" fmla="*/ 504 w 2533"/>
              <a:gd name="T53" fmla="*/ 2278 h 2533"/>
              <a:gd name="T54" fmla="*/ 370 w 2533"/>
              <a:gd name="T55" fmla="*/ 2163 h 2533"/>
              <a:gd name="T56" fmla="*/ 255 w 2533"/>
              <a:gd name="T57" fmla="*/ 2029 h 2533"/>
              <a:gd name="T58" fmla="*/ 158 w 2533"/>
              <a:gd name="T59" fmla="*/ 1880 h 2533"/>
              <a:gd name="T60" fmla="*/ 82 w 2533"/>
              <a:gd name="T61" fmla="*/ 1718 h 2533"/>
              <a:gd name="T62" fmla="*/ 30 w 2533"/>
              <a:gd name="T63" fmla="*/ 1545 h 2533"/>
              <a:gd name="T64" fmla="*/ 3 w 2533"/>
              <a:gd name="T65" fmla="*/ 1362 h 2533"/>
              <a:gd name="T66" fmla="*/ 3 w 2533"/>
              <a:gd name="T67" fmla="*/ 1172 h 2533"/>
              <a:gd name="T68" fmla="*/ 30 w 2533"/>
              <a:gd name="T69" fmla="*/ 989 h 2533"/>
              <a:gd name="T70" fmla="*/ 82 w 2533"/>
              <a:gd name="T71" fmla="*/ 816 h 2533"/>
              <a:gd name="T72" fmla="*/ 158 w 2533"/>
              <a:gd name="T73" fmla="*/ 653 h 2533"/>
              <a:gd name="T74" fmla="*/ 255 w 2533"/>
              <a:gd name="T75" fmla="*/ 505 h 2533"/>
              <a:gd name="T76" fmla="*/ 370 w 2533"/>
              <a:gd name="T77" fmla="*/ 371 h 2533"/>
              <a:gd name="T78" fmla="*/ 504 w 2533"/>
              <a:gd name="T79" fmla="*/ 255 h 2533"/>
              <a:gd name="T80" fmla="*/ 653 w 2533"/>
              <a:gd name="T81" fmla="*/ 158 h 2533"/>
              <a:gd name="T82" fmla="*/ 815 w 2533"/>
              <a:gd name="T83" fmla="*/ 83 h 2533"/>
              <a:gd name="T84" fmla="*/ 988 w 2533"/>
              <a:gd name="T85" fmla="*/ 31 h 2533"/>
              <a:gd name="T86" fmla="*/ 1171 w 2533"/>
              <a:gd name="T87" fmla="*/ 3 h 2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533" h="2533">
                <a:moveTo>
                  <a:pt x="1266" y="0"/>
                </a:moveTo>
                <a:lnTo>
                  <a:pt x="1361" y="3"/>
                </a:lnTo>
                <a:lnTo>
                  <a:pt x="1454" y="14"/>
                </a:lnTo>
                <a:lnTo>
                  <a:pt x="1544" y="31"/>
                </a:lnTo>
                <a:lnTo>
                  <a:pt x="1632" y="54"/>
                </a:lnTo>
                <a:lnTo>
                  <a:pt x="1717" y="83"/>
                </a:lnTo>
                <a:lnTo>
                  <a:pt x="1800" y="118"/>
                </a:lnTo>
                <a:lnTo>
                  <a:pt x="1880" y="158"/>
                </a:lnTo>
                <a:lnTo>
                  <a:pt x="1956" y="204"/>
                </a:lnTo>
                <a:lnTo>
                  <a:pt x="2028" y="255"/>
                </a:lnTo>
                <a:lnTo>
                  <a:pt x="2097" y="311"/>
                </a:lnTo>
                <a:lnTo>
                  <a:pt x="2162" y="371"/>
                </a:lnTo>
                <a:lnTo>
                  <a:pt x="2222" y="436"/>
                </a:lnTo>
                <a:lnTo>
                  <a:pt x="2278" y="505"/>
                </a:lnTo>
                <a:lnTo>
                  <a:pt x="2329" y="577"/>
                </a:lnTo>
                <a:lnTo>
                  <a:pt x="2375" y="653"/>
                </a:lnTo>
                <a:lnTo>
                  <a:pt x="2415" y="733"/>
                </a:lnTo>
                <a:lnTo>
                  <a:pt x="2450" y="816"/>
                </a:lnTo>
                <a:lnTo>
                  <a:pt x="2479" y="901"/>
                </a:lnTo>
                <a:lnTo>
                  <a:pt x="2502" y="989"/>
                </a:lnTo>
                <a:lnTo>
                  <a:pt x="2519" y="1079"/>
                </a:lnTo>
                <a:lnTo>
                  <a:pt x="2530" y="1172"/>
                </a:lnTo>
                <a:lnTo>
                  <a:pt x="2533" y="1267"/>
                </a:lnTo>
                <a:lnTo>
                  <a:pt x="2530" y="1362"/>
                </a:lnTo>
                <a:lnTo>
                  <a:pt x="2519" y="1454"/>
                </a:lnTo>
                <a:lnTo>
                  <a:pt x="2502" y="1545"/>
                </a:lnTo>
                <a:lnTo>
                  <a:pt x="2479" y="1633"/>
                </a:lnTo>
                <a:lnTo>
                  <a:pt x="2450" y="1718"/>
                </a:lnTo>
                <a:lnTo>
                  <a:pt x="2415" y="1801"/>
                </a:lnTo>
                <a:lnTo>
                  <a:pt x="2375" y="1880"/>
                </a:lnTo>
                <a:lnTo>
                  <a:pt x="2329" y="1957"/>
                </a:lnTo>
                <a:lnTo>
                  <a:pt x="2278" y="2029"/>
                </a:lnTo>
                <a:lnTo>
                  <a:pt x="2222" y="2097"/>
                </a:lnTo>
                <a:lnTo>
                  <a:pt x="2162" y="2163"/>
                </a:lnTo>
                <a:lnTo>
                  <a:pt x="2097" y="2223"/>
                </a:lnTo>
                <a:lnTo>
                  <a:pt x="2028" y="2278"/>
                </a:lnTo>
                <a:lnTo>
                  <a:pt x="1956" y="2330"/>
                </a:lnTo>
                <a:lnTo>
                  <a:pt x="1880" y="2375"/>
                </a:lnTo>
                <a:lnTo>
                  <a:pt x="1800" y="2416"/>
                </a:lnTo>
                <a:lnTo>
                  <a:pt x="1717" y="2451"/>
                </a:lnTo>
                <a:lnTo>
                  <a:pt x="1632" y="2480"/>
                </a:lnTo>
                <a:lnTo>
                  <a:pt x="1544" y="2503"/>
                </a:lnTo>
                <a:lnTo>
                  <a:pt x="1454" y="2519"/>
                </a:lnTo>
                <a:lnTo>
                  <a:pt x="1361" y="2530"/>
                </a:lnTo>
                <a:lnTo>
                  <a:pt x="1266" y="2533"/>
                </a:lnTo>
                <a:lnTo>
                  <a:pt x="1171" y="2530"/>
                </a:lnTo>
                <a:lnTo>
                  <a:pt x="1079" y="2519"/>
                </a:lnTo>
                <a:lnTo>
                  <a:pt x="988" y="2503"/>
                </a:lnTo>
                <a:lnTo>
                  <a:pt x="900" y="2480"/>
                </a:lnTo>
                <a:lnTo>
                  <a:pt x="815" y="2451"/>
                </a:lnTo>
                <a:lnTo>
                  <a:pt x="732" y="2416"/>
                </a:lnTo>
                <a:lnTo>
                  <a:pt x="653" y="2375"/>
                </a:lnTo>
                <a:lnTo>
                  <a:pt x="576" y="2330"/>
                </a:lnTo>
                <a:lnTo>
                  <a:pt x="504" y="2278"/>
                </a:lnTo>
                <a:lnTo>
                  <a:pt x="436" y="2223"/>
                </a:lnTo>
                <a:lnTo>
                  <a:pt x="370" y="2163"/>
                </a:lnTo>
                <a:lnTo>
                  <a:pt x="310" y="2097"/>
                </a:lnTo>
                <a:lnTo>
                  <a:pt x="255" y="2029"/>
                </a:lnTo>
                <a:lnTo>
                  <a:pt x="203" y="1957"/>
                </a:lnTo>
                <a:lnTo>
                  <a:pt x="158" y="1880"/>
                </a:lnTo>
                <a:lnTo>
                  <a:pt x="117" y="1801"/>
                </a:lnTo>
                <a:lnTo>
                  <a:pt x="82" y="1718"/>
                </a:lnTo>
                <a:lnTo>
                  <a:pt x="53" y="1633"/>
                </a:lnTo>
                <a:lnTo>
                  <a:pt x="30" y="1545"/>
                </a:lnTo>
                <a:lnTo>
                  <a:pt x="14" y="1454"/>
                </a:lnTo>
                <a:lnTo>
                  <a:pt x="3" y="1362"/>
                </a:lnTo>
                <a:lnTo>
                  <a:pt x="0" y="1267"/>
                </a:lnTo>
                <a:lnTo>
                  <a:pt x="3" y="1172"/>
                </a:lnTo>
                <a:lnTo>
                  <a:pt x="14" y="1079"/>
                </a:lnTo>
                <a:lnTo>
                  <a:pt x="30" y="989"/>
                </a:lnTo>
                <a:lnTo>
                  <a:pt x="53" y="901"/>
                </a:lnTo>
                <a:lnTo>
                  <a:pt x="82" y="816"/>
                </a:lnTo>
                <a:lnTo>
                  <a:pt x="117" y="733"/>
                </a:lnTo>
                <a:lnTo>
                  <a:pt x="158" y="653"/>
                </a:lnTo>
                <a:lnTo>
                  <a:pt x="203" y="577"/>
                </a:lnTo>
                <a:lnTo>
                  <a:pt x="255" y="505"/>
                </a:lnTo>
                <a:lnTo>
                  <a:pt x="310" y="436"/>
                </a:lnTo>
                <a:lnTo>
                  <a:pt x="370" y="371"/>
                </a:lnTo>
                <a:lnTo>
                  <a:pt x="436" y="311"/>
                </a:lnTo>
                <a:lnTo>
                  <a:pt x="504" y="255"/>
                </a:lnTo>
                <a:lnTo>
                  <a:pt x="576" y="204"/>
                </a:lnTo>
                <a:lnTo>
                  <a:pt x="653" y="158"/>
                </a:lnTo>
                <a:lnTo>
                  <a:pt x="732" y="118"/>
                </a:lnTo>
                <a:lnTo>
                  <a:pt x="815" y="83"/>
                </a:lnTo>
                <a:lnTo>
                  <a:pt x="900" y="54"/>
                </a:lnTo>
                <a:lnTo>
                  <a:pt x="988" y="31"/>
                </a:lnTo>
                <a:lnTo>
                  <a:pt x="1079" y="14"/>
                </a:lnTo>
                <a:lnTo>
                  <a:pt x="1171" y="3"/>
                </a:lnTo>
                <a:lnTo>
                  <a:pt x="1266" y="0"/>
                </a:lnTo>
                <a:close/>
              </a:path>
            </a:pathLst>
          </a:cu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32" name="Multiplication Sign 31">
            <a:extLst>
              <a:ext uri="{FF2B5EF4-FFF2-40B4-BE49-F238E27FC236}">
                <a16:creationId xmlns:a16="http://schemas.microsoft.com/office/drawing/2014/main" id="{7C7542F2-F0E9-45A9-BB3D-AA883852E56A}"/>
              </a:ext>
            </a:extLst>
          </p:cNvPr>
          <p:cNvSpPr/>
          <p:nvPr/>
        </p:nvSpPr>
        <p:spPr>
          <a:xfrm>
            <a:off x="10215285" y="1932018"/>
            <a:ext cx="654424" cy="617603"/>
          </a:xfrm>
          <a:prstGeom prst="mathMultipl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en-US" sz="1600" dirty="0" err="1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80D197-853E-2134-A1A6-36AE905CFC58}"/>
              </a:ext>
            </a:extLst>
          </p:cNvPr>
          <p:cNvSpPr txBox="1"/>
          <p:nvPr/>
        </p:nvSpPr>
        <p:spPr>
          <a:xfrm>
            <a:off x="7865987" y="2664735"/>
            <a:ext cx="106392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/>
              <a:t>Good Standing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02C0D9-8E65-7F9D-EA97-9309E87606F5}"/>
              </a:ext>
            </a:extLst>
          </p:cNvPr>
          <p:cNvSpPr txBox="1"/>
          <p:nvPr/>
        </p:nvSpPr>
        <p:spPr>
          <a:xfrm>
            <a:off x="10090052" y="2650619"/>
            <a:ext cx="9192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/>
              <a:t>Major Issues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771E9B-2A7B-7A1C-D7D1-29C627B49642}"/>
              </a:ext>
            </a:extLst>
          </p:cNvPr>
          <p:cNvSpPr txBox="1"/>
          <p:nvPr/>
        </p:nvSpPr>
        <p:spPr>
          <a:xfrm>
            <a:off x="9050363" y="2649369"/>
            <a:ext cx="9192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/>
              <a:t>Needs Work</a:t>
            </a:r>
          </a:p>
        </p:txBody>
      </p:sp>
    </p:spTree>
    <p:extLst>
      <p:ext uri="{BB962C8B-B14F-4D97-AF65-F5344CB8AC3E}">
        <p14:creationId xmlns:p14="http://schemas.microsoft.com/office/powerpoint/2010/main" val="55044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DDF02EEA-0FE9-44B4-A5C7-587B55BC017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DDF02EEA-0FE9-44B4-A5C7-587B55BC01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DDB0E6E-1A49-43E9-83AD-A1E1D994C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717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DDF02EEA-0FE9-44B4-A5C7-587B55BC017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846566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44" imgH="344" progId="TCLayout.ActiveDocument.1">
                  <p:embed/>
                </p:oleObj>
              </mc:Choice>
              <mc:Fallback>
                <p:oleObj name="think-cell Slide" r:id="rId3" imgW="344" imgH="34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DDF02EEA-0FE9-44B4-A5C7-587B55BC01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DDB0E6E-1A49-43E9-83AD-A1E1D994C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Backup slides	</a:t>
            </a:r>
          </a:p>
        </p:txBody>
      </p:sp>
    </p:spTree>
    <p:extLst>
      <p:ext uri="{BB962C8B-B14F-4D97-AF65-F5344CB8AC3E}">
        <p14:creationId xmlns:p14="http://schemas.microsoft.com/office/powerpoint/2010/main" val="121530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3522463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1" dirty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dirty="0"/>
              <a:t>TMC Monitoring: Semester Date Range</a:t>
            </a:r>
            <a:br>
              <a:rPr lang="en-US" dirty="0"/>
            </a:br>
            <a:r>
              <a:rPr lang="en-US" b="0" dirty="0"/>
              <a:t>XX% pass rate; XX% fail rate among valid tests.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*Find this information in the TMC semi-annual reports*</a:t>
            </a:r>
          </a:p>
          <a:p>
            <a:r>
              <a:rPr lang="en-US" dirty="0"/>
              <a:t>At the end of the semester how many stands were calibrated out of all the stands? How many labs are reporting data?</a:t>
            </a:r>
          </a:p>
          <a:p>
            <a:r>
              <a:rPr lang="en-US" dirty="0"/>
              <a:t>How many calibration tests from how many labs?</a:t>
            </a:r>
          </a:p>
          <a:p>
            <a:pPr lvl="1"/>
            <a:r>
              <a:rPr lang="en-US" dirty="0"/>
              <a:t>How many passed?</a:t>
            </a:r>
          </a:p>
          <a:p>
            <a:pPr lvl="1"/>
            <a:r>
              <a:rPr lang="en-US" dirty="0"/>
              <a:t>How many failed? Were they mild or severe failures?</a:t>
            </a:r>
          </a:p>
          <a:p>
            <a:pPr lvl="1"/>
            <a:r>
              <a:rPr lang="en-US" dirty="0"/>
              <a:t>Were there any operational failures?</a:t>
            </a:r>
          </a:p>
          <a:p>
            <a:r>
              <a:rPr lang="en-US" dirty="0"/>
              <a:t>Fail Rate of Operationally Valid Tests:  XX%</a:t>
            </a:r>
          </a:p>
          <a:p>
            <a:r>
              <a:rPr lang="en-US" dirty="0"/>
              <a:t>Were there any differences among the reference oils?</a:t>
            </a:r>
          </a:p>
          <a:p>
            <a:pPr lvl="1"/>
            <a:r>
              <a:rPr lang="en-US" dirty="0"/>
              <a:t>Are some oils on target while others are not?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1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278154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400" b="1" dirty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</a:rPr>
              <a:t>Industry Statistics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b="0" dirty="0">
                <a:solidFill>
                  <a:srgbClr val="000000"/>
                </a:solidFill>
              </a:rPr>
              <a:t>Comment on bias and precision, </a:t>
            </a:r>
            <a:r>
              <a:rPr lang="en-US" altLang="en-US" b="0" dirty="0" err="1">
                <a:solidFill>
                  <a:srgbClr val="000000"/>
                </a:solidFill>
              </a:rPr>
              <a:t>etc</a:t>
            </a:r>
            <a:r>
              <a:rPr lang="en-US" altLang="en-US" b="0" dirty="0">
                <a:solidFill>
                  <a:srgbClr val="000000"/>
                </a:solidFill>
              </a:rPr>
              <a:t>?</a:t>
            </a:r>
            <a:endParaRPr lang="en-US" alt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42913" y="1327679"/>
            <a:ext cx="11304000" cy="477703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hlinkClick r:id="rId6"/>
              </a:rPr>
              <a:t>https://www.astmtmc.org/ftp/refdata/bench/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Choose desired bench test &gt; data &gt; statistics.txt</a:t>
            </a:r>
          </a:p>
          <a:p>
            <a:pPr>
              <a:spcBef>
                <a:spcPts val="0"/>
              </a:spcBef>
            </a:pPr>
            <a:r>
              <a:rPr lang="en-US" dirty="0"/>
              <a:t>Can find this data from the TMC semi-annual report</a:t>
            </a:r>
          </a:p>
          <a:p>
            <a:pPr>
              <a:spcBef>
                <a:spcPts val="0"/>
              </a:spcBef>
            </a:pPr>
            <a:r>
              <a:rPr lang="en-US" dirty="0"/>
              <a:t>Does the statistics graph make sense for your surveillance panel? Might not necessarily be applicable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9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Severity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663" y="1311805"/>
            <a:ext cx="6242266" cy="44435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hlinkClick r:id="rId2"/>
              </a:rPr>
              <a:t>https://www.astmtmc.org/ftp/refdata/bench/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Choose desired bench test &gt; plots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Download image and include</a:t>
            </a:r>
          </a:p>
          <a:p>
            <a:r>
              <a:rPr lang="en-US" dirty="0"/>
              <a:t>Comment on severity is it mild?</a:t>
            </a:r>
          </a:p>
          <a:p>
            <a:r>
              <a:rPr lang="en-US" dirty="0"/>
              <a:t>What has the trend been the last few semesters?</a:t>
            </a:r>
          </a:p>
          <a:p>
            <a:r>
              <a:rPr lang="en-US" dirty="0"/>
              <a:t>What action has been taken if needed?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03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d3woHBR1O1JbEiBA9G9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rxc4VgZdYI2rxJnfmDRy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tokDBvUTB.1WfLuUv8qz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tUVb9KnRDG2p6aZcX3IO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GGWUL0JyamY2GX4MMJF1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FALLBACK_LAYOUT" val="1"/>
  <p:tag name="MIO_SHOW_DATE" val="True"/>
  <p:tag name="MIO_SHOW_FOOTER" val="True"/>
  <p:tag name="MIO_SHOW_PAGENUMBER" val="True"/>
  <p:tag name="MIO_AVOID_BLANK_LAYOUT" val="True"/>
  <p:tag name="MIO_NUMBER_OF_VALID_LAYOUTS" val="10"/>
  <p:tag name="MIO_MST_COLOR_1" val="0,0,0,Dunkel 1"/>
  <p:tag name="MIO_MST_COLOR_2" val="255,255,255,Hell 1"/>
  <p:tag name="MIO_MST_COLOR_3" val="171,165,160,Dunkel 2"/>
  <p:tag name="MIO_MST_COLOR_4" val="230,229,227,Hell 2"/>
  <p:tag name="MIO_MST_COLOR_5" val="192,188,184,Akzent 1"/>
  <p:tag name="MIO_MST_COLOR_6" val="153,29,133,Akzent 2"/>
  <p:tag name="MIO_MST_COLOR_7" val="150,143,136,Akzent 3"/>
  <p:tag name="MIO_MST_COLOR_8" val="194,119,182,Akzent 4"/>
  <p:tag name="MIO_MST_COLOR_9" val="214,211,208,Akzent 5"/>
  <p:tag name="MIO_MST_COLOR_10" val="214,165,206,Akzent 6"/>
  <p:tag name="MIO_MST_COLOR_11" val="173,74,157,"/>
  <p:tag name="MIO_MST_COLOR_12" val="150,143,136,"/>
  <p:tag name="MIO_HDS" val="True"/>
  <p:tag name="MIO_EK" val="3465"/>
  <p:tag name="MIO_UPDATE" val="True"/>
  <p:tag name="MIO_VERSION" val="09.09.2016 16:00:57"/>
  <p:tag name="MIO_DBID" val="76B887B1-F9F7-4AC7-ABD8-E3D499AA1F6D"/>
  <p:tag name="MIO_LASTDOWNLOADED" val="09.09.2016 16:00:57"/>
  <p:tag name="MIO_OBJECTNAME" val="Evonik Master Englisch 16:9"/>
  <p:tag name="MIO_LASTEDITORNAME" val="Admin 2"/>
  <p:tag name="MIO_PRESI_FIRST_SLIDENUMB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Evoni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Aft>
            <a:spcPts val="600"/>
          </a:spcAft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Aft>
            <a:spcPts val="600"/>
          </a:spcAft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vonik-Master_16 9_EN_v2" id="{29E5FECD-DD2D-4DBA-9C20-D98C7ED11341}" vid="{6326BF4C-816A-4270-A7F7-DD861E5F7D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120893</TotalTime>
  <Words>549</Words>
  <Application>Microsoft Office PowerPoint</Application>
  <PresentationFormat>Widescreen</PresentationFormat>
  <Paragraphs>95</Paragraphs>
  <Slides>11</Slides>
  <Notes>1</Notes>
  <HiddenSlides>6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Wingdings</vt:lpstr>
      <vt:lpstr>Evonik</vt:lpstr>
      <vt:lpstr>think-cell Slide</vt:lpstr>
      <vt:lpstr>ASTM DXXXX: Method Surveillance Panel Update </vt:lpstr>
      <vt:lpstr>Surveillance Panel Membership  Last updated: Date</vt:lpstr>
      <vt:lpstr>Surveillance Panel activities Last and current semester</vt:lpstr>
      <vt:lpstr>ASTM DXXX: List Method Summary for D02.B0.XX – Date</vt:lpstr>
      <vt:lpstr>Questions?</vt:lpstr>
      <vt:lpstr>Backup slides </vt:lpstr>
      <vt:lpstr>TMC Monitoring: Semester Date Range XX% pass rate; XX% fail rate among valid tests.</vt:lpstr>
      <vt:lpstr>Industry Statistics Comment on bias and precision, etc?</vt:lpstr>
      <vt:lpstr>Severity Analysis</vt:lpstr>
      <vt:lpstr>Any updates mentioned in the meeting. Put the specifics here.</vt:lpstr>
      <vt:lpstr>Reference oil supply Comment on supply of reference oils</vt:lpstr>
    </vt:vector>
  </TitlesOfParts>
  <Company>Evonik Industries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Mills, Justin</dc:creator>
  <cp:lastModifiedBy>Stevens, Andrew</cp:lastModifiedBy>
  <cp:revision>466</cp:revision>
  <cp:lastPrinted>2019-06-20T13:54:36Z</cp:lastPrinted>
  <dcterms:created xsi:type="dcterms:W3CDTF">2018-04-11T13:38:47Z</dcterms:created>
  <dcterms:modified xsi:type="dcterms:W3CDTF">2024-11-12T20:56:38Z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9871acb-3e8e-4cf1-928b-53cb657a6025_Enabled">
    <vt:lpwstr>true</vt:lpwstr>
  </property>
  <property fmtid="{D5CDD505-2E9C-101B-9397-08002B2CF9AE}" pid="3" name="MSIP_Label_29871acb-3e8e-4cf1-928b-53cb657a6025_SetDate">
    <vt:lpwstr>2021-04-15T13:56:50Z</vt:lpwstr>
  </property>
  <property fmtid="{D5CDD505-2E9C-101B-9397-08002B2CF9AE}" pid="4" name="MSIP_Label_29871acb-3e8e-4cf1-928b-53cb657a6025_Method">
    <vt:lpwstr>Privileged</vt:lpwstr>
  </property>
  <property fmtid="{D5CDD505-2E9C-101B-9397-08002B2CF9AE}" pid="5" name="MSIP_Label_29871acb-3e8e-4cf1-928b-53cb657a6025_Name">
    <vt:lpwstr>29871acb-3e8e-4cf1-928b-53cb657a6025</vt:lpwstr>
  </property>
  <property fmtid="{D5CDD505-2E9C-101B-9397-08002B2CF9AE}" pid="6" name="MSIP_Label_29871acb-3e8e-4cf1-928b-53cb657a6025_SiteId">
    <vt:lpwstr>acf01cd9-ddd4-4522-a2c3-ebcadef31fbb</vt:lpwstr>
  </property>
  <property fmtid="{D5CDD505-2E9C-101B-9397-08002B2CF9AE}" pid="7" name="MSIP_Label_29871acb-3e8e-4cf1-928b-53cb657a6025_ActionId">
    <vt:lpwstr>8cceda87-aa44-44ba-aba9-ed23b2846c82</vt:lpwstr>
  </property>
  <property fmtid="{D5CDD505-2E9C-101B-9397-08002B2CF9AE}" pid="8" name="MSIP_Label_29871acb-3e8e-4cf1-928b-53cb657a6025_ContentBits">
    <vt:lpwstr>0</vt:lpwstr>
  </property>
</Properties>
</file>