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67" r:id="rId3"/>
    <p:sldId id="268" r:id="rId4"/>
    <p:sldId id="261" r:id="rId5"/>
    <p:sldId id="258" r:id="rId6"/>
    <p:sldId id="265" r:id="rId7"/>
    <p:sldId id="259" r:id="rId8"/>
    <p:sldId id="260" r:id="rId9"/>
    <p:sldId id="269" r:id="rId10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99FF66"/>
    <a:srgbClr val="CC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81" autoAdjust="0"/>
    <p:restoredTop sz="63158" autoAdjust="0"/>
  </p:normalViewPr>
  <p:slideViewPr>
    <p:cSldViewPr>
      <p:cViewPr>
        <p:scale>
          <a:sx n="90" d="100"/>
          <a:sy n="90" d="100"/>
        </p:scale>
        <p:origin x="-762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4669BA8-66AD-4FEC-A7BF-93843A15414B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D349144-11C2-48EF-8371-0DCEA2CAEA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8" name="Slide Number Placeholder 3"/>
          <p:cNvSpPr txBox="1">
            <a:spLocks noGrp="1"/>
          </p:cNvSpPr>
          <p:nvPr/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958" tIns="46479" rIns="92958" bIns="46479" anchor="b"/>
          <a:lstStyle/>
          <a:p>
            <a:pPr algn="r">
              <a:defRPr/>
            </a:pPr>
            <a:fld id="{869EF1A2-B1EA-4256-8269-9BFC7FA1CC43}" type="slidenum">
              <a:rPr lang="en-US" sz="1200">
                <a:latin typeface="+mn-lt"/>
              </a:rPr>
              <a:pPr algn="r">
                <a:defRPr/>
              </a:pPr>
              <a:t>4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96C815-491C-4E30-8210-1029DBC950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8" name="Slide Number Placeholder 3"/>
          <p:cNvSpPr txBox="1">
            <a:spLocks noGrp="1"/>
          </p:cNvSpPr>
          <p:nvPr/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958" tIns="46479" rIns="92958" bIns="46479" anchor="b"/>
          <a:lstStyle/>
          <a:p>
            <a:pPr algn="r">
              <a:defRPr/>
            </a:pPr>
            <a:fld id="{41FAAE89-01E5-4865-947C-27C6DFB5160B}" type="slidenum">
              <a:rPr lang="en-US" sz="1200">
                <a:latin typeface="+mn-lt"/>
              </a:rPr>
              <a:pPr algn="r">
                <a:defRPr/>
              </a:pPr>
              <a:t>6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76D790-1FF4-4EB6-AB25-A80091AAC39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682F6D-0AD5-4639-8054-6D3EE4D66CD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4/27/2010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44F5E-F6A0-440C-B597-6C591CF4D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4/27/2010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FFCF8-B200-4453-A991-F465C1908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4/27/2010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F36FB-4312-4147-85C0-5678C069FB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4/27/2010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CB9E4-4A32-4140-A4DB-6F88A72AEE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4/27/2010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04E57-0AF5-4E74-B5BD-910B38AE49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4/27/2010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0B031-EB0B-481A-8C3A-370D6D5809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4/27/2010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7B4E7-3BC0-4D9C-A272-315451C613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4/27/2010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CC1E2-CD6E-416B-8E94-DE134EC15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4/27/2010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DD1E2-828C-4308-9B13-43C6C15D31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4/27/2010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0509F-F338-4927-B6C7-76FFDE03E5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4/27/2010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7C9F6-2150-4187-BF2D-59BF42EB47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4/27/2010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88BD4C2-516D-4F18-859B-B3E48E55D6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520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For each severity adjustment entity, </a:t>
            </a:r>
          </a:p>
          <a:p>
            <a:r>
              <a:rPr lang="en-US" sz="2400" dirty="0" smtClean="0"/>
              <a:t>X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= </a:t>
            </a:r>
            <a:r>
              <a:rPr lang="en-US" sz="2400" dirty="0" err="1" smtClean="0"/>
              <a:t>i</a:t>
            </a:r>
            <a:r>
              <a:rPr lang="en-US" sz="2400" baseline="30000" dirty="0" err="1" smtClean="0"/>
              <a:t>th</a:t>
            </a:r>
            <a:r>
              <a:rPr lang="en-US" sz="2400" dirty="0" smtClean="0"/>
              <a:t> test result in original units in end-of-test order</a:t>
            </a:r>
          </a:p>
          <a:p>
            <a:r>
              <a:rPr lang="en-US" sz="2400" dirty="0" smtClean="0"/>
              <a:t>T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= </a:t>
            </a:r>
            <a:r>
              <a:rPr lang="en-US" sz="2400" dirty="0" err="1" smtClean="0"/>
              <a:t>i</a:t>
            </a:r>
            <a:r>
              <a:rPr lang="en-US" sz="2400" baseline="30000" dirty="0" err="1" smtClean="0"/>
              <a:t>th</a:t>
            </a:r>
            <a:r>
              <a:rPr lang="en-US" sz="2400" dirty="0" smtClean="0"/>
              <a:t> test result in appropriate units in end-of-test order</a:t>
            </a:r>
          </a:p>
          <a:p>
            <a:pPr>
              <a:buNone/>
            </a:pPr>
            <a:r>
              <a:rPr lang="en-US" sz="2400" dirty="0" smtClean="0"/>
              <a:t>	(T</a:t>
            </a:r>
            <a:r>
              <a:rPr lang="en-US" sz="2400" baseline="-25000" dirty="0" smtClean="0"/>
              <a:t>i </a:t>
            </a:r>
            <a:r>
              <a:rPr lang="en-US" sz="2400" dirty="0" smtClean="0"/>
              <a:t>=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X</a:t>
            </a:r>
            <a:r>
              <a:rPr lang="en-US" sz="2400" baseline="-25000" dirty="0" smtClean="0"/>
              <a:t>i </a:t>
            </a:r>
            <a:r>
              <a:rPr lang="en-US" sz="2400" dirty="0" smtClean="0"/>
              <a:t>unless a transformation is used in which T</a:t>
            </a:r>
            <a:r>
              <a:rPr lang="en-US" sz="2400" baseline="-25000" dirty="0" smtClean="0"/>
              <a:t>i </a:t>
            </a:r>
            <a:r>
              <a:rPr lang="en-US" sz="2400" dirty="0" smtClean="0"/>
              <a:t>= transformed(X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))</a:t>
            </a:r>
          </a:p>
          <a:p>
            <a:r>
              <a:rPr lang="en-US" sz="2400" dirty="0" smtClean="0"/>
              <a:t>Y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= </a:t>
            </a:r>
            <a:r>
              <a:rPr lang="en-US" sz="2400" dirty="0" err="1" smtClean="0"/>
              <a:t>i</a:t>
            </a:r>
            <a:r>
              <a:rPr lang="en-US" sz="2400" baseline="30000" dirty="0" err="1" smtClean="0"/>
              <a:t>th</a:t>
            </a:r>
            <a:r>
              <a:rPr lang="en-US" sz="2400" dirty="0" smtClean="0"/>
              <a:t> standardized test result 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	where target and standard deviation are as currently defined for the reference oil used in the reference test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4/27/2010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1</a:t>
            </a:fld>
            <a:endParaRPr kumimoji="0"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124200" y="4267200"/>
          <a:ext cx="2851355" cy="762000"/>
        </p:xfrm>
        <a:graphic>
          <a:graphicData uri="http://schemas.openxmlformats.org/presentationml/2006/ole">
            <p:oleObj spid="_x0000_s1026" name="Equation" r:id="rId3" imgW="147312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Formulae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239000" cy="520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For each severity adjustment entity, </a:t>
            </a:r>
          </a:p>
          <a:p>
            <a:r>
              <a:rPr lang="en-US" sz="2400" dirty="0" err="1" smtClean="0"/>
              <a:t>Z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= EWMA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i="1" dirty="0" smtClean="0"/>
              <a:t>For default LTMS, λ = 0.2</a:t>
            </a:r>
          </a:p>
          <a:p>
            <a:pPr>
              <a:buNone/>
            </a:pPr>
            <a:r>
              <a:rPr lang="en-US" sz="2400" i="1" dirty="0" smtClean="0"/>
              <a:t>	Fast start is used, i.e., Z</a:t>
            </a:r>
            <a:r>
              <a:rPr lang="en-US" sz="2400" i="1" baseline="-25000" dirty="0" smtClean="0"/>
              <a:t>0 </a:t>
            </a:r>
            <a:r>
              <a:rPr lang="en-US" sz="2400" i="1" dirty="0" smtClean="0"/>
              <a:t>= average of  Y</a:t>
            </a:r>
            <a:r>
              <a:rPr lang="en-US" sz="2400" i="1" baseline="-25000" dirty="0" smtClean="0"/>
              <a:t>1 </a:t>
            </a:r>
            <a:r>
              <a:rPr lang="en-US" sz="2400" i="1" dirty="0" smtClean="0"/>
              <a:t>,  Y</a:t>
            </a:r>
            <a:r>
              <a:rPr lang="en-US" sz="2400" i="1" baseline="-25000" dirty="0" smtClean="0"/>
              <a:t>2 </a:t>
            </a:r>
            <a:r>
              <a:rPr lang="en-US" sz="2400" i="1" dirty="0" smtClean="0"/>
              <a:t>, and Y</a:t>
            </a:r>
            <a:r>
              <a:rPr lang="en-US" sz="2400" i="1" baseline="-25000" dirty="0" smtClean="0"/>
              <a:t>3</a:t>
            </a:r>
          </a:p>
          <a:p>
            <a:pPr>
              <a:buNone/>
            </a:pPr>
            <a:endParaRPr lang="en-US" sz="2400" i="1" dirty="0" smtClean="0"/>
          </a:p>
          <a:p>
            <a:r>
              <a:rPr lang="en-US" sz="2400" dirty="0" err="1" smtClean="0"/>
              <a:t>e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= prediction error from EWMA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4/27/2010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2</a:t>
            </a:fld>
            <a:endParaRPr kumimoji="0"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743200" y="2286000"/>
          <a:ext cx="3633788" cy="609600"/>
        </p:xfrm>
        <a:graphic>
          <a:graphicData uri="http://schemas.openxmlformats.org/presentationml/2006/ole">
            <p:oleObj spid="_x0000_s2050" name="Equation" r:id="rId3" imgW="1295280" imgH="2286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819400" y="4953000"/>
          <a:ext cx="2287588" cy="685800"/>
        </p:xfrm>
        <a:graphic>
          <a:graphicData uri="http://schemas.openxmlformats.org/presentationml/2006/ole">
            <p:oleObj spid="_x0000_s2051" name="Equation" r:id="rId4" imgW="76176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Chart Constants and Limits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4/27/2010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CB9E4-4A32-4140-A4DB-6F88A72AEEB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144" name="Table 143"/>
          <p:cNvGraphicFramePr>
            <a:graphicFrameLocks noGrp="1"/>
          </p:cNvGraphicFramePr>
          <p:nvPr/>
        </p:nvGraphicFramePr>
        <p:xfrm>
          <a:off x="2438400" y="1447800"/>
          <a:ext cx="4191000" cy="212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8800"/>
                <a:gridCol w="23622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Shewhart</a:t>
                      </a:r>
                      <a:r>
                        <a:rPr lang="en-US" dirty="0" smtClean="0"/>
                        <a:t> Chart of Prediction Error</a:t>
                      </a:r>
                    </a:p>
                    <a:p>
                      <a:pPr algn="ctr"/>
                      <a:r>
                        <a:rPr lang="en-US" dirty="0" err="1" smtClean="0"/>
                        <a:t>e</a:t>
                      </a:r>
                      <a:r>
                        <a:rPr lang="en-US" baseline="-25000" dirty="0" err="1" smtClean="0"/>
                        <a:t>i</a:t>
                      </a:r>
                      <a:r>
                        <a:rPr lang="en-US" baseline="0" dirty="0" smtClean="0"/>
                        <a:t> = Y</a:t>
                      </a:r>
                      <a:r>
                        <a:rPr lang="en-US" baseline="-25000" dirty="0" smtClean="0"/>
                        <a:t>i</a:t>
                      </a:r>
                      <a:r>
                        <a:rPr lang="en-US" baseline="0" dirty="0" smtClean="0"/>
                        <a:t> – Z</a:t>
                      </a:r>
                      <a:r>
                        <a:rPr lang="en-US" baseline="-25000" dirty="0" smtClean="0"/>
                        <a:t>i-1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Limit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Limit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Level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2.066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Level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1.734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Level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1.351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5" name="Table 144"/>
          <p:cNvGraphicFramePr>
            <a:graphicFrameLocks noGrp="1"/>
          </p:cNvGraphicFramePr>
          <p:nvPr/>
        </p:nvGraphicFramePr>
        <p:xfrm>
          <a:off x="1447800" y="3657600"/>
          <a:ext cx="5943600" cy="273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2081"/>
                <a:gridCol w="1090568"/>
                <a:gridCol w="2780951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EWMA of Standardized Test Result</a:t>
                      </a:r>
                    </a:p>
                    <a:p>
                      <a:pPr algn="ctr"/>
                      <a:r>
                        <a:rPr lang="en-US" dirty="0" err="1" smtClean="0"/>
                        <a:t>Z</a:t>
                      </a:r>
                      <a:r>
                        <a:rPr lang="en-US" baseline="-25000" dirty="0" err="1" smtClean="0"/>
                        <a:t>i</a:t>
                      </a:r>
                      <a:r>
                        <a:rPr lang="en-US" dirty="0" smtClean="0"/>
                        <a:t> = </a:t>
                      </a:r>
                      <a:r>
                        <a:rPr lang="en-US" dirty="0" smtClean="0">
                          <a:sym typeface="Symbol"/>
                        </a:rPr>
                        <a:t> (</a:t>
                      </a:r>
                      <a:r>
                        <a:rPr lang="en-US" dirty="0" smtClean="0">
                          <a:sym typeface="Symbol"/>
                        </a:rPr>
                        <a:t>Y</a:t>
                      </a:r>
                      <a:r>
                        <a:rPr lang="en-US" baseline="-25000" dirty="0" smtClean="0">
                          <a:sym typeface="Symbol"/>
                        </a:rPr>
                        <a:t>i</a:t>
                      </a:r>
                      <a:r>
                        <a:rPr lang="en-US" dirty="0" smtClean="0">
                          <a:sym typeface="Symbol"/>
                        </a:rPr>
                        <a:t>) + (1 - </a:t>
                      </a:r>
                      <a:r>
                        <a:rPr lang="en-US" dirty="0" smtClean="0">
                          <a:sym typeface="Symbol"/>
                        </a:rPr>
                        <a:t>) Z</a:t>
                      </a:r>
                      <a:r>
                        <a:rPr lang="en-US" baseline="-25000" dirty="0" smtClean="0">
                          <a:sym typeface="Symbol"/>
                        </a:rPr>
                        <a:t>i-1</a:t>
                      </a:r>
                      <a:endParaRPr lang="en-US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Limit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Symbol"/>
                        </a:rPr>
                        <a:t>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Limit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Level </a:t>
                      </a:r>
                      <a:r>
                        <a:rPr lang="en-US" dirty="0" smtClean="0"/>
                        <a:t>2 </a:t>
                      </a:r>
                      <a:r>
                        <a:rPr lang="en-US" u="none" dirty="0" smtClean="0"/>
                        <a:t>Upper Limit</a:t>
                      </a: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 Be Determined</a:t>
                      </a:r>
                      <a:r>
                        <a:rPr lang="en-US" baseline="0" dirty="0" smtClean="0"/>
                        <a:t> by Surveillance Panel Input</a:t>
                      </a:r>
                      <a:endParaRPr lang="en-US" dirty="0"/>
                    </a:p>
                  </a:txBody>
                  <a:tcPr/>
                </a:tc>
              </a:tr>
              <a:tr h="711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Level 2 Lower Limit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To Be Determined</a:t>
                      </a:r>
                      <a:r>
                        <a:rPr lang="en-US" baseline="0" dirty="0" smtClean="0"/>
                        <a:t> by Surveillance Panel Input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Level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21"/>
          <p:cNvSpPr txBox="1">
            <a:spLocks noChangeArrowheads="1"/>
          </p:cNvSpPr>
          <p:nvPr/>
        </p:nvSpPr>
        <p:spPr bwMode="auto">
          <a:xfrm>
            <a:off x="2171700" y="314258"/>
            <a:ext cx="6667500" cy="3333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lIns="45720" tIns="32004" rIns="45720" bIns="32004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LTMS 2</a:t>
            </a:r>
            <a:r>
              <a:rPr lang="en-US" b="1" baseline="300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nd</a:t>
            </a:r>
            <a:r>
              <a:rPr lang="en-US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Edition Flowchart: Target Development</a:t>
            </a:r>
          </a:p>
        </p:txBody>
      </p:sp>
      <p:sp>
        <p:nvSpPr>
          <p:cNvPr id="20486" name="Text Box 28"/>
          <p:cNvSpPr txBox="1">
            <a:spLocks noChangeArrowheads="1"/>
          </p:cNvSpPr>
          <p:nvPr/>
        </p:nvSpPr>
        <p:spPr bwMode="auto">
          <a:xfrm>
            <a:off x="2362200" y="256692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sp>
        <p:nvSpPr>
          <p:cNvPr id="20487" name="Text Box 28"/>
          <p:cNvSpPr txBox="1">
            <a:spLocks noChangeArrowheads="1"/>
          </p:cNvSpPr>
          <p:nvPr/>
        </p:nvSpPr>
        <p:spPr bwMode="auto">
          <a:xfrm>
            <a:off x="6705600" y="41910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Yes</a:t>
            </a:r>
          </a:p>
        </p:txBody>
      </p:sp>
      <p:sp>
        <p:nvSpPr>
          <p:cNvPr id="20488" name="Text Box 28"/>
          <p:cNvSpPr txBox="1">
            <a:spLocks noChangeArrowheads="1"/>
          </p:cNvSpPr>
          <p:nvPr/>
        </p:nvSpPr>
        <p:spPr bwMode="auto">
          <a:xfrm>
            <a:off x="1600200" y="35052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Yes</a:t>
            </a:r>
          </a:p>
        </p:txBody>
      </p:sp>
      <p:sp>
        <p:nvSpPr>
          <p:cNvPr id="20489" name="Text Box 28"/>
          <p:cNvSpPr txBox="1">
            <a:spLocks noChangeArrowheads="1"/>
          </p:cNvSpPr>
          <p:nvPr/>
        </p:nvSpPr>
        <p:spPr bwMode="auto">
          <a:xfrm>
            <a:off x="3505200" y="462432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sp>
        <p:nvSpPr>
          <p:cNvPr id="68" name="Flowchart: Decision 67"/>
          <p:cNvSpPr/>
          <p:nvPr/>
        </p:nvSpPr>
        <p:spPr>
          <a:xfrm>
            <a:off x="533400" y="2033520"/>
            <a:ext cx="1752600" cy="15240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9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Does study cover </a:t>
            </a:r>
            <a:r>
              <a:rPr lang="en-US" sz="900" i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sufficient</a:t>
            </a:r>
            <a:r>
              <a:rPr lang="en-US" sz="9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range of technologies, base oils and grades?</a:t>
            </a:r>
          </a:p>
        </p:txBody>
      </p:sp>
      <p:sp>
        <p:nvSpPr>
          <p:cNvPr id="20491" name="Text Box 28"/>
          <p:cNvSpPr txBox="1">
            <a:spLocks noChangeArrowheads="1"/>
          </p:cNvSpPr>
          <p:nvPr/>
        </p:nvSpPr>
        <p:spPr bwMode="auto">
          <a:xfrm>
            <a:off x="5486400" y="226212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Yes</a:t>
            </a:r>
          </a:p>
        </p:txBody>
      </p:sp>
      <p:sp>
        <p:nvSpPr>
          <p:cNvPr id="103" name="Flowchart: Decision 102"/>
          <p:cNvSpPr/>
          <p:nvPr/>
        </p:nvSpPr>
        <p:spPr>
          <a:xfrm>
            <a:off x="533400" y="3862320"/>
            <a:ext cx="1752600" cy="15240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Does study cover </a:t>
            </a:r>
            <a:r>
              <a:rPr lang="en-US" sz="9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sufficient</a:t>
            </a:r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range of </a:t>
            </a: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labs, stands, engines and test sources of variability?</a:t>
            </a:r>
          </a:p>
        </p:txBody>
      </p:sp>
      <p:sp>
        <p:nvSpPr>
          <p:cNvPr id="20496" name="Text Box 28"/>
          <p:cNvSpPr txBox="1">
            <a:spLocks noChangeArrowheads="1"/>
          </p:cNvSpPr>
          <p:nvPr/>
        </p:nvSpPr>
        <p:spPr bwMode="auto">
          <a:xfrm>
            <a:off x="2362200" y="439572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sp>
        <p:nvSpPr>
          <p:cNvPr id="20499" name="Text Box 28"/>
          <p:cNvSpPr txBox="1">
            <a:spLocks noChangeArrowheads="1"/>
          </p:cNvSpPr>
          <p:nvPr/>
        </p:nvSpPr>
        <p:spPr bwMode="auto">
          <a:xfrm>
            <a:off x="7467600" y="355752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sp>
        <p:nvSpPr>
          <p:cNvPr id="20500" name="Text Box 28"/>
          <p:cNvSpPr txBox="1">
            <a:spLocks noChangeArrowheads="1"/>
          </p:cNvSpPr>
          <p:nvPr/>
        </p:nvSpPr>
        <p:spPr bwMode="auto">
          <a:xfrm>
            <a:off x="4419600" y="53340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Yes</a:t>
            </a:r>
          </a:p>
        </p:txBody>
      </p:sp>
      <p:sp>
        <p:nvSpPr>
          <p:cNvPr id="20504" name="AutoShape 5"/>
          <p:cNvSpPr>
            <a:spLocks noChangeArrowheads="1"/>
          </p:cNvSpPr>
          <p:nvPr/>
        </p:nvSpPr>
        <p:spPr bwMode="auto">
          <a:xfrm>
            <a:off x="4876800" y="2590800"/>
            <a:ext cx="1066800" cy="466725"/>
          </a:xfrm>
          <a:prstGeom prst="flowChartProcess">
            <a:avLst/>
          </a:prstGeom>
          <a:solidFill>
            <a:srgbClr val="FFF2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18288" rIns="27432" bIns="18288" anchor="ctr"/>
          <a:lstStyle/>
          <a:p>
            <a:pPr algn="ctr"/>
            <a:r>
              <a:rPr lang="en-US" sz="9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Set reference oil targets based on statistical analysis</a:t>
            </a:r>
          </a:p>
        </p:txBody>
      </p:sp>
      <p:sp>
        <p:nvSpPr>
          <p:cNvPr id="20509" name="AutoShape 7"/>
          <p:cNvSpPr>
            <a:spLocks noChangeArrowheads="1"/>
          </p:cNvSpPr>
          <p:nvPr/>
        </p:nvSpPr>
        <p:spPr bwMode="auto">
          <a:xfrm>
            <a:off x="4800600" y="1119120"/>
            <a:ext cx="1219200" cy="1171575"/>
          </a:xfrm>
          <a:prstGeom prst="flowChartDecision">
            <a:avLst/>
          </a:prstGeom>
          <a:solidFill>
            <a:srgbClr val="CEE1F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18288" rIns="27432" bIns="18288" anchor="ctr"/>
          <a:lstStyle/>
          <a:p>
            <a:pPr algn="ctr"/>
            <a:r>
              <a:rPr lang="en-US" sz="9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Reference oils at or around pass limit?</a:t>
            </a:r>
          </a:p>
        </p:txBody>
      </p:sp>
      <p:sp>
        <p:nvSpPr>
          <p:cNvPr id="20511" name="Text Box 28"/>
          <p:cNvSpPr txBox="1">
            <a:spLocks noChangeArrowheads="1"/>
          </p:cNvSpPr>
          <p:nvPr/>
        </p:nvSpPr>
        <p:spPr bwMode="auto">
          <a:xfrm>
            <a:off x="1676400" y="538632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Yes</a:t>
            </a:r>
          </a:p>
        </p:txBody>
      </p:sp>
      <p:sp>
        <p:nvSpPr>
          <p:cNvPr id="20512" name="Text Box 28"/>
          <p:cNvSpPr txBox="1">
            <a:spLocks noChangeArrowheads="1"/>
          </p:cNvSpPr>
          <p:nvPr/>
        </p:nvSpPr>
        <p:spPr bwMode="auto">
          <a:xfrm>
            <a:off x="6096000" y="142392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sp>
        <p:nvSpPr>
          <p:cNvPr id="20518" name="Text Box 28"/>
          <p:cNvSpPr txBox="1">
            <a:spLocks noChangeArrowheads="1"/>
          </p:cNvSpPr>
          <p:nvPr/>
        </p:nvSpPr>
        <p:spPr bwMode="auto">
          <a:xfrm>
            <a:off x="6858000" y="538632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Yes</a:t>
            </a:r>
          </a:p>
        </p:txBody>
      </p:sp>
      <p:sp>
        <p:nvSpPr>
          <p:cNvPr id="20525" name="AutoShape 4"/>
          <p:cNvSpPr>
            <a:spLocks noChangeArrowheads="1"/>
          </p:cNvSpPr>
          <p:nvPr/>
        </p:nvSpPr>
        <p:spPr bwMode="auto">
          <a:xfrm>
            <a:off x="762000" y="1042920"/>
            <a:ext cx="1295400" cy="762000"/>
          </a:xfrm>
          <a:prstGeom prst="flowChartProcess">
            <a:avLst/>
          </a:prstGeom>
          <a:solidFill>
            <a:srgbClr val="FFF2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18288" rIns="27432" bIns="18288" anchor="ctr"/>
          <a:lstStyle/>
          <a:p>
            <a:pPr algn="ctr"/>
            <a:r>
              <a:rPr lang="en-US" sz="9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Develop precision study and/or Industry Matrix in multiple stages to run</a:t>
            </a:r>
          </a:p>
        </p:txBody>
      </p:sp>
      <p:sp>
        <p:nvSpPr>
          <p:cNvPr id="2" name="Flowchart: Decision 102"/>
          <p:cNvSpPr/>
          <p:nvPr/>
        </p:nvSpPr>
        <p:spPr>
          <a:xfrm>
            <a:off x="2438400" y="4776720"/>
            <a:ext cx="2057400" cy="16764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9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Do the potential reference oils in the study meet chemical and physical constraints of the category?</a:t>
            </a:r>
          </a:p>
        </p:txBody>
      </p:sp>
      <p:sp>
        <p:nvSpPr>
          <p:cNvPr id="3" name="Flowchart: Decision 102"/>
          <p:cNvSpPr/>
          <p:nvPr/>
        </p:nvSpPr>
        <p:spPr>
          <a:xfrm>
            <a:off x="5029200" y="4852920"/>
            <a:ext cx="1752600" cy="15240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9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Does study adequately address questions of interest?</a:t>
            </a:r>
          </a:p>
        </p:txBody>
      </p:sp>
      <p:sp>
        <p:nvSpPr>
          <p:cNvPr id="20528" name="AutoShape 5"/>
          <p:cNvSpPr>
            <a:spLocks noChangeArrowheads="1"/>
          </p:cNvSpPr>
          <p:nvPr/>
        </p:nvSpPr>
        <p:spPr bwMode="auto">
          <a:xfrm>
            <a:off x="7203744" y="5386320"/>
            <a:ext cx="990600" cy="466725"/>
          </a:xfrm>
          <a:prstGeom prst="flowChartProcess">
            <a:avLst/>
          </a:prstGeom>
          <a:solidFill>
            <a:srgbClr val="FFF2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18288" rIns="27432" bIns="18288" anchor="ctr"/>
          <a:lstStyle/>
          <a:p>
            <a:pPr algn="ctr"/>
            <a:r>
              <a:rPr lang="en-US" sz="9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Run matrix stage</a:t>
            </a:r>
          </a:p>
        </p:txBody>
      </p:sp>
      <p:sp>
        <p:nvSpPr>
          <p:cNvPr id="4" name="Flowchart: Decision 102"/>
          <p:cNvSpPr/>
          <p:nvPr/>
        </p:nvSpPr>
        <p:spPr>
          <a:xfrm>
            <a:off x="7010400" y="3799768"/>
            <a:ext cx="1371600" cy="12954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Any major problems in which study cannot continue?</a:t>
            </a:r>
          </a:p>
        </p:txBody>
      </p:sp>
      <p:sp>
        <p:nvSpPr>
          <p:cNvPr id="20530" name="AutoShape 5"/>
          <p:cNvSpPr>
            <a:spLocks noChangeArrowheads="1"/>
          </p:cNvSpPr>
          <p:nvPr/>
        </p:nvSpPr>
        <p:spPr bwMode="auto">
          <a:xfrm>
            <a:off x="7162800" y="2947920"/>
            <a:ext cx="1066800" cy="457200"/>
          </a:xfrm>
          <a:prstGeom prst="flowChartProcess">
            <a:avLst/>
          </a:prstGeom>
          <a:solidFill>
            <a:srgbClr val="FFF2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18288" rIns="27432" bIns="18288" anchor="ctr"/>
          <a:lstStyle/>
          <a:p>
            <a:pPr algn="ctr"/>
            <a:r>
              <a:rPr lang="en-US" sz="9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Run matrix stage</a:t>
            </a:r>
          </a:p>
        </p:txBody>
      </p:sp>
      <p:sp>
        <p:nvSpPr>
          <p:cNvPr id="20531" name="AutoShape 5"/>
          <p:cNvSpPr>
            <a:spLocks noChangeArrowheads="1"/>
          </p:cNvSpPr>
          <p:nvPr/>
        </p:nvSpPr>
        <p:spPr bwMode="auto">
          <a:xfrm>
            <a:off x="7162800" y="2109720"/>
            <a:ext cx="1066800" cy="466725"/>
          </a:xfrm>
          <a:prstGeom prst="flowChartProcess">
            <a:avLst/>
          </a:prstGeom>
          <a:solidFill>
            <a:srgbClr val="FFF2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18288" rIns="27432" bIns="18288" anchor="ctr"/>
          <a:lstStyle/>
          <a:p>
            <a:pPr algn="ctr"/>
            <a:r>
              <a:rPr lang="en-US" sz="9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Statistical analysis of matrix data</a:t>
            </a:r>
          </a:p>
        </p:txBody>
      </p:sp>
      <p:sp>
        <p:nvSpPr>
          <p:cNvPr id="20532" name="AutoShape 5"/>
          <p:cNvSpPr>
            <a:spLocks noChangeArrowheads="1"/>
          </p:cNvSpPr>
          <p:nvPr/>
        </p:nvSpPr>
        <p:spPr bwMode="auto">
          <a:xfrm>
            <a:off x="7162800" y="738120"/>
            <a:ext cx="1066800" cy="466725"/>
          </a:xfrm>
          <a:prstGeom prst="flowChartProcess">
            <a:avLst/>
          </a:prstGeom>
          <a:solidFill>
            <a:srgbClr val="FFF2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18288" rIns="27432" bIns="18288" anchor="ctr"/>
          <a:lstStyle/>
          <a:p>
            <a:pPr algn="ctr"/>
            <a:r>
              <a:rPr lang="en-US" sz="9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Select reference oils</a:t>
            </a:r>
          </a:p>
        </p:txBody>
      </p:sp>
      <p:sp>
        <p:nvSpPr>
          <p:cNvPr id="20534" name="AutoShape 5"/>
          <p:cNvSpPr>
            <a:spLocks noChangeArrowheads="1"/>
          </p:cNvSpPr>
          <p:nvPr/>
        </p:nvSpPr>
        <p:spPr bwMode="auto">
          <a:xfrm>
            <a:off x="4876800" y="3405120"/>
            <a:ext cx="1066800" cy="466725"/>
          </a:xfrm>
          <a:prstGeom prst="flowChartProcess">
            <a:avLst/>
          </a:prstGeom>
          <a:solidFill>
            <a:srgbClr val="FFF2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18288" rIns="27432" bIns="18288" anchor="ctr"/>
          <a:lstStyle/>
          <a:p>
            <a:pPr algn="ctr"/>
            <a:r>
              <a:rPr lang="en-US" sz="9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Consider labs and stands for calibration</a:t>
            </a:r>
          </a:p>
        </p:txBody>
      </p:sp>
      <p:sp>
        <p:nvSpPr>
          <p:cNvPr id="20542" name="Text Box 28"/>
          <p:cNvSpPr txBox="1">
            <a:spLocks noChangeArrowheads="1"/>
          </p:cNvSpPr>
          <p:nvPr/>
        </p:nvSpPr>
        <p:spPr bwMode="auto">
          <a:xfrm>
            <a:off x="6019800" y="470052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sp>
        <p:nvSpPr>
          <p:cNvPr id="49" name="Flowchart: Terminator 48"/>
          <p:cNvSpPr/>
          <p:nvPr/>
        </p:nvSpPr>
        <p:spPr>
          <a:xfrm>
            <a:off x="571500" y="433320"/>
            <a:ext cx="1676400" cy="404880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New Test or Oil Development</a:t>
            </a:r>
            <a:endParaRPr lang="en-US" sz="1400" dirty="0"/>
          </a:p>
        </p:txBody>
      </p:sp>
      <p:cxnSp>
        <p:nvCxnSpPr>
          <p:cNvPr id="51" name="Straight Arrow Connector 50"/>
          <p:cNvCxnSpPr>
            <a:stCxn id="49" idx="2"/>
            <a:endCxn id="20525" idx="0"/>
          </p:cNvCxnSpPr>
          <p:nvPr/>
        </p:nvCxnSpPr>
        <p:spPr>
          <a:xfrm rot="5400000">
            <a:off x="1307340" y="940560"/>
            <a:ext cx="2047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Flowchart: Off-page Connector 53"/>
          <p:cNvSpPr/>
          <p:nvPr/>
        </p:nvSpPr>
        <p:spPr>
          <a:xfrm>
            <a:off x="3505200" y="3377824"/>
            <a:ext cx="685800" cy="533400"/>
          </a:xfrm>
          <a:prstGeom prst="flowChartOffpage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>
            <a:normAutofit fontScale="85000" lnSpcReduction="10000"/>
          </a:bodyPr>
          <a:lstStyle/>
          <a:p>
            <a:pPr algn="ctr"/>
            <a:r>
              <a:rPr lang="en-US" sz="1400" dirty="0" smtClean="0"/>
              <a:t>Calibration</a:t>
            </a:r>
          </a:p>
          <a:p>
            <a:pPr algn="ctr"/>
            <a:r>
              <a:rPr lang="en-US" sz="1400" dirty="0"/>
              <a:t>A</a:t>
            </a:r>
          </a:p>
        </p:txBody>
      </p:sp>
      <p:cxnSp>
        <p:nvCxnSpPr>
          <p:cNvPr id="57" name="Elbow Connector 56"/>
          <p:cNvCxnSpPr>
            <a:stCxn id="20532" idx="1"/>
            <a:endCxn id="20509" idx="0"/>
          </p:cNvCxnSpPr>
          <p:nvPr/>
        </p:nvCxnSpPr>
        <p:spPr>
          <a:xfrm rot="10800000" flipV="1">
            <a:off x="5410200" y="971482"/>
            <a:ext cx="1752600" cy="14763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Date Placeholder 5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4/27/2010</a:t>
            </a:r>
            <a:endParaRPr lang="en-US"/>
          </a:p>
        </p:txBody>
      </p:sp>
      <p:sp>
        <p:nvSpPr>
          <p:cNvPr id="53" name="Slide Number Placeholder 5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DD1E2-828C-4308-9B13-43C6C15D318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cxnSp>
        <p:nvCxnSpPr>
          <p:cNvPr id="58" name="Straight Arrow Connector 57"/>
          <p:cNvCxnSpPr>
            <a:stCxn id="20531" idx="0"/>
            <a:endCxn id="20532" idx="2"/>
          </p:cNvCxnSpPr>
          <p:nvPr/>
        </p:nvCxnSpPr>
        <p:spPr>
          <a:xfrm rot="5400000" flipH="1" flipV="1">
            <a:off x="7243763" y="1657283"/>
            <a:ext cx="9048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20530" idx="0"/>
            <a:endCxn id="20531" idx="2"/>
          </p:cNvCxnSpPr>
          <p:nvPr/>
        </p:nvCxnSpPr>
        <p:spPr>
          <a:xfrm rot="5400000" flipH="1" flipV="1">
            <a:off x="7510463" y="2762183"/>
            <a:ext cx="3714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4" idx="0"/>
            <a:endCxn id="20530" idx="2"/>
          </p:cNvCxnSpPr>
          <p:nvPr/>
        </p:nvCxnSpPr>
        <p:spPr>
          <a:xfrm rot="5400000" flipH="1" flipV="1">
            <a:off x="7498876" y="3602444"/>
            <a:ext cx="3946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20528" idx="0"/>
            <a:endCxn id="4" idx="2"/>
          </p:cNvCxnSpPr>
          <p:nvPr/>
        </p:nvCxnSpPr>
        <p:spPr>
          <a:xfrm rot="16200000" flipV="1">
            <a:off x="7552046" y="5239322"/>
            <a:ext cx="291152" cy="28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3" idx="3"/>
            <a:endCxn id="20528" idx="1"/>
          </p:cNvCxnSpPr>
          <p:nvPr/>
        </p:nvCxnSpPr>
        <p:spPr>
          <a:xfrm>
            <a:off x="6781800" y="5614920"/>
            <a:ext cx="421944" cy="4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2" idx="3"/>
            <a:endCxn id="3" idx="1"/>
          </p:cNvCxnSpPr>
          <p:nvPr/>
        </p:nvCxnSpPr>
        <p:spPr>
          <a:xfrm>
            <a:off x="4495800" y="561492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hape 76"/>
          <p:cNvCxnSpPr>
            <a:stCxn id="103" idx="2"/>
            <a:endCxn id="2" idx="1"/>
          </p:cNvCxnSpPr>
          <p:nvPr/>
        </p:nvCxnSpPr>
        <p:spPr>
          <a:xfrm rot="16200000" flipH="1">
            <a:off x="1809750" y="4986270"/>
            <a:ext cx="228600" cy="10287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20525" idx="2"/>
            <a:endCxn id="68" idx="0"/>
          </p:cNvCxnSpPr>
          <p:nvPr/>
        </p:nvCxnSpPr>
        <p:spPr>
          <a:xfrm rot="5400000">
            <a:off x="1295400" y="191922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68" idx="2"/>
            <a:endCxn id="103" idx="0"/>
          </p:cNvCxnSpPr>
          <p:nvPr/>
        </p:nvCxnSpPr>
        <p:spPr>
          <a:xfrm rot="5400000">
            <a:off x="1257300" y="370992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lbow Connector 88"/>
          <p:cNvCxnSpPr>
            <a:stCxn id="103" idx="3"/>
            <a:endCxn id="20525" idx="3"/>
          </p:cNvCxnSpPr>
          <p:nvPr/>
        </p:nvCxnSpPr>
        <p:spPr>
          <a:xfrm flipH="1" flipV="1">
            <a:off x="2057400" y="1423920"/>
            <a:ext cx="228600" cy="3200400"/>
          </a:xfrm>
          <a:prstGeom prst="bentConnector3">
            <a:avLst>
              <a:gd name="adj1" fmla="val -20833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68" idx="3"/>
          </p:cNvCxnSpPr>
          <p:nvPr/>
        </p:nvCxnSpPr>
        <p:spPr>
          <a:xfrm>
            <a:off x="2286000" y="279552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Elbow Connector 103"/>
          <p:cNvCxnSpPr>
            <a:stCxn id="4" idx="1"/>
            <a:endCxn id="20525" idx="3"/>
          </p:cNvCxnSpPr>
          <p:nvPr/>
        </p:nvCxnSpPr>
        <p:spPr>
          <a:xfrm rot="10800000">
            <a:off x="2057400" y="1423920"/>
            <a:ext cx="4953000" cy="3023548"/>
          </a:xfrm>
          <a:prstGeom prst="bentConnector3">
            <a:avLst>
              <a:gd name="adj1" fmla="val 8582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hape 78"/>
          <p:cNvCxnSpPr>
            <a:stCxn id="20509" idx="3"/>
            <a:endCxn id="20532" idx="2"/>
          </p:cNvCxnSpPr>
          <p:nvPr/>
        </p:nvCxnSpPr>
        <p:spPr>
          <a:xfrm flipV="1">
            <a:off x="6019800" y="1204845"/>
            <a:ext cx="1676400" cy="50006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20509" idx="2"/>
            <a:endCxn id="20504" idx="0"/>
          </p:cNvCxnSpPr>
          <p:nvPr/>
        </p:nvCxnSpPr>
        <p:spPr>
          <a:xfrm rot="5400000">
            <a:off x="5260148" y="2440747"/>
            <a:ext cx="30010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20504" idx="2"/>
            <a:endCxn id="20534" idx="0"/>
          </p:cNvCxnSpPr>
          <p:nvPr/>
        </p:nvCxnSpPr>
        <p:spPr>
          <a:xfrm rot="5400000">
            <a:off x="5236403" y="3231322"/>
            <a:ext cx="34759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20534" idx="1"/>
            <a:endCxn id="54" idx="3"/>
          </p:cNvCxnSpPr>
          <p:nvPr/>
        </p:nvCxnSpPr>
        <p:spPr>
          <a:xfrm rot="10800000" flipV="1">
            <a:off x="4191000" y="3638482"/>
            <a:ext cx="685800" cy="60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103" idx="3"/>
          </p:cNvCxnSpPr>
          <p:nvPr/>
        </p:nvCxnSpPr>
        <p:spPr>
          <a:xfrm>
            <a:off x="2286000" y="462432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3" idx="0"/>
          </p:cNvCxnSpPr>
          <p:nvPr/>
        </p:nvCxnSpPr>
        <p:spPr>
          <a:xfrm rot="16200000" flipV="1">
            <a:off x="5698794" y="4646213"/>
            <a:ext cx="403746" cy="96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2" idx="0"/>
          </p:cNvCxnSpPr>
          <p:nvPr/>
        </p:nvCxnSpPr>
        <p:spPr>
          <a:xfrm rot="16200000" flipV="1">
            <a:off x="3303043" y="4612662"/>
            <a:ext cx="327546" cy="5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>
            <a:stCxn id="4" idx="1"/>
          </p:cNvCxnSpPr>
          <p:nvPr/>
        </p:nvCxnSpPr>
        <p:spPr>
          <a:xfrm rot="10800000" flipV="1">
            <a:off x="4804012" y="4447468"/>
            <a:ext cx="2206388" cy="17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>
            <a:stCxn id="20509" idx="3"/>
          </p:cNvCxnSpPr>
          <p:nvPr/>
        </p:nvCxnSpPr>
        <p:spPr>
          <a:xfrm>
            <a:off x="6019800" y="1704908"/>
            <a:ext cx="1186218" cy="1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4"/>
          <p:cNvSpPr>
            <a:spLocks noChangeArrowheads="1"/>
          </p:cNvSpPr>
          <p:nvPr/>
        </p:nvSpPr>
        <p:spPr bwMode="auto">
          <a:xfrm>
            <a:off x="4572000" y="3072444"/>
            <a:ext cx="1076325" cy="796504"/>
          </a:xfrm>
          <a:prstGeom prst="flowChartProcess">
            <a:avLst/>
          </a:prstGeom>
          <a:solidFill>
            <a:srgbClr val="FFF2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18288" rIns="27432" bIns="18288" anchor="ctr"/>
          <a:lstStyle/>
          <a:p>
            <a:pPr algn="ctr"/>
            <a:r>
              <a:rPr lang="en-US" sz="9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Run 3 </a:t>
            </a:r>
            <a:r>
              <a:rPr lang="en-US" sz="9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valid reference or matrix tests </a:t>
            </a:r>
            <a:r>
              <a:rPr lang="en-US" sz="9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in the </a:t>
            </a:r>
            <a:r>
              <a:rPr lang="en-US" sz="9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stand uninterrupted by non-reference tests</a:t>
            </a:r>
            <a:endParaRPr lang="en-US" sz="9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052" name="Text Box 21"/>
          <p:cNvSpPr txBox="1">
            <a:spLocks noChangeArrowheads="1"/>
          </p:cNvSpPr>
          <p:nvPr/>
        </p:nvSpPr>
        <p:spPr bwMode="auto">
          <a:xfrm>
            <a:off x="2895600" y="332096"/>
            <a:ext cx="4724400" cy="4572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lIns="45720" tIns="32004" rIns="45720" bIns="32004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LTMS 2</a:t>
            </a:r>
            <a:r>
              <a:rPr lang="en-US" b="1" baseline="300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nd</a:t>
            </a:r>
            <a:r>
              <a:rPr lang="en-US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Edition Flowchart: </a:t>
            </a:r>
            <a:r>
              <a:rPr lang="en-US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Calibration</a:t>
            </a:r>
            <a:endParaRPr lang="en-US" b="1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4" name="Flowchart: Decision 43"/>
          <p:cNvSpPr/>
          <p:nvPr/>
        </p:nvSpPr>
        <p:spPr>
          <a:xfrm>
            <a:off x="838200" y="1295400"/>
            <a:ext cx="1524000" cy="12954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900">
                <a:solidFill>
                  <a:schemeClr val="tx1"/>
                </a:solidFill>
                <a:latin typeface="Tahoma" pitchFamily="34" charset="0"/>
              </a:rPr>
              <a:t>Lab based severity adjustment system?</a:t>
            </a:r>
          </a:p>
        </p:txBody>
      </p:sp>
      <p:sp>
        <p:nvSpPr>
          <p:cNvPr id="2055" name="Text Box 28"/>
          <p:cNvSpPr txBox="1">
            <a:spLocks noChangeArrowheads="1"/>
          </p:cNvSpPr>
          <p:nvPr/>
        </p:nvSpPr>
        <p:spPr bwMode="auto">
          <a:xfrm>
            <a:off x="1143000" y="25146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Yes</a:t>
            </a:r>
          </a:p>
        </p:txBody>
      </p:sp>
      <p:sp>
        <p:nvSpPr>
          <p:cNvPr id="2056" name="Text Box 28"/>
          <p:cNvSpPr txBox="1">
            <a:spLocks noChangeArrowheads="1"/>
          </p:cNvSpPr>
          <p:nvPr/>
        </p:nvSpPr>
        <p:spPr bwMode="auto">
          <a:xfrm>
            <a:off x="2286000" y="45720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Yes</a:t>
            </a:r>
          </a:p>
        </p:txBody>
      </p:sp>
      <p:sp>
        <p:nvSpPr>
          <p:cNvPr id="2057" name="Text Box 28"/>
          <p:cNvSpPr txBox="1">
            <a:spLocks noChangeArrowheads="1"/>
          </p:cNvSpPr>
          <p:nvPr/>
        </p:nvSpPr>
        <p:spPr bwMode="auto">
          <a:xfrm>
            <a:off x="1143000" y="39624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>
                <a:solidFill>
                  <a:srgbClr val="000000"/>
                </a:solidFill>
                <a:cs typeface="Arial" charset="0"/>
              </a:rPr>
              <a:t>Yes</a:t>
            </a:r>
          </a:p>
        </p:txBody>
      </p:sp>
      <p:sp>
        <p:nvSpPr>
          <p:cNvPr id="68" name="Flowchart: Decision 67"/>
          <p:cNvSpPr/>
          <p:nvPr/>
        </p:nvSpPr>
        <p:spPr>
          <a:xfrm>
            <a:off x="838200" y="2819400"/>
            <a:ext cx="1524000" cy="12954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900">
                <a:solidFill>
                  <a:schemeClr val="tx1"/>
                </a:solidFill>
                <a:latin typeface="Tahoma" pitchFamily="34" charset="0"/>
              </a:rPr>
              <a:t>Is the test lab calibrated (existing lab)?</a:t>
            </a:r>
          </a:p>
        </p:txBody>
      </p:sp>
      <p:sp>
        <p:nvSpPr>
          <p:cNvPr id="2059" name="Text Box 28"/>
          <p:cNvSpPr txBox="1">
            <a:spLocks noChangeArrowheads="1"/>
          </p:cNvSpPr>
          <p:nvPr/>
        </p:nvSpPr>
        <p:spPr bwMode="auto">
          <a:xfrm>
            <a:off x="1143000" y="54102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cxnSp>
        <p:nvCxnSpPr>
          <p:cNvPr id="81" name="Straight Arrow Connector 80"/>
          <p:cNvCxnSpPr>
            <a:cxnSpLocks noChangeShapeType="1"/>
            <a:stCxn id="44" idx="2"/>
            <a:endCxn id="68" idx="0"/>
          </p:cNvCxnSpPr>
          <p:nvPr/>
        </p:nvCxnSpPr>
        <p:spPr bwMode="auto">
          <a:xfrm rot="5400000">
            <a:off x="1485900" y="2705100"/>
            <a:ext cx="228600" cy="1588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103" name="Flowchart: Decision 102"/>
          <p:cNvSpPr/>
          <p:nvPr/>
        </p:nvSpPr>
        <p:spPr>
          <a:xfrm>
            <a:off x="838200" y="4267200"/>
            <a:ext cx="1524000" cy="12954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9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Is this a new stand in a lab?</a:t>
            </a:r>
          </a:p>
        </p:txBody>
      </p:sp>
      <p:sp>
        <p:nvSpPr>
          <p:cNvPr id="2064" name="Text Box 28"/>
          <p:cNvSpPr txBox="1">
            <a:spLocks noChangeArrowheads="1"/>
          </p:cNvSpPr>
          <p:nvPr/>
        </p:nvSpPr>
        <p:spPr bwMode="auto">
          <a:xfrm>
            <a:off x="6172200" y="45720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cxnSp>
        <p:nvCxnSpPr>
          <p:cNvPr id="110" name="Straight Arrow Connector 109"/>
          <p:cNvCxnSpPr>
            <a:cxnSpLocks noChangeShapeType="1"/>
            <a:stCxn id="68" idx="2"/>
            <a:endCxn id="103" idx="0"/>
          </p:cNvCxnSpPr>
          <p:nvPr/>
        </p:nvCxnSpPr>
        <p:spPr bwMode="auto">
          <a:xfrm rot="5400000">
            <a:off x="1524000" y="4191000"/>
            <a:ext cx="152400" cy="1588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2067" name="Text Box 28"/>
          <p:cNvSpPr txBox="1">
            <a:spLocks noChangeArrowheads="1"/>
          </p:cNvSpPr>
          <p:nvPr/>
        </p:nvSpPr>
        <p:spPr bwMode="auto">
          <a:xfrm>
            <a:off x="2362200" y="31242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sp>
        <p:nvSpPr>
          <p:cNvPr id="2068" name="Text Box 28"/>
          <p:cNvSpPr txBox="1">
            <a:spLocks noChangeArrowheads="1"/>
          </p:cNvSpPr>
          <p:nvPr/>
        </p:nvSpPr>
        <p:spPr bwMode="auto">
          <a:xfrm>
            <a:off x="4648200" y="25146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Yes</a:t>
            </a:r>
          </a:p>
        </p:txBody>
      </p:sp>
      <p:cxnSp>
        <p:nvCxnSpPr>
          <p:cNvPr id="35" name="Straight Arrow Connector 34"/>
          <p:cNvCxnSpPr>
            <a:cxnSpLocks noChangeShapeType="1"/>
          </p:cNvCxnSpPr>
          <p:nvPr/>
        </p:nvCxnSpPr>
        <p:spPr bwMode="auto">
          <a:xfrm>
            <a:off x="5257800" y="5575300"/>
            <a:ext cx="0" cy="292100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2080" name="Text Box 28"/>
          <p:cNvSpPr txBox="1">
            <a:spLocks noChangeArrowheads="1"/>
          </p:cNvSpPr>
          <p:nvPr/>
        </p:nvSpPr>
        <p:spPr bwMode="auto">
          <a:xfrm>
            <a:off x="5867400" y="16764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sp>
        <p:nvSpPr>
          <p:cNvPr id="2094" name="Text Box 28"/>
          <p:cNvSpPr txBox="1">
            <a:spLocks noChangeArrowheads="1"/>
          </p:cNvSpPr>
          <p:nvPr/>
        </p:nvSpPr>
        <p:spPr bwMode="auto">
          <a:xfrm>
            <a:off x="5334000" y="56388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>
                <a:solidFill>
                  <a:srgbClr val="000000"/>
                </a:solidFill>
                <a:cs typeface="Arial" charset="0"/>
              </a:rPr>
              <a:t>Yes</a:t>
            </a:r>
          </a:p>
        </p:txBody>
      </p:sp>
      <p:sp>
        <p:nvSpPr>
          <p:cNvPr id="2095" name="Text Box 28"/>
          <p:cNvSpPr txBox="1">
            <a:spLocks noChangeArrowheads="1"/>
          </p:cNvSpPr>
          <p:nvPr/>
        </p:nvSpPr>
        <p:spPr bwMode="auto">
          <a:xfrm>
            <a:off x="2362200" y="16764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sp>
        <p:nvSpPr>
          <p:cNvPr id="2096" name="AutoShape 4"/>
          <p:cNvSpPr>
            <a:spLocks noChangeArrowheads="1"/>
          </p:cNvSpPr>
          <p:nvPr/>
        </p:nvSpPr>
        <p:spPr bwMode="auto">
          <a:xfrm>
            <a:off x="6172200" y="3124200"/>
            <a:ext cx="1000125" cy="685800"/>
          </a:xfrm>
          <a:prstGeom prst="flowChartProcess">
            <a:avLst/>
          </a:prstGeom>
          <a:solidFill>
            <a:srgbClr val="FFF2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18288" rIns="27432" bIns="18288" anchor="ctr"/>
          <a:lstStyle/>
          <a:p>
            <a:pPr algn="ctr"/>
            <a:r>
              <a:rPr lang="en-US" sz="9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Set Z</a:t>
            </a:r>
            <a:r>
              <a:rPr lang="en-US" sz="900" baseline="-250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0</a:t>
            </a:r>
            <a:r>
              <a:rPr lang="en-US" sz="9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= Average of first 3 test </a:t>
            </a:r>
            <a:r>
              <a:rPr lang="en-US" sz="9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results in the reference entity</a:t>
            </a:r>
            <a:endParaRPr lang="en-US" sz="9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Flowchart: Decision 102"/>
          <p:cNvSpPr/>
          <p:nvPr/>
        </p:nvSpPr>
        <p:spPr>
          <a:xfrm>
            <a:off x="4343400" y="4147870"/>
            <a:ext cx="1828800" cy="15240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Did the reference test exceed </a:t>
            </a: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the </a:t>
            </a:r>
            <a:r>
              <a:rPr lang="en-US" sz="9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</a:t>
            </a:r>
            <a:r>
              <a:rPr lang="en-US" sz="900" baseline="-25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</a:t>
            </a: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 Level 1 limit on </a:t>
            </a:r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any </a:t>
            </a: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primary </a:t>
            </a:r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test </a:t>
            </a: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parameter?</a:t>
            </a:r>
            <a:endParaRPr lang="en-US" sz="9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01" name="AutoShape 4"/>
          <p:cNvSpPr>
            <a:spLocks noChangeArrowheads="1"/>
          </p:cNvSpPr>
          <p:nvPr/>
        </p:nvSpPr>
        <p:spPr bwMode="auto">
          <a:xfrm>
            <a:off x="2819400" y="3124200"/>
            <a:ext cx="1000125" cy="685800"/>
          </a:xfrm>
          <a:prstGeom prst="flowChartProcess">
            <a:avLst/>
          </a:prstGeom>
          <a:solidFill>
            <a:srgbClr val="FFF2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18288" rIns="27432" bIns="18288" anchor="ctr"/>
          <a:lstStyle/>
          <a:p>
            <a:pPr algn="ctr"/>
            <a:r>
              <a:rPr lang="en-US" sz="9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This is the first test stand in the lab</a:t>
            </a:r>
          </a:p>
        </p:txBody>
      </p:sp>
      <p:sp>
        <p:nvSpPr>
          <p:cNvPr id="2102" name="AutoShape 4"/>
          <p:cNvSpPr>
            <a:spLocks noChangeArrowheads="1"/>
          </p:cNvSpPr>
          <p:nvPr/>
        </p:nvSpPr>
        <p:spPr bwMode="auto">
          <a:xfrm>
            <a:off x="2819400" y="1600200"/>
            <a:ext cx="1000125" cy="685800"/>
          </a:xfrm>
          <a:prstGeom prst="flowChartProcess">
            <a:avLst/>
          </a:prstGeom>
          <a:solidFill>
            <a:srgbClr val="FFF2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18288" rIns="27432" bIns="18288" anchor="ctr"/>
          <a:lstStyle/>
          <a:p>
            <a:pPr algn="ctr"/>
            <a:r>
              <a:rPr lang="en-US" sz="9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This is a </a:t>
            </a:r>
            <a:r>
              <a:rPr lang="en-US" sz="9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stand </a:t>
            </a:r>
            <a:r>
              <a:rPr lang="en-US" sz="9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based severity adjustment system</a:t>
            </a:r>
          </a:p>
        </p:txBody>
      </p:sp>
      <p:sp>
        <p:nvSpPr>
          <p:cNvPr id="4" name="Flowchart: Decision 43"/>
          <p:cNvSpPr/>
          <p:nvPr/>
        </p:nvSpPr>
        <p:spPr>
          <a:xfrm>
            <a:off x="4343400" y="1295400"/>
            <a:ext cx="1524000" cy="12954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Tahoma" pitchFamily="34" charset="0"/>
              </a:rPr>
              <a:t>Is this a new </a:t>
            </a: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</a:rPr>
              <a:t>stand?</a:t>
            </a:r>
            <a:endParaRPr lang="en-US" sz="90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105" name="AutoShape 5"/>
          <p:cNvSpPr>
            <a:spLocks noChangeArrowheads="1"/>
          </p:cNvSpPr>
          <p:nvPr/>
        </p:nvSpPr>
        <p:spPr bwMode="auto">
          <a:xfrm>
            <a:off x="2819400" y="4680371"/>
            <a:ext cx="990600" cy="466725"/>
          </a:xfrm>
          <a:prstGeom prst="flowChartProcess">
            <a:avLst/>
          </a:prstGeom>
          <a:solidFill>
            <a:srgbClr val="FFF2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18288" rIns="27432" bIns="18288" anchor="ctr"/>
          <a:lstStyle/>
          <a:p>
            <a:pPr algn="ctr"/>
            <a:r>
              <a:rPr lang="en-US" sz="9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Run one reference test</a:t>
            </a:r>
          </a:p>
        </p:txBody>
      </p:sp>
      <p:sp>
        <p:nvSpPr>
          <p:cNvPr id="2107" name="AutoShape 5"/>
          <p:cNvSpPr>
            <a:spLocks noChangeArrowheads="1"/>
          </p:cNvSpPr>
          <p:nvPr/>
        </p:nvSpPr>
        <p:spPr bwMode="auto">
          <a:xfrm>
            <a:off x="4800600" y="5867400"/>
            <a:ext cx="990600" cy="466725"/>
          </a:xfrm>
          <a:prstGeom prst="flowChartProcess">
            <a:avLst/>
          </a:prstGeom>
          <a:solidFill>
            <a:srgbClr val="FFF2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18288" rIns="27432" bIns="18288" anchor="ctr"/>
          <a:lstStyle/>
          <a:p>
            <a:pPr algn="ctr"/>
            <a:r>
              <a:rPr lang="en-US" sz="9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Run one reference test</a:t>
            </a:r>
          </a:p>
        </p:txBody>
      </p:sp>
      <p:sp>
        <p:nvSpPr>
          <p:cNvPr id="51" name="Flowchart: Off-page Connector 50"/>
          <p:cNvSpPr/>
          <p:nvPr/>
        </p:nvSpPr>
        <p:spPr>
          <a:xfrm>
            <a:off x="1981200" y="381000"/>
            <a:ext cx="685800" cy="533400"/>
          </a:xfrm>
          <a:prstGeom prst="flowChartOffpage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</a:t>
            </a:r>
            <a:endParaRPr lang="en-US" sz="1400" dirty="0"/>
          </a:p>
        </p:txBody>
      </p:sp>
      <p:sp>
        <p:nvSpPr>
          <p:cNvPr id="52" name="Flowchart: Off-page Connector 51"/>
          <p:cNvSpPr/>
          <p:nvPr/>
        </p:nvSpPr>
        <p:spPr>
          <a:xfrm>
            <a:off x="6400800" y="1676400"/>
            <a:ext cx="685800" cy="533400"/>
          </a:xfrm>
          <a:prstGeom prst="flowChartOffpage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Status</a:t>
            </a:r>
          </a:p>
          <a:p>
            <a:pPr algn="ctr"/>
            <a:r>
              <a:rPr lang="en-US" sz="1400" dirty="0" smtClean="0"/>
              <a:t>E</a:t>
            </a:r>
          </a:p>
        </p:txBody>
      </p:sp>
      <p:sp>
        <p:nvSpPr>
          <p:cNvPr id="53" name="Flowchart: Off-page Connector 52"/>
          <p:cNvSpPr/>
          <p:nvPr/>
        </p:nvSpPr>
        <p:spPr>
          <a:xfrm>
            <a:off x="1257300" y="5791200"/>
            <a:ext cx="685800" cy="533400"/>
          </a:xfrm>
          <a:prstGeom prst="flowChartOffpage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Status</a:t>
            </a:r>
          </a:p>
          <a:p>
            <a:pPr algn="ctr"/>
            <a:r>
              <a:rPr lang="en-US" sz="1400" dirty="0" smtClean="0"/>
              <a:t>E</a:t>
            </a:r>
          </a:p>
        </p:txBody>
      </p:sp>
      <p:sp>
        <p:nvSpPr>
          <p:cNvPr id="55" name="Flowchart: Off-page Connector 54"/>
          <p:cNvSpPr/>
          <p:nvPr/>
        </p:nvSpPr>
        <p:spPr>
          <a:xfrm>
            <a:off x="5715000" y="2455652"/>
            <a:ext cx="685800" cy="533400"/>
          </a:xfrm>
          <a:prstGeom prst="flowChartOffpage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</a:t>
            </a:r>
          </a:p>
        </p:txBody>
      </p:sp>
      <p:sp>
        <p:nvSpPr>
          <p:cNvPr id="61" name="Flowchart: Off-page Connector 60"/>
          <p:cNvSpPr/>
          <p:nvPr/>
        </p:nvSpPr>
        <p:spPr>
          <a:xfrm>
            <a:off x="2971800" y="3955208"/>
            <a:ext cx="685800" cy="533400"/>
          </a:xfrm>
          <a:prstGeom prst="flowChartOffpage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</a:t>
            </a:r>
          </a:p>
        </p:txBody>
      </p:sp>
      <p:cxnSp>
        <p:nvCxnSpPr>
          <p:cNvPr id="63" name="Straight Arrow Connector 62"/>
          <p:cNvCxnSpPr>
            <a:stCxn id="61" idx="2"/>
            <a:endCxn id="2105" idx="0"/>
          </p:cNvCxnSpPr>
          <p:nvPr/>
        </p:nvCxnSpPr>
        <p:spPr>
          <a:xfrm rot="5400000">
            <a:off x="3218819" y="4584489"/>
            <a:ext cx="19176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Flowchart: Off-page Connector 64"/>
          <p:cNvSpPr/>
          <p:nvPr/>
        </p:nvSpPr>
        <p:spPr>
          <a:xfrm>
            <a:off x="7772400" y="3200400"/>
            <a:ext cx="685800" cy="533400"/>
          </a:xfrm>
          <a:prstGeom prst="flowChartOffpage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e</a:t>
            </a:r>
            <a:r>
              <a:rPr lang="en-US" sz="1400" baseline="-25000" dirty="0" err="1" smtClean="0"/>
              <a:t>i</a:t>
            </a:r>
            <a:endParaRPr lang="en-US" sz="1400" baseline="-25000" dirty="0" smtClean="0"/>
          </a:p>
          <a:p>
            <a:pPr algn="ctr"/>
            <a:r>
              <a:rPr lang="en-US" sz="1400" dirty="0" smtClean="0"/>
              <a:t>F</a:t>
            </a:r>
          </a:p>
        </p:txBody>
      </p:sp>
      <p:sp>
        <p:nvSpPr>
          <p:cNvPr id="782" name="Flowchart: Off-page Connector 781"/>
          <p:cNvSpPr/>
          <p:nvPr/>
        </p:nvSpPr>
        <p:spPr>
          <a:xfrm>
            <a:off x="3429000" y="5834330"/>
            <a:ext cx="685800" cy="533400"/>
          </a:xfrm>
          <a:prstGeom prst="flowChartOffpage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</a:t>
            </a:r>
          </a:p>
        </p:txBody>
      </p:sp>
      <p:sp>
        <p:nvSpPr>
          <p:cNvPr id="54" name="Date Placeholder 5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4/27/2010</a:t>
            </a:r>
            <a:endParaRPr lang="en-US" dirty="0"/>
          </a:p>
        </p:txBody>
      </p:sp>
      <p:sp>
        <p:nvSpPr>
          <p:cNvPr id="56" name="Slide Number Placeholder 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CB9E4-4A32-4140-A4DB-6F88A72AEEB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8" name="Flowchart: Terminator 57"/>
          <p:cNvSpPr/>
          <p:nvPr/>
        </p:nvSpPr>
        <p:spPr>
          <a:xfrm>
            <a:off x="457200" y="457200"/>
            <a:ext cx="1143000" cy="381000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Reference Test </a:t>
            </a:r>
            <a:endParaRPr lang="en-US" sz="1400" dirty="0"/>
          </a:p>
        </p:txBody>
      </p:sp>
      <p:cxnSp>
        <p:nvCxnSpPr>
          <p:cNvPr id="62" name="Straight Arrow Connector 61"/>
          <p:cNvCxnSpPr>
            <a:stCxn id="44" idx="3"/>
            <a:endCxn id="2102" idx="1"/>
          </p:cNvCxnSpPr>
          <p:nvPr/>
        </p:nvCxnSpPr>
        <p:spPr>
          <a:xfrm>
            <a:off x="2362200" y="19431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68" idx="3"/>
            <a:endCxn id="2101" idx="1"/>
          </p:cNvCxnSpPr>
          <p:nvPr/>
        </p:nvCxnSpPr>
        <p:spPr>
          <a:xfrm>
            <a:off x="2362200" y="34671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2101" idx="3"/>
            <a:endCxn id="2050" idx="1"/>
          </p:cNvCxnSpPr>
          <p:nvPr/>
        </p:nvCxnSpPr>
        <p:spPr>
          <a:xfrm>
            <a:off x="3819525" y="3467100"/>
            <a:ext cx="752475" cy="35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2050" idx="3"/>
            <a:endCxn id="2096" idx="1"/>
          </p:cNvCxnSpPr>
          <p:nvPr/>
        </p:nvCxnSpPr>
        <p:spPr>
          <a:xfrm flipV="1">
            <a:off x="5648325" y="3467100"/>
            <a:ext cx="523875" cy="35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2102" idx="3"/>
            <a:endCxn id="4" idx="1"/>
          </p:cNvCxnSpPr>
          <p:nvPr/>
        </p:nvCxnSpPr>
        <p:spPr>
          <a:xfrm>
            <a:off x="3819525" y="1943100"/>
            <a:ext cx="5238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4" idx="3"/>
            <a:endCxn id="52" idx="1"/>
          </p:cNvCxnSpPr>
          <p:nvPr/>
        </p:nvCxnSpPr>
        <p:spPr>
          <a:xfrm>
            <a:off x="5867400" y="19431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103" idx="2"/>
            <a:endCxn id="53" idx="0"/>
          </p:cNvCxnSpPr>
          <p:nvPr/>
        </p:nvCxnSpPr>
        <p:spPr>
          <a:xfrm rot="5400000">
            <a:off x="1485900" y="56769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103" idx="3"/>
            <a:endCxn id="2105" idx="1"/>
          </p:cNvCxnSpPr>
          <p:nvPr/>
        </p:nvCxnSpPr>
        <p:spPr>
          <a:xfrm flipV="1">
            <a:off x="2362200" y="4913734"/>
            <a:ext cx="457200" cy="11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2105" idx="3"/>
            <a:endCxn id="2" idx="1"/>
          </p:cNvCxnSpPr>
          <p:nvPr/>
        </p:nvCxnSpPr>
        <p:spPr>
          <a:xfrm flipV="1">
            <a:off x="3810000" y="4909870"/>
            <a:ext cx="533400" cy="38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hape 91"/>
          <p:cNvCxnSpPr>
            <a:stCxn id="2107" idx="3"/>
            <a:endCxn id="65" idx="2"/>
          </p:cNvCxnSpPr>
          <p:nvPr/>
        </p:nvCxnSpPr>
        <p:spPr>
          <a:xfrm flipV="1">
            <a:off x="5791200" y="3733800"/>
            <a:ext cx="2324100" cy="236696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782" idx="3"/>
            <a:endCxn id="2107" idx="1"/>
          </p:cNvCxnSpPr>
          <p:nvPr/>
        </p:nvCxnSpPr>
        <p:spPr>
          <a:xfrm flipV="1">
            <a:off x="4114800" y="6100763"/>
            <a:ext cx="685800" cy="2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4" idx="2"/>
            <a:endCxn id="2050" idx="0"/>
          </p:cNvCxnSpPr>
          <p:nvPr/>
        </p:nvCxnSpPr>
        <p:spPr>
          <a:xfrm rot="16200000" flipH="1">
            <a:off x="4866959" y="2829240"/>
            <a:ext cx="481644" cy="4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Elbow Connector 126"/>
          <p:cNvCxnSpPr>
            <a:stCxn id="58" idx="2"/>
            <a:endCxn id="44" idx="0"/>
          </p:cNvCxnSpPr>
          <p:nvPr/>
        </p:nvCxnSpPr>
        <p:spPr>
          <a:xfrm rot="16200000" flipH="1">
            <a:off x="1085850" y="781050"/>
            <a:ext cx="457200" cy="5715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stCxn id="2096" idx="3"/>
            <a:endCxn id="65" idx="1"/>
          </p:cNvCxnSpPr>
          <p:nvPr/>
        </p:nvCxnSpPr>
        <p:spPr>
          <a:xfrm>
            <a:off x="7172325" y="3467100"/>
            <a:ext cx="6000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/>
          <p:nvPr/>
        </p:nvCxnSpPr>
        <p:spPr>
          <a:xfrm rot="5400000">
            <a:off x="1771650" y="715654"/>
            <a:ext cx="381000" cy="7239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Flowchart: Process 74"/>
          <p:cNvSpPr/>
          <p:nvPr/>
        </p:nvSpPr>
        <p:spPr>
          <a:xfrm>
            <a:off x="7086600" y="4599296"/>
            <a:ext cx="914400" cy="612648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lowchart: Process 93"/>
          <p:cNvSpPr/>
          <p:nvPr/>
        </p:nvSpPr>
        <p:spPr>
          <a:xfrm>
            <a:off x="6934200" y="4607256"/>
            <a:ext cx="914400" cy="612648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Arrow Connector 95"/>
          <p:cNvCxnSpPr>
            <a:stCxn id="2" idx="3"/>
            <a:endCxn id="94" idx="1"/>
          </p:cNvCxnSpPr>
          <p:nvPr/>
        </p:nvCxnSpPr>
        <p:spPr>
          <a:xfrm>
            <a:off x="6172200" y="4909870"/>
            <a:ext cx="762000" cy="37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hape 98"/>
          <p:cNvCxnSpPr>
            <a:stCxn id="94" idx="3"/>
            <a:endCxn id="65" idx="2"/>
          </p:cNvCxnSpPr>
          <p:nvPr/>
        </p:nvCxnSpPr>
        <p:spPr>
          <a:xfrm flipV="1">
            <a:off x="7848600" y="3733800"/>
            <a:ext cx="266700" cy="117978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94" idx="1"/>
            <a:endCxn id="94" idx="3"/>
          </p:cNvCxnSpPr>
          <p:nvPr/>
        </p:nvCxnSpPr>
        <p:spPr>
          <a:xfrm rot="10800000" flipH="1">
            <a:off x="6934200" y="491358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55" idx="1"/>
          </p:cNvCxnSpPr>
          <p:nvPr/>
        </p:nvCxnSpPr>
        <p:spPr>
          <a:xfrm rot="10800000" flipV="1">
            <a:off x="5108812" y="2722352"/>
            <a:ext cx="606188" cy="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21"/>
          <p:cNvSpPr txBox="1">
            <a:spLocks noChangeArrowheads="1"/>
          </p:cNvSpPr>
          <p:nvPr/>
        </p:nvSpPr>
        <p:spPr bwMode="auto">
          <a:xfrm>
            <a:off x="3619500" y="304800"/>
            <a:ext cx="4152900" cy="533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lIns="45720" tIns="32004" rIns="45720" bIns="32004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LTMS 2</a:t>
            </a:r>
            <a:r>
              <a:rPr lang="en-US" b="1" baseline="300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nd</a:t>
            </a:r>
            <a:r>
              <a:rPr lang="en-US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Edition Flowchart: </a:t>
            </a:r>
            <a:r>
              <a:rPr lang="en-US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Status</a:t>
            </a:r>
            <a:endParaRPr lang="en-US" b="1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4" name="Flowchart: Decision 43"/>
          <p:cNvSpPr/>
          <p:nvPr/>
        </p:nvSpPr>
        <p:spPr>
          <a:xfrm>
            <a:off x="1371600" y="3367087"/>
            <a:ext cx="1828800" cy="16002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  <a:latin typeface="Tahoma" pitchFamily="34" charset="0"/>
              </a:rPr>
              <a:t> Is a </a:t>
            </a:r>
          </a:p>
          <a:p>
            <a:pPr algn="ctr"/>
            <a:r>
              <a:rPr lang="en-US" sz="900" dirty="0" smtClean="0">
                <a:solidFill>
                  <a:srgbClr val="000000"/>
                </a:solidFill>
                <a:latin typeface="Tahoma" pitchFamily="34" charset="0"/>
              </a:rPr>
              <a:t>planned reference </a:t>
            </a:r>
            <a:r>
              <a:rPr lang="en-US" sz="900" dirty="0">
                <a:solidFill>
                  <a:srgbClr val="000000"/>
                </a:solidFill>
                <a:latin typeface="Tahoma" pitchFamily="34" charset="0"/>
              </a:rPr>
              <a:t>oil </a:t>
            </a:r>
            <a:r>
              <a:rPr lang="en-US" sz="900" dirty="0" err="1">
                <a:solidFill>
                  <a:srgbClr val="000000"/>
                </a:solidFill>
                <a:latin typeface="Tahoma" pitchFamily="34" charset="0"/>
              </a:rPr>
              <a:t>reblend</a:t>
            </a:r>
            <a:r>
              <a:rPr lang="en-US" sz="900" dirty="0">
                <a:solidFill>
                  <a:srgbClr val="000000"/>
                </a:solidFill>
                <a:latin typeface="Tahoma" pitchFamily="34" charset="0"/>
              </a:rPr>
              <a:t> or </a:t>
            </a:r>
            <a:r>
              <a:rPr lang="en-US" sz="900" dirty="0" smtClean="0">
                <a:solidFill>
                  <a:srgbClr val="000000"/>
                </a:solidFill>
                <a:latin typeface="Tahoma" pitchFamily="34" charset="0"/>
              </a:rPr>
              <a:t>primary </a:t>
            </a:r>
            <a:r>
              <a:rPr lang="en-US" sz="900" dirty="0">
                <a:solidFill>
                  <a:srgbClr val="000000"/>
                </a:solidFill>
                <a:latin typeface="Tahoma" pitchFamily="34" charset="0"/>
              </a:rPr>
              <a:t>part or fuel being introduced with a reference test?</a:t>
            </a:r>
          </a:p>
        </p:txBody>
      </p:sp>
      <p:sp>
        <p:nvSpPr>
          <p:cNvPr id="28678" name="Text Box 28"/>
          <p:cNvSpPr txBox="1">
            <a:spLocks noChangeArrowheads="1"/>
          </p:cNvSpPr>
          <p:nvPr/>
        </p:nvSpPr>
        <p:spPr bwMode="auto">
          <a:xfrm>
            <a:off x="1828800" y="28194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sp>
        <p:nvSpPr>
          <p:cNvPr id="28679" name="Text Box 28"/>
          <p:cNvSpPr txBox="1">
            <a:spLocks noChangeArrowheads="1"/>
          </p:cNvSpPr>
          <p:nvPr/>
        </p:nvSpPr>
        <p:spPr bwMode="auto">
          <a:xfrm>
            <a:off x="3124200" y="38862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Yes</a:t>
            </a:r>
          </a:p>
        </p:txBody>
      </p:sp>
      <p:sp>
        <p:nvSpPr>
          <p:cNvPr id="28682" name="Text Box 28"/>
          <p:cNvSpPr txBox="1">
            <a:spLocks noChangeArrowheads="1"/>
          </p:cNvSpPr>
          <p:nvPr/>
        </p:nvSpPr>
        <p:spPr bwMode="auto">
          <a:xfrm>
            <a:off x="1790700" y="48768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cxnSp>
        <p:nvCxnSpPr>
          <p:cNvPr id="35" name="Straight Arrow Connector 34"/>
          <p:cNvCxnSpPr>
            <a:cxnSpLocks noChangeShapeType="1"/>
            <a:stCxn id="5" idx="2"/>
            <a:endCxn id="25" idx="0"/>
          </p:cNvCxnSpPr>
          <p:nvPr/>
        </p:nvCxnSpPr>
        <p:spPr bwMode="auto">
          <a:xfrm rot="5400000">
            <a:off x="4372878" y="3434026"/>
            <a:ext cx="928048" cy="3596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28695" name="Text Box 28"/>
          <p:cNvSpPr txBox="1">
            <a:spLocks noChangeArrowheads="1"/>
          </p:cNvSpPr>
          <p:nvPr/>
        </p:nvSpPr>
        <p:spPr bwMode="auto">
          <a:xfrm>
            <a:off x="5829300" y="19812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sp>
        <p:nvSpPr>
          <p:cNvPr id="28700" name="Text Box 28"/>
          <p:cNvSpPr txBox="1">
            <a:spLocks noChangeArrowheads="1"/>
          </p:cNvSpPr>
          <p:nvPr/>
        </p:nvSpPr>
        <p:spPr bwMode="auto">
          <a:xfrm>
            <a:off x="3162300" y="19812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>
                <a:solidFill>
                  <a:srgbClr val="000000"/>
                </a:solidFill>
                <a:cs typeface="Arial" charset="0"/>
              </a:rPr>
              <a:t>Yes</a:t>
            </a:r>
          </a:p>
        </p:txBody>
      </p:sp>
      <p:sp>
        <p:nvSpPr>
          <p:cNvPr id="2" name="Flowchart: Decision 43"/>
          <p:cNvSpPr/>
          <p:nvPr/>
        </p:nvSpPr>
        <p:spPr>
          <a:xfrm>
            <a:off x="1371600" y="1447800"/>
            <a:ext cx="1828800" cy="15240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900" dirty="0">
                <a:solidFill>
                  <a:srgbClr val="000000"/>
                </a:solidFill>
                <a:latin typeface="Tahoma" pitchFamily="34" charset="0"/>
              </a:rPr>
              <a:t>Has it been more than 2 years since the last </a:t>
            </a:r>
            <a:r>
              <a:rPr lang="en-US" sz="900" dirty="0" smtClean="0">
                <a:solidFill>
                  <a:srgbClr val="000000"/>
                </a:solidFill>
                <a:latin typeface="Tahoma" pitchFamily="34" charset="0"/>
              </a:rPr>
              <a:t>acceptable reference </a:t>
            </a:r>
            <a:r>
              <a:rPr lang="en-US" sz="900" dirty="0">
                <a:solidFill>
                  <a:srgbClr val="000000"/>
                </a:solidFill>
                <a:latin typeface="Tahoma" pitchFamily="34" charset="0"/>
              </a:rPr>
              <a:t>test in the stand?</a:t>
            </a:r>
          </a:p>
        </p:txBody>
      </p:sp>
      <p:sp>
        <p:nvSpPr>
          <p:cNvPr id="5" name="Flowchart: Decision 43"/>
          <p:cNvSpPr/>
          <p:nvPr/>
        </p:nvSpPr>
        <p:spPr>
          <a:xfrm>
            <a:off x="3924300" y="1447800"/>
            <a:ext cx="1828800" cy="15240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900" dirty="0">
                <a:solidFill>
                  <a:srgbClr val="000000"/>
                </a:solidFill>
                <a:latin typeface="Tahoma" pitchFamily="34" charset="0"/>
              </a:rPr>
              <a:t>Lab based severity adjustment system?</a:t>
            </a:r>
          </a:p>
        </p:txBody>
      </p:sp>
      <p:sp>
        <p:nvSpPr>
          <p:cNvPr id="23" name="Flowchart: Off-page Connector 22"/>
          <p:cNvSpPr/>
          <p:nvPr/>
        </p:nvSpPr>
        <p:spPr>
          <a:xfrm>
            <a:off x="1932296" y="533400"/>
            <a:ext cx="685800" cy="533400"/>
          </a:xfrm>
          <a:prstGeom prst="flowChartOffpage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</a:t>
            </a:r>
          </a:p>
        </p:txBody>
      </p:sp>
      <p:sp>
        <p:nvSpPr>
          <p:cNvPr id="24" name="Flowchart: Off-page Connector 23"/>
          <p:cNvSpPr/>
          <p:nvPr/>
        </p:nvSpPr>
        <p:spPr>
          <a:xfrm>
            <a:off x="6282948" y="1940938"/>
            <a:ext cx="685800" cy="533400"/>
          </a:xfrm>
          <a:prstGeom prst="flowChartOffpage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>
            <a:normAutofit fontScale="85000" lnSpcReduction="10000"/>
          </a:bodyPr>
          <a:lstStyle/>
          <a:p>
            <a:pPr algn="ctr"/>
            <a:r>
              <a:rPr lang="en-US" sz="1400" dirty="0" smtClean="0"/>
              <a:t>Calibration</a:t>
            </a:r>
          </a:p>
          <a:p>
            <a:pPr algn="ctr"/>
            <a:r>
              <a:rPr lang="en-US" sz="1400" dirty="0" smtClean="0"/>
              <a:t>C</a:t>
            </a:r>
          </a:p>
        </p:txBody>
      </p:sp>
      <p:sp>
        <p:nvSpPr>
          <p:cNvPr id="25" name="Flowchart: Off-page Connector 24"/>
          <p:cNvSpPr/>
          <p:nvPr/>
        </p:nvSpPr>
        <p:spPr>
          <a:xfrm>
            <a:off x="4492204" y="3899848"/>
            <a:ext cx="685800" cy="533400"/>
          </a:xfrm>
          <a:prstGeom prst="flowChartOffpage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>
            <a:normAutofit fontScale="85000" lnSpcReduction="10000"/>
          </a:bodyPr>
          <a:lstStyle/>
          <a:p>
            <a:pPr algn="ctr"/>
            <a:r>
              <a:rPr lang="en-US" sz="1400" dirty="0" smtClean="0"/>
              <a:t>Calibration</a:t>
            </a:r>
          </a:p>
          <a:p>
            <a:pPr algn="ctr"/>
            <a:r>
              <a:rPr lang="en-US" sz="1400" dirty="0" smtClean="0"/>
              <a:t>B</a:t>
            </a:r>
          </a:p>
        </p:txBody>
      </p:sp>
      <p:sp>
        <p:nvSpPr>
          <p:cNvPr id="27" name="Flowchart: Off-page Connector 26"/>
          <p:cNvSpPr/>
          <p:nvPr/>
        </p:nvSpPr>
        <p:spPr>
          <a:xfrm>
            <a:off x="1945944" y="5334000"/>
            <a:ext cx="685800" cy="533400"/>
          </a:xfrm>
          <a:prstGeom prst="flowChartOffpage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>
            <a:normAutofit fontScale="85000" lnSpcReduction="10000"/>
          </a:bodyPr>
          <a:lstStyle/>
          <a:p>
            <a:pPr algn="ctr"/>
            <a:r>
              <a:rPr lang="en-US" sz="1400" dirty="0" smtClean="0"/>
              <a:t>Calibration</a:t>
            </a:r>
          </a:p>
          <a:p>
            <a:pPr algn="ctr"/>
            <a:r>
              <a:rPr lang="en-US" sz="1400" dirty="0" smtClean="0"/>
              <a:t>D</a:t>
            </a:r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4/27/2010</a:t>
            </a:r>
            <a:endParaRPr lang="en-US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DD1E2-828C-4308-9B13-43C6C15D318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5029200" y="29718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Yes</a:t>
            </a:r>
          </a:p>
        </p:txBody>
      </p:sp>
      <p:cxnSp>
        <p:nvCxnSpPr>
          <p:cNvPr id="31" name="Straight Arrow Connector 30"/>
          <p:cNvCxnSpPr>
            <a:stCxn id="5" idx="3"/>
            <a:endCxn id="24" idx="1"/>
          </p:cNvCxnSpPr>
          <p:nvPr/>
        </p:nvCxnSpPr>
        <p:spPr>
          <a:xfrm flipV="1">
            <a:off x="5753100" y="2207638"/>
            <a:ext cx="529848" cy="21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3" idx="2"/>
            <a:endCxn id="2" idx="0"/>
          </p:cNvCxnSpPr>
          <p:nvPr/>
        </p:nvCxnSpPr>
        <p:spPr>
          <a:xfrm rot="16200000" flipH="1">
            <a:off x="2090098" y="1251898"/>
            <a:ext cx="381000" cy="108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" idx="2"/>
            <a:endCxn id="44" idx="0"/>
          </p:cNvCxnSpPr>
          <p:nvPr/>
        </p:nvCxnSpPr>
        <p:spPr>
          <a:xfrm rot="5400000">
            <a:off x="2088357" y="3169443"/>
            <a:ext cx="39528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" idx="3"/>
            <a:endCxn id="5" idx="1"/>
          </p:cNvCxnSpPr>
          <p:nvPr/>
        </p:nvCxnSpPr>
        <p:spPr>
          <a:xfrm>
            <a:off x="3200400" y="2209800"/>
            <a:ext cx="7239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44" idx="3"/>
            <a:endCxn id="25" idx="1"/>
          </p:cNvCxnSpPr>
          <p:nvPr/>
        </p:nvCxnSpPr>
        <p:spPr>
          <a:xfrm flipV="1">
            <a:off x="3200400" y="4166548"/>
            <a:ext cx="1291804" cy="6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44" idx="2"/>
            <a:endCxn id="27" idx="0"/>
          </p:cNvCxnSpPr>
          <p:nvPr/>
        </p:nvCxnSpPr>
        <p:spPr>
          <a:xfrm rot="16200000" flipH="1">
            <a:off x="2104066" y="5149221"/>
            <a:ext cx="366713" cy="28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4"/>
          <p:cNvSpPr>
            <a:spLocks noChangeArrowheads="1"/>
          </p:cNvSpPr>
          <p:nvPr/>
        </p:nvSpPr>
        <p:spPr bwMode="auto">
          <a:xfrm>
            <a:off x="2614613" y="1447800"/>
            <a:ext cx="1219200" cy="838200"/>
          </a:xfrm>
          <a:prstGeom prst="flowChartProcess">
            <a:avLst/>
          </a:prstGeom>
          <a:solidFill>
            <a:srgbClr val="FFF2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18288" rIns="27432" bIns="18288" anchor="ctr"/>
          <a:lstStyle/>
          <a:p>
            <a:pPr algn="ctr"/>
            <a:r>
              <a:rPr lang="en-US" sz="9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Conduct one more reference test in stand that triggered alarm.  Do not update </a:t>
            </a:r>
            <a:r>
              <a:rPr lang="en-US" sz="9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charts.</a:t>
            </a:r>
            <a:endParaRPr lang="en-US" sz="9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076" name="Text Box 21"/>
          <p:cNvSpPr txBox="1">
            <a:spLocks noChangeArrowheads="1"/>
          </p:cNvSpPr>
          <p:nvPr/>
        </p:nvSpPr>
        <p:spPr bwMode="auto">
          <a:xfrm>
            <a:off x="2667000" y="185738"/>
            <a:ext cx="4800600" cy="728662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lIns="45720" tIns="32004" rIns="45720" bIns="32004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LTMS 2</a:t>
            </a:r>
            <a:r>
              <a:rPr lang="en-US" b="1" baseline="300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nd</a:t>
            </a:r>
            <a:r>
              <a:rPr lang="en-US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Edition: Monitoring (</a:t>
            </a:r>
            <a:r>
              <a:rPr lang="en-US" b="1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e</a:t>
            </a:r>
            <a:r>
              <a:rPr lang="en-US" b="1" baseline="-250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) Charts</a:t>
            </a:r>
          </a:p>
        </p:txBody>
      </p:sp>
      <p:sp>
        <p:nvSpPr>
          <p:cNvPr id="44" name="Flowchart: Decision 43"/>
          <p:cNvSpPr/>
          <p:nvPr/>
        </p:nvSpPr>
        <p:spPr>
          <a:xfrm>
            <a:off x="457200" y="1181100"/>
            <a:ext cx="1752600" cy="13716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Did the last reference test </a:t>
            </a: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exceed the </a:t>
            </a:r>
            <a:r>
              <a:rPr lang="en-US" sz="9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</a:t>
            </a:r>
            <a:r>
              <a:rPr lang="en-US" sz="900" baseline="-25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</a:t>
            </a: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Level 3 limit on </a:t>
            </a:r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any </a:t>
            </a: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primary </a:t>
            </a:r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parameters?</a:t>
            </a:r>
          </a:p>
        </p:txBody>
      </p:sp>
      <p:sp>
        <p:nvSpPr>
          <p:cNvPr id="3078" name="Text Box 28"/>
          <p:cNvSpPr txBox="1">
            <a:spLocks noChangeArrowheads="1"/>
          </p:cNvSpPr>
          <p:nvPr/>
        </p:nvSpPr>
        <p:spPr bwMode="auto">
          <a:xfrm>
            <a:off x="762000" y="24384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sp>
        <p:nvSpPr>
          <p:cNvPr id="3079" name="Text Box 28"/>
          <p:cNvSpPr txBox="1">
            <a:spLocks noChangeArrowheads="1"/>
          </p:cNvSpPr>
          <p:nvPr/>
        </p:nvSpPr>
        <p:spPr bwMode="auto">
          <a:xfrm>
            <a:off x="2184400" y="16002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>
                <a:solidFill>
                  <a:srgbClr val="000000"/>
                </a:solidFill>
                <a:cs typeface="Arial" charset="0"/>
              </a:rPr>
              <a:t>Yes</a:t>
            </a:r>
          </a:p>
        </p:txBody>
      </p:sp>
      <p:sp>
        <p:nvSpPr>
          <p:cNvPr id="3080" name="Text Box 28"/>
          <p:cNvSpPr txBox="1">
            <a:spLocks noChangeArrowheads="1"/>
          </p:cNvSpPr>
          <p:nvPr/>
        </p:nvSpPr>
        <p:spPr bwMode="auto">
          <a:xfrm>
            <a:off x="2133600" y="38100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Yes</a:t>
            </a:r>
          </a:p>
        </p:txBody>
      </p:sp>
      <p:sp>
        <p:nvSpPr>
          <p:cNvPr id="3081" name="Text Box 28"/>
          <p:cNvSpPr txBox="1">
            <a:spLocks noChangeArrowheads="1"/>
          </p:cNvSpPr>
          <p:nvPr/>
        </p:nvSpPr>
        <p:spPr bwMode="auto">
          <a:xfrm>
            <a:off x="4419600" y="32004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sp>
        <p:nvSpPr>
          <p:cNvPr id="68" name="Flowchart: Decision 67"/>
          <p:cNvSpPr/>
          <p:nvPr/>
        </p:nvSpPr>
        <p:spPr>
          <a:xfrm>
            <a:off x="457200" y="3429000"/>
            <a:ext cx="1752600" cy="14478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Did the last reference test </a:t>
            </a: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exceed the </a:t>
            </a:r>
            <a:r>
              <a:rPr lang="en-US" sz="9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</a:t>
            </a:r>
            <a:r>
              <a:rPr lang="en-US" sz="900" baseline="-25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</a:t>
            </a: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Level 2 limit on </a:t>
            </a:r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any </a:t>
            </a: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primary </a:t>
            </a:r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parameters?</a:t>
            </a:r>
          </a:p>
        </p:txBody>
      </p:sp>
      <p:sp>
        <p:nvSpPr>
          <p:cNvPr id="3083" name="Text Box 28"/>
          <p:cNvSpPr txBox="1">
            <a:spLocks noChangeArrowheads="1"/>
          </p:cNvSpPr>
          <p:nvPr/>
        </p:nvSpPr>
        <p:spPr bwMode="auto">
          <a:xfrm>
            <a:off x="5689600" y="30480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>
                <a:solidFill>
                  <a:srgbClr val="000000"/>
                </a:solidFill>
                <a:cs typeface="Arial" charset="0"/>
              </a:rPr>
              <a:t>Yes</a:t>
            </a:r>
          </a:p>
        </p:txBody>
      </p:sp>
      <p:cxnSp>
        <p:nvCxnSpPr>
          <p:cNvPr id="81" name="Straight Arrow Connector 80"/>
          <p:cNvCxnSpPr>
            <a:cxnSpLocks noChangeShapeType="1"/>
            <a:stCxn id="44" idx="2"/>
            <a:endCxn id="68" idx="0"/>
          </p:cNvCxnSpPr>
          <p:nvPr/>
        </p:nvCxnSpPr>
        <p:spPr bwMode="auto">
          <a:xfrm rot="5400000">
            <a:off x="895350" y="2990850"/>
            <a:ext cx="876300" cy="1588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3086" name="Text Box 28"/>
          <p:cNvSpPr txBox="1">
            <a:spLocks noChangeArrowheads="1"/>
          </p:cNvSpPr>
          <p:nvPr/>
        </p:nvSpPr>
        <p:spPr bwMode="auto">
          <a:xfrm>
            <a:off x="4470400" y="24384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sp>
        <p:nvSpPr>
          <p:cNvPr id="3088" name="Text Box 28"/>
          <p:cNvSpPr txBox="1">
            <a:spLocks noChangeArrowheads="1"/>
          </p:cNvSpPr>
          <p:nvPr/>
        </p:nvSpPr>
        <p:spPr bwMode="auto">
          <a:xfrm>
            <a:off x="5765800" y="16002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>
                <a:solidFill>
                  <a:srgbClr val="000000"/>
                </a:solidFill>
                <a:cs typeface="Arial" charset="0"/>
              </a:rPr>
              <a:t>Yes</a:t>
            </a:r>
          </a:p>
        </p:txBody>
      </p:sp>
      <p:sp>
        <p:nvSpPr>
          <p:cNvPr id="3091" name="Text Box 28"/>
          <p:cNvSpPr txBox="1">
            <a:spLocks noChangeArrowheads="1"/>
          </p:cNvSpPr>
          <p:nvPr/>
        </p:nvSpPr>
        <p:spPr bwMode="auto">
          <a:xfrm>
            <a:off x="838200" y="48006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sp>
        <p:nvSpPr>
          <p:cNvPr id="3094" name="AutoShape 4"/>
          <p:cNvSpPr>
            <a:spLocks noChangeArrowheads="1"/>
          </p:cNvSpPr>
          <p:nvPr/>
        </p:nvSpPr>
        <p:spPr bwMode="auto">
          <a:xfrm>
            <a:off x="2627313" y="3733800"/>
            <a:ext cx="1219200" cy="838200"/>
          </a:xfrm>
          <a:prstGeom prst="flowChartProcess">
            <a:avLst/>
          </a:prstGeom>
          <a:solidFill>
            <a:srgbClr val="FFF2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18288" rIns="27432" bIns="18288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Calibration </a:t>
            </a:r>
            <a:r>
              <a:rPr lang="en-US" sz="9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period </a:t>
            </a:r>
            <a:r>
              <a:rPr lang="en-US" sz="9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(number of tests) is 0.80 x standard </a:t>
            </a:r>
            <a:r>
              <a:rPr lang="en-US" sz="9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calibration period</a:t>
            </a:r>
          </a:p>
        </p:txBody>
      </p:sp>
      <p:sp>
        <p:nvSpPr>
          <p:cNvPr id="63" name="Flowchart: Decision 62"/>
          <p:cNvSpPr/>
          <p:nvPr/>
        </p:nvSpPr>
        <p:spPr>
          <a:xfrm>
            <a:off x="4267200" y="1219200"/>
            <a:ext cx="1524000" cy="1295400"/>
          </a:xfrm>
          <a:prstGeom prst="flowChartDecisio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| Y</a:t>
            </a:r>
            <a:r>
              <a:rPr lang="en-US" sz="900" baseline="-25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</a:t>
            </a:r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– Y</a:t>
            </a:r>
            <a:r>
              <a:rPr lang="en-US" sz="900" baseline="-25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i+1</a:t>
            </a:r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| ≤ </a:t>
            </a:r>
            <a:r>
              <a:rPr lang="en-US" sz="9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</a:t>
            </a:r>
            <a:r>
              <a:rPr lang="en-US" sz="900" baseline="-25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</a:t>
            </a: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Level 3 </a:t>
            </a: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limit</a:t>
            </a: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?</a:t>
            </a:r>
            <a:endParaRPr lang="en-US" sz="9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4" name="AutoShape 4"/>
          <p:cNvSpPr>
            <a:spLocks noChangeArrowheads="1"/>
          </p:cNvSpPr>
          <p:nvPr/>
        </p:nvSpPr>
        <p:spPr bwMode="auto">
          <a:xfrm>
            <a:off x="6451600" y="1447800"/>
            <a:ext cx="1219200" cy="838200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18288" rIns="27432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 sz="1000"/>
            </a:pPr>
            <a:r>
              <a:rPr lang="en-US" sz="900" dirty="0" smtClean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Y</a:t>
            </a:r>
            <a:r>
              <a:rPr lang="en-US" sz="900" baseline="-25000" dirty="0" smtClean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i</a:t>
            </a:r>
            <a:r>
              <a:rPr lang="en-US" sz="900" dirty="0" smtClean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 = original value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000"/>
            </a:pPr>
            <a:r>
              <a:rPr lang="en-US" sz="900" dirty="0" smtClean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Update charts</a:t>
            </a:r>
            <a:endParaRPr lang="en-US" sz="900" dirty="0">
              <a:solidFill>
                <a:srgbClr val="000000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72" name="Flowchart: Decision 71"/>
          <p:cNvSpPr/>
          <p:nvPr/>
        </p:nvSpPr>
        <p:spPr>
          <a:xfrm>
            <a:off x="4267200" y="2743200"/>
            <a:ext cx="1524000" cy="1295400"/>
          </a:xfrm>
          <a:prstGeom prst="flowChartDecisio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Y</a:t>
            </a:r>
            <a:r>
              <a:rPr lang="en-US" sz="900" baseline="-25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</a:t>
            </a:r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-Y</a:t>
            </a:r>
            <a:r>
              <a:rPr lang="en-US" sz="900" baseline="-25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i+1</a:t>
            </a:r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&gt; </a:t>
            </a:r>
            <a:r>
              <a:rPr lang="en-US" sz="9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</a:t>
            </a:r>
            <a:r>
              <a:rPr lang="en-US" sz="900" baseline="-25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</a:t>
            </a: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Level 3 </a:t>
            </a: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limit</a:t>
            </a: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and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Y</a:t>
            </a:r>
            <a:r>
              <a:rPr lang="en-US" sz="900" baseline="-25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</a:t>
            </a:r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&gt; </a:t>
            </a:r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Z</a:t>
            </a:r>
            <a:r>
              <a:rPr lang="en-US" sz="900" baseline="-25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i-1</a:t>
            </a:r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? </a:t>
            </a:r>
          </a:p>
        </p:txBody>
      </p:sp>
      <p:sp>
        <p:nvSpPr>
          <p:cNvPr id="75" name="AutoShape 4"/>
          <p:cNvSpPr>
            <a:spLocks noChangeArrowheads="1"/>
          </p:cNvSpPr>
          <p:nvPr/>
        </p:nvSpPr>
        <p:spPr bwMode="auto">
          <a:xfrm>
            <a:off x="6375400" y="2971800"/>
            <a:ext cx="1219200" cy="838200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18288" rIns="27432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 sz="1000"/>
            </a:pPr>
            <a:r>
              <a:rPr lang="en-US" sz="900" dirty="0" smtClean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Y</a:t>
            </a:r>
            <a:r>
              <a:rPr lang="en-US" sz="900" baseline="-25000" dirty="0" smtClean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i</a:t>
            </a:r>
            <a:r>
              <a:rPr lang="en-US" sz="900" dirty="0" smtClean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 = (</a:t>
            </a:r>
            <a:r>
              <a:rPr lang="en-US" sz="900" dirty="0" err="1" smtClean="0">
                <a:latin typeface="Tahoma" pitchFamily="34" charset="0"/>
                <a:cs typeface="Tahoma" pitchFamily="34" charset="0"/>
              </a:rPr>
              <a:t>e</a:t>
            </a:r>
            <a:r>
              <a:rPr lang="en-US" sz="900" baseline="-25000" dirty="0" err="1" smtClean="0">
                <a:latin typeface="Tahoma" pitchFamily="34" charset="0"/>
                <a:cs typeface="Tahoma" pitchFamily="34" charset="0"/>
              </a:rPr>
              <a:t>i</a:t>
            </a:r>
            <a:r>
              <a:rPr lang="en-US" sz="900" dirty="0" smtClean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 Level 3 </a:t>
            </a:r>
            <a:r>
              <a:rPr lang="en-US" sz="900" dirty="0" smtClean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limit </a:t>
            </a:r>
            <a:r>
              <a:rPr lang="en-US" sz="900" dirty="0" smtClean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+ Z</a:t>
            </a:r>
            <a:r>
              <a:rPr lang="en-US" sz="900" baseline="-25000" dirty="0" smtClean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i-1</a:t>
            </a:r>
            <a:r>
              <a:rPr lang="en-US" sz="900" dirty="0" smtClean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000"/>
            </a:pPr>
            <a:r>
              <a:rPr lang="en-US" sz="900" dirty="0" smtClean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Update charts</a:t>
            </a:r>
            <a:endParaRPr lang="en-US" sz="900" dirty="0">
              <a:solidFill>
                <a:srgbClr val="000000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82" name="Flowchart: Decision 81"/>
          <p:cNvSpPr/>
          <p:nvPr/>
        </p:nvSpPr>
        <p:spPr>
          <a:xfrm>
            <a:off x="4264025" y="4343400"/>
            <a:ext cx="1524000" cy="1295400"/>
          </a:xfrm>
          <a:prstGeom prst="flowChartDecisio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Y</a:t>
            </a:r>
            <a:r>
              <a:rPr lang="en-US" sz="900" baseline="-25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</a:t>
            </a:r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-Y</a:t>
            </a:r>
            <a:r>
              <a:rPr lang="en-US" sz="900" baseline="-25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i+1</a:t>
            </a:r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&lt;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</a:t>
            </a:r>
            <a:r>
              <a:rPr lang="en-US" sz="9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</a:t>
            </a:r>
            <a:r>
              <a:rPr lang="en-US" sz="900" baseline="-25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</a:t>
            </a: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Level 3 </a:t>
            </a: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limit</a:t>
            </a:r>
            <a:endParaRPr lang="en-US" sz="9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and</a:t>
            </a:r>
            <a:endParaRPr lang="en-US" sz="9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Y</a:t>
            </a:r>
            <a:r>
              <a:rPr lang="en-US" sz="900" baseline="-25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</a:t>
            </a:r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≤ </a:t>
            </a:r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Z</a:t>
            </a:r>
            <a:r>
              <a:rPr lang="en-US" sz="900" baseline="-25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i-1 </a:t>
            </a:r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?</a:t>
            </a:r>
          </a:p>
        </p:txBody>
      </p:sp>
      <p:sp>
        <p:nvSpPr>
          <p:cNvPr id="3107" name="Text Box 28"/>
          <p:cNvSpPr txBox="1">
            <a:spLocks noChangeArrowheads="1"/>
          </p:cNvSpPr>
          <p:nvPr/>
        </p:nvSpPr>
        <p:spPr bwMode="auto">
          <a:xfrm>
            <a:off x="5765800" y="46482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>
                <a:solidFill>
                  <a:srgbClr val="000000"/>
                </a:solidFill>
                <a:cs typeface="Arial" charset="0"/>
              </a:rPr>
              <a:t>Yes</a:t>
            </a:r>
          </a:p>
        </p:txBody>
      </p:sp>
      <p:sp>
        <p:nvSpPr>
          <p:cNvPr id="3108" name="Text Box 28"/>
          <p:cNvSpPr txBox="1">
            <a:spLocks noChangeArrowheads="1"/>
          </p:cNvSpPr>
          <p:nvPr/>
        </p:nvSpPr>
        <p:spPr bwMode="auto">
          <a:xfrm>
            <a:off x="4394200" y="54102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sp>
        <p:nvSpPr>
          <p:cNvPr id="85" name="AutoShape 4"/>
          <p:cNvSpPr>
            <a:spLocks noChangeArrowheads="1"/>
          </p:cNvSpPr>
          <p:nvPr/>
        </p:nvSpPr>
        <p:spPr bwMode="auto">
          <a:xfrm>
            <a:off x="6400800" y="4572000"/>
            <a:ext cx="1295400" cy="838200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18288" rIns="27432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 sz="1000"/>
            </a:pPr>
            <a:r>
              <a:rPr lang="en-US" sz="900" dirty="0" smtClean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Y</a:t>
            </a:r>
            <a:r>
              <a:rPr lang="en-US" sz="900" baseline="-25000" dirty="0" smtClean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i</a:t>
            </a:r>
            <a:r>
              <a:rPr lang="en-US" sz="900" dirty="0" smtClean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 = (-</a:t>
            </a:r>
            <a:r>
              <a:rPr lang="en-US" sz="900" dirty="0" err="1" smtClean="0">
                <a:latin typeface="Tahoma" pitchFamily="34" charset="0"/>
                <a:cs typeface="Tahoma" pitchFamily="34" charset="0"/>
              </a:rPr>
              <a:t>e</a:t>
            </a:r>
            <a:r>
              <a:rPr lang="en-US" sz="900" baseline="-25000" dirty="0" err="1" smtClean="0">
                <a:latin typeface="Tahoma" pitchFamily="34" charset="0"/>
                <a:cs typeface="Tahoma" pitchFamily="34" charset="0"/>
              </a:rPr>
              <a:t>i</a:t>
            </a:r>
            <a:r>
              <a:rPr lang="en-US" sz="900" baseline="-25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900" dirty="0" smtClean="0">
                <a:latin typeface="Tahoma" pitchFamily="34" charset="0"/>
                <a:cs typeface="Tahoma" pitchFamily="34" charset="0"/>
              </a:rPr>
              <a:t>Level 3 </a:t>
            </a:r>
            <a:r>
              <a:rPr lang="en-US" sz="900" dirty="0" smtClean="0">
                <a:latin typeface="Tahoma" pitchFamily="34" charset="0"/>
                <a:cs typeface="Tahoma" pitchFamily="34" charset="0"/>
              </a:rPr>
              <a:t>limit</a:t>
            </a:r>
            <a:r>
              <a:rPr lang="en-US" sz="900" baseline="-25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900" dirty="0" smtClean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+ Z</a:t>
            </a:r>
            <a:r>
              <a:rPr lang="en-US" sz="900" baseline="-25000" dirty="0" smtClean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i-1</a:t>
            </a:r>
            <a:r>
              <a:rPr lang="en-US" sz="900" dirty="0" smtClean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000"/>
            </a:pPr>
            <a:r>
              <a:rPr lang="en-US" sz="900" dirty="0" smtClean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Update charts</a:t>
            </a:r>
            <a:endParaRPr lang="en-US" sz="900" dirty="0">
              <a:solidFill>
                <a:srgbClr val="000000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90" name="Flowchart: Connector 89"/>
          <p:cNvSpPr/>
          <p:nvPr/>
        </p:nvSpPr>
        <p:spPr>
          <a:xfrm>
            <a:off x="8356600" y="5867400"/>
            <a:ext cx="457200" cy="457200"/>
          </a:xfrm>
          <a:prstGeom prst="flowChartConnecto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cxnSp>
        <p:nvCxnSpPr>
          <p:cNvPr id="94" name="Shape 93"/>
          <p:cNvCxnSpPr>
            <a:stCxn id="64" idx="3"/>
            <a:endCxn id="90" idx="0"/>
          </p:cNvCxnSpPr>
          <p:nvPr/>
        </p:nvCxnSpPr>
        <p:spPr>
          <a:xfrm>
            <a:off x="7670800" y="1866900"/>
            <a:ext cx="914400" cy="40005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hape 108"/>
          <p:cNvCxnSpPr>
            <a:stCxn id="82" idx="2"/>
            <a:endCxn id="90" idx="2"/>
          </p:cNvCxnSpPr>
          <p:nvPr/>
        </p:nvCxnSpPr>
        <p:spPr>
          <a:xfrm rot="16200000" flipH="1">
            <a:off x="6462712" y="4202112"/>
            <a:ext cx="457200" cy="333057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16" name="TextBox 114"/>
          <p:cNvSpPr txBox="1">
            <a:spLocks noChangeArrowheads="1"/>
          </p:cNvSpPr>
          <p:nvPr/>
        </p:nvSpPr>
        <p:spPr bwMode="auto">
          <a:xfrm>
            <a:off x="5791200" y="2438400"/>
            <a:ext cx="2590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9900CC"/>
                </a:solidFill>
                <a:latin typeface="Calibri" pitchFamily="34" charset="0"/>
              </a:rPr>
              <a:t>Undue Influence Analysis</a:t>
            </a:r>
          </a:p>
        </p:txBody>
      </p:sp>
      <p:sp>
        <p:nvSpPr>
          <p:cNvPr id="69" name="Flowchart: Connector 68"/>
          <p:cNvSpPr/>
          <p:nvPr/>
        </p:nvSpPr>
        <p:spPr>
          <a:xfrm>
            <a:off x="1524000" y="457200"/>
            <a:ext cx="457200" cy="457200"/>
          </a:xfrm>
          <a:prstGeom prst="flowChartConnecto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cxnSp>
        <p:nvCxnSpPr>
          <p:cNvPr id="95" name="Shape 94"/>
          <p:cNvCxnSpPr>
            <a:cxnSpLocks noChangeShapeType="1"/>
            <a:stCxn id="68" idx="2"/>
            <a:endCxn id="54" idx="1"/>
          </p:cNvCxnSpPr>
          <p:nvPr/>
        </p:nvCxnSpPr>
        <p:spPr bwMode="auto">
          <a:xfrm rot="16200000" flipH="1">
            <a:off x="1942306" y="4267993"/>
            <a:ext cx="342900" cy="1560513"/>
          </a:xfrm>
          <a:prstGeom prst="bentConnector2">
            <a:avLst/>
          </a:prstGeom>
          <a:noFill/>
          <a:ln w="9525" algn="ctr">
            <a:solidFill>
              <a:srgbClr val="4A7EBB"/>
            </a:solidFill>
            <a:miter lim="800000"/>
            <a:headEnd/>
            <a:tailEnd type="arrow" w="med" len="med"/>
          </a:ln>
        </p:spPr>
      </p:cxnSp>
      <p:sp>
        <p:nvSpPr>
          <p:cNvPr id="43" name="Flowchart: Off-page Connector 42"/>
          <p:cNvSpPr/>
          <p:nvPr/>
        </p:nvSpPr>
        <p:spPr>
          <a:xfrm>
            <a:off x="609600" y="381000"/>
            <a:ext cx="685800" cy="533400"/>
          </a:xfrm>
          <a:prstGeom prst="flowChartOffpage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</a:t>
            </a:r>
          </a:p>
        </p:txBody>
      </p:sp>
      <p:cxnSp>
        <p:nvCxnSpPr>
          <p:cNvPr id="46" name="Elbow Connector 45"/>
          <p:cNvCxnSpPr>
            <a:stCxn id="43" idx="2"/>
            <a:endCxn id="44" idx="0"/>
          </p:cNvCxnSpPr>
          <p:nvPr/>
        </p:nvCxnSpPr>
        <p:spPr>
          <a:xfrm rot="16200000" flipH="1">
            <a:off x="1009650" y="857250"/>
            <a:ext cx="266700" cy="3810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69" idx="4"/>
            <a:endCxn id="44" idx="0"/>
          </p:cNvCxnSpPr>
          <p:nvPr/>
        </p:nvCxnSpPr>
        <p:spPr>
          <a:xfrm rot="5400000">
            <a:off x="1409700" y="838200"/>
            <a:ext cx="266700" cy="419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Flowchart: Off-page Connector 53"/>
          <p:cNvSpPr/>
          <p:nvPr/>
        </p:nvSpPr>
        <p:spPr>
          <a:xfrm>
            <a:off x="2894013" y="4953000"/>
            <a:ext cx="685800" cy="533400"/>
          </a:xfrm>
          <a:prstGeom prst="flowChartOffpage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Z</a:t>
            </a:r>
            <a:r>
              <a:rPr lang="en-US" sz="1400" baseline="-25000" dirty="0" smtClean="0"/>
              <a:t>i</a:t>
            </a:r>
          </a:p>
          <a:p>
            <a:pPr algn="ctr"/>
            <a:r>
              <a:rPr lang="en-US" sz="1400" dirty="0" smtClean="0"/>
              <a:t>G</a:t>
            </a:r>
          </a:p>
        </p:txBody>
      </p:sp>
      <p:cxnSp>
        <p:nvCxnSpPr>
          <p:cNvPr id="56" name="Straight Arrow Connector 55"/>
          <p:cNvCxnSpPr>
            <a:stCxn id="3094" idx="2"/>
            <a:endCxn id="54" idx="0"/>
          </p:cNvCxnSpPr>
          <p:nvPr/>
        </p:nvCxnSpPr>
        <p:spPr>
          <a:xfrm rot="5400000">
            <a:off x="3046413" y="47625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Date Placeholder 4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4/27/2010</a:t>
            </a:r>
            <a:endParaRPr lang="en-US" dirty="0"/>
          </a:p>
        </p:txBody>
      </p:sp>
      <p:sp>
        <p:nvSpPr>
          <p:cNvPr id="47" name="Slide Number Placeholder 4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CB9E4-4A32-4140-A4DB-6F88A72AEEB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cxnSp>
        <p:nvCxnSpPr>
          <p:cNvPr id="50" name="Straight Arrow Connector 49"/>
          <p:cNvCxnSpPr>
            <a:stCxn id="44" idx="3"/>
            <a:endCxn id="3074" idx="1"/>
          </p:cNvCxnSpPr>
          <p:nvPr/>
        </p:nvCxnSpPr>
        <p:spPr>
          <a:xfrm>
            <a:off x="2209800" y="1866900"/>
            <a:ext cx="4048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 Box 28"/>
          <p:cNvSpPr txBox="1">
            <a:spLocks noChangeArrowheads="1"/>
          </p:cNvSpPr>
          <p:nvPr/>
        </p:nvSpPr>
        <p:spPr bwMode="auto">
          <a:xfrm>
            <a:off x="4495800" y="39624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cxnSp>
        <p:nvCxnSpPr>
          <p:cNvPr id="55" name="Straight Arrow Connector 54"/>
          <p:cNvCxnSpPr>
            <a:stCxn id="3074" idx="3"/>
            <a:endCxn id="63" idx="1"/>
          </p:cNvCxnSpPr>
          <p:nvPr/>
        </p:nvCxnSpPr>
        <p:spPr>
          <a:xfrm>
            <a:off x="3833813" y="1866900"/>
            <a:ext cx="43338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63" idx="3"/>
            <a:endCxn id="64" idx="1"/>
          </p:cNvCxnSpPr>
          <p:nvPr/>
        </p:nvCxnSpPr>
        <p:spPr>
          <a:xfrm>
            <a:off x="5791200" y="1866900"/>
            <a:ext cx="660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63" idx="2"/>
            <a:endCxn id="72" idx="0"/>
          </p:cNvCxnSpPr>
          <p:nvPr/>
        </p:nvCxnSpPr>
        <p:spPr>
          <a:xfrm rot="5400000">
            <a:off x="4914900" y="26289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72" idx="2"/>
            <a:endCxn id="82" idx="0"/>
          </p:cNvCxnSpPr>
          <p:nvPr/>
        </p:nvCxnSpPr>
        <p:spPr>
          <a:xfrm rot="5400000">
            <a:off x="4875213" y="4189413"/>
            <a:ext cx="3048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72" idx="3"/>
            <a:endCxn id="75" idx="1"/>
          </p:cNvCxnSpPr>
          <p:nvPr/>
        </p:nvCxnSpPr>
        <p:spPr>
          <a:xfrm>
            <a:off x="5791200" y="3390900"/>
            <a:ext cx="584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82" idx="3"/>
            <a:endCxn id="85" idx="1"/>
          </p:cNvCxnSpPr>
          <p:nvPr/>
        </p:nvCxnSpPr>
        <p:spPr>
          <a:xfrm>
            <a:off x="5788025" y="4991100"/>
            <a:ext cx="6127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68" idx="3"/>
            <a:endCxn id="3094" idx="1"/>
          </p:cNvCxnSpPr>
          <p:nvPr/>
        </p:nvCxnSpPr>
        <p:spPr>
          <a:xfrm>
            <a:off x="2209800" y="4152900"/>
            <a:ext cx="4175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75" idx="3"/>
          </p:cNvCxnSpPr>
          <p:nvPr/>
        </p:nvCxnSpPr>
        <p:spPr>
          <a:xfrm flipV="1">
            <a:off x="7594600" y="3386919"/>
            <a:ext cx="989842" cy="39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85" idx="3"/>
          </p:cNvCxnSpPr>
          <p:nvPr/>
        </p:nvCxnSpPr>
        <p:spPr>
          <a:xfrm flipV="1">
            <a:off x="7696200" y="4983707"/>
            <a:ext cx="915537" cy="73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21"/>
          <p:cNvSpPr txBox="1">
            <a:spLocks noChangeArrowheads="1"/>
          </p:cNvSpPr>
          <p:nvPr/>
        </p:nvSpPr>
        <p:spPr bwMode="auto">
          <a:xfrm>
            <a:off x="2362200" y="249238"/>
            <a:ext cx="5486400" cy="665162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lIns="45720" tIns="32004" rIns="45720" bIns="32004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LTMS 2</a:t>
            </a:r>
            <a:r>
              <a:rPr lang="en-US" b="1" baseline="300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nd</a:t>
            </a:r>
            <a:r>
              <a:rPr lang="en-US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Edition: Adjustment (</a:t>
            </a:r>
            <a:r>
              <a:rPr lang="en-US" b="1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Z</a:t>
            </a:r>
            <a:r>
              <a:rPr lang="en-US" b="1" baseline="-250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) Charts</a:t>
            </a:r>
          </a:p>
        </p:txBody>
      </p:sp>
      <p:sp>
        <p:nvSpPr>
          <p:cNvPr id="44" name="Flowchart: Decision 43"/>
          <p:cNvSpPr/>
          <p:nvPr/>
        </p:nvSpPr>
        <p:spPr>
          <a:xfrm>
            <a:off x="533400" y="990600"/>
            <a:ext cx="1524000" cy="12954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Did the last reference test </a:t>
            </a: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exceed the </a:t>
            </a:r>
            <a:r>
              <a:rPr lang="en-US" sz="9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Z</a:t>
            </a:r>
            <a:r>
              <a:rPr lang="en-US" sz="900" baseline="-25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</a:t>
            </a: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Level 2 limit?</a:t>
            </a:r>
            <a:endParaRPr lang="en-US" sz="9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101" name="Text Box 28"/>
          <p:cNvSpPr txBox="1">
            <a:spLocks noChangeArrowheads="1"/>
          </p:cNvSpPr>
          <p:nvPr/>
        </p:nvSpPr>
        <p:spPr bwMode="auto">
          <a:xfrm>
            <a:off x="914400" y="23622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sp>
        <p:nvSpPr>
          <p:cNvPr id="4102" name="Text Box 28"/>
          <p:cNvSpPr txBox="1">
            <a:spLocks noChangeArrowheads="1"/>
          </p:cNvSpPr>
          <p:nvPr/>
        </p:nvSpPr>
        <p:spPr bwMode="auto">
          <a:xfrm>
            <a:off x="1981200" y="13716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Yes</a:t>
            </a:r>
          </a:p>
        </p:txBody>
      </p:sp>
      <p:sp>
        <p:nvSpPr>
          <p:cNvPr id="4103" name="Text Box 28"/>
          <p:cNvSpPr txBox="1">
            <a:spLocks noChangeArrowheads="1"/>
          </p:cNvSpPr>
          <p:nvPr/>
        </p:nvSpPr>
        <p:spPr bwMode="auto">
          <a:xfrm>
            <a:off x="8153400" y="33528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sp>
        <p:nvSpPr>
          <p:cNvPr id="4104" name="Text Box 28"/>
          <p:cNvSpPr txBox="1">
            <a:spLocks noChangeArrowheads="1"/>
          </p:cNvSpPr>
          <p:nvPr/>
        </p:nvSpPr>
        <p:spPr bwMode="auto">
          <a:xfrm>
            <a:off x="7010400" y="447648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Yes</a:t>
            </a:r>
          </a:p>
        </p:txBody>
      </p:sp>
      <p:sp>
        <p:nvSpPr>
          <p:cNvPr id="4105" name="Text Box 28"/>
          <p:cNvSpPr txBox="1">
            <a:spLocks noChangeArrowheads="1"/>
          </p:cNvSpPr>
          <p:nvPr/>
        </p:nvSpPr>
        <p:spPr bwMode="auto">
          <a:xfrm>
            <a:off x="6019800" y="33528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sp>
        <p:nvSpPr>
          <p:cNvPr id="105" name="Flowchart: Decision 104"/>
          <p:cNvSpPr>
            <a:spLocks noChangeArrowheads="1"/>
          </p:cNvSpPr>
          <p:nvPr/>
        </p:nvSpPr>
        <p:spPr bwMode="auto">
          <a:xfrm>
            <a:off x="4495800" y="2960440"/>
            <a:ext cx="1676400" cy="1447800"/>
          </a:xfrm>
          <a:prstGeom prst="flowChartDecision">
            <a:avLst/>
          </a:prstGeom>
          <a:solidFill>
            <a:srgbClr val="CCFFCC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lIns="0" tIns="0" rIns="0" bIns="0" anchor="ctr">
            <a:normAutofit fontScale="92500" lnSpcReduction="1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latin typeface="Tahoma" pitchFamily="34" charset="0"/>
                <a:cs typeface="Tahoma" pitchFamily="34" charset="0"/>
              </a:rPr>
              <a:t>Did previous valid test (sequence</a:t>
            </a:r>
            <a:r>
              <a:rPr lang="en-US" sz="900" baseline="-25000" dirty="0" smtClean="0">
                <a:latin typeface="Tahoma" pitchFamily="34" charset="0"/>
                <a:cs typeface="Tahoma" pitchFamily="34" charset="0"/>
              </a:rPr>
              <a:t>i-1</a:t>
            </a:r>
            <a:r>
              <a:rPr lang="en-US" sz="900" dirty="0" smtClean="0">
                <a:latin typeface="Tahoma" pitchFamily="34" charset="0"/>
                <a:cs typeface="Tahoma" pitchFamily="34" charset="0"/>
              </a:rPr>
              <a:t>) accomplish calibration and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900" dirty="0">
                <a:latin typeface="Tahoma" pitchFamily="34" charset="0"/>
                <a:cs typeface="Tahoma" pitchFamily="34" charset="0"/>
              </a:rPr>
              <a:t>| </a:t>
            </a:r>
            <a:r>
              <a:rPr lang="en-US" sz="900" dirty="0" err="1">
                <a:latin typeface="Tahoma" pitchFamily="34" charset="0"/>
                <a:cs typeface="Tahoma" pitchFamily="34" charset="0"/>
              </a:rPr>
              <a:t>e</a:t>
            </a:r>
            <a:r>
              <a:rPr lang="en-US" sz="900" baseline="-25000" dirty="0" err="1">
                <a:latin typeface="Tahoma" pitchFamily="34" charset="0"/>
                <a:cs typeface="Tahoma" pitchFamily="34" charset="0"/>
              </a:rPr>
              <a:t>i</a:t>
            </a:r>
            <a:r>
              <a:rPr lang="en-US" sz="900" dirty="0">
                <a:latin typeface="Tahoma" pitchFamily="34" charset="0"/>
                <a:cs typeface="Tahoma" pitchFamily="34" charset="0"/>
              </a:rPr>
              <a:t> | ≤ .50  and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latin typeface="Tahoma" pitchFamily="34" charset="0"/>
                <a:cs typeface="Tahoma" pitchFamily="34" charset="0"/>
              </a:rPr>
              <a:t>| </a:t>
            </a:r>
            <a:r>
              <a:rPr lang="en-US" sz="900" dirty="0" err="1">
                <a:latin typeface="Tahoma" pitchFamily="34" charset="0"/>
                <a:cs typeface="Tahoma" pitchFamily="34" charset="0"/>
              </a:rPr>
              <a:t>Z</a:t>
            </a:r>
            <a:r>
              <a:rPr lang="en-US" sz="900" baseline="-25000" dirty="0" err="1">
                <a:latin typeface="Tahoma" pitchFamily="34" charset="0"/>
                <a:cs typeface="Tahoma" pitchFamily="34" charset="0"/>
              </a:rPr>
              <a:t>i</a:t>
            </a:r>
            <a:r>
              <a:rPr lang="en-US" sz="900" dirty="0">
                <a:latin typeface="Tahoma" pitchFamily="34" charset="0"/>
                <a:cs typeface="Tahoma" pitchFamily="34" charset="0"/>
              </a:rPr>
              <a:t> | ≤ .50?</a:t>
            </a:r>
          </a:p>
        </p:txBody>
      </p:sp>
      <p:sp>
        <p:nvSpPr>
          <p:cNvPr id="4107" name="Text Box 28"/>
          <p:cNvSpPr txBox="1">
            <a:spLocks noChangeArrowheads="1"/>
          </p:cNvSpPr>
          <p:nvPr/>
        </p:nvSpPr>
        <p:spPr bwMode="auto">
          <a:xfrm>
            <a:off x="4953000" y="4435536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Yes</a:t>
            </a:r>
          </a:p>
        </p:txBody>
      </p:sp>
      <p:sp>
        <p:nvSpPr>
          <p:cNvPr id="4108" name="Text Box 28"/>
          <p:cNvSpPr txBox="1">
            <a:spLocks noChangeArrowheads="1"/>
          </p:cNvSpPr>
          <p:nvPr/>
        </p:nvSpPr>
        <p:spPr bwMode="auto">
          <a:xfrm>
            <a:off x="1981200" y="3629025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sp>
        <p:nvSpPr>
          <p:cNvPr id="4109" name="Text Box 28"/>
          <p:cNvSpPr txBox="1">
            <a:spLocks noChangeArrowheads="1"/>
          </p:cNvSpPr>
          <p:nvPr/>
        </p:nvSpPr>
        <p:spPr bwMode="auto">
          <a:xfrm>
            <a:off x="762000" y="4467225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Yes</a:t>
            </a:r>
          </a:p>
        </p:txBody>
      </p:sp>
      <p:sp>
        <p:nvSpPr>
          <p:cNvPr id="4111" name="AutoShape 4"/>
          <p:cNvSpPr>
            <a:spLocks noChangeArrowheads="1"/>
          </p:cNvSpPr>
          <p:nvPr/>
        </p:nvSpPr>
        <p:spPr bwMode="auto">
          <a:xfrm>
            <a:off x="685800" y="5029200"/>
            <a:ext cx="1219200" cy="838200"/>
          </a:xfrm>
          <a:prstGeom prst="flowChartProcess">
            <a:avLst/>
          </a:prstGeom>
          <a:solidFill>
            <a:srgbClr val="FFF2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105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Calculate SA =</a:t>
            </a:r>
          </a:p>
          <a:p>
            <a:pPr algn="ctr"/>
            <a:r>
              <a:rPr lang="en-US" sz="105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-</a:t>
            </a:r>
            <a:r>
              <a:rPr lang="en-US" sz="1050" dirty="0" err="1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Z</a:t>
            </a:r>
            <a:r>
              <a:rPr lang="en-US" sz="1050" baseline="-25000" dirty="0" err="1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i</a:t>
            </a:r>
            <a:r>
              <a:rPr lang="en-US" sz="1050" baseline="-250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en-US" sz="105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x </a:t>
            </a:r>
            <a:r>
              <a:rPr lang="en-US" sz="105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i</a:t>
            </a:r>
            <a:r>
              <a:rPr lang="en-US" sz="105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ndustry approved SA standard deviation</a:t>
            </a:r>
            <a:endParaRPr lang="en-US" sz="105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115" name="AutoShape 4"/>
          <p:cNvSpPr>
            <a:spLocks noChangeArrowheads="1"/>
          </p:cNvSpPr>
          <p:nvPr/>
        </p:nvSpPr>
        <p:spPr bwMode="auto">
          <a:xfrm>
            <a:off x="4724400" y="4813120"/>
            <a:ext cx="1219200" cy="838200"/>
          </a:xfrm>
          <a:prstGeom prst="flowChartProcess">
            <a:avLst/>
          </a:prstGeom>
          <a:solidFill>
            <a:srgbClr val="FFF2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18288" rIns="27432" bIns="18288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Calibration period (number of tests) is 1.4 x standard calibration period</a:t>
            </a:r>
            <a:endParaRPr lang="en-US" sz="9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7" name="Flowchart: Decision 66"/>
          <p:cNvSpPr/>
          <p:nvPr/>
        </p:nvSpPr>
        <p:spPr>
          <a:xfrm>
            <a:off x="2286000" y="4800600"/>
            <a:ext cx="1524000" cy="12954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 fontScale="925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Two or more invalid </a:t>
            </a: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ref tests </a:t>
            </a:r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in calibration </a:t>
            </a: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sequence in the same stand? </a:t>
            </a:r>
            <a:endParaRPr lang="en-US" sz="9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9" name="Flowchart: Terminator 78"/>
          <p:cNvSpPr/>
          <p:nvPr/>
        </p:nvSpPr>
        <p:spPr>
          <a:xfrm>
            <a:off x="4648200" y="6019800"/>
            <a:ext cx="1371600" cy="457200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END</a:t>
            </a:r>
          </a:p>
        </p:txBody>
      </p:sp>
      <p:cxnSp>
        <p:nvCxnSpPr>
          <p:cNvPr id="85" name="Straight Arrow Connector 84"/>
          <p:cNvCxnSpPr>
            <a:stCxn id="4115" idx="2"/>
            <a:endCxn id="79" idx="0"/>
          </p:cNvCxnSpPr>
          <p:nvPr/>
        </p:nvCxnSpPr>
        <p:spPr>
          <a:xfrm rot="5400000">
            <a:off x="5149760" y="5835560"/>
            <a:ext cx="3684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Flowchart: Decision 91"/>
          <p:cNvSpPr>
            <a:spLocks noChangeArrowheads="1"/>
          </p:cNvSpPr>
          <p:nvPr/>
        </p:nvSpPr>
        <p:spPr bwMode="auto">
          <a:xfrm>
            <a:off x="6566848" y="2960440"/>
            <a:ext cx="1676400" cy="1447800"/>
          </a:xfrm>
          <a:prstGeom prst="flowChartDecision">
            <a:avLst/>
          </a:prstGeom>
          <a:solidFill>
            <a:srgbClr val="CCFFCC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latin typeface="Tahoma" pitchFamily="34" charset="0"/>
                <a:cs typeface="Tahoma" pitchFamily="34" charset="0"/>
              </a:rPr>
              <a:t>Did previous valid test (sequence</a:t>
            </a:r>
            <a:r>
              <a:rPr lang="en-US" sz="900" baseline="-25000" dirty="0" smtClean="0">
                <a:latin typeface="Tahoma" pitchFamily="34" charset="0"/>
                <a:cs typeface="Tahoma" pitchFamily="34" charset="0"/>
              </a:rPr>
              <a:t>i-1</a:t>
            </a:r>
            <a:r>
              <a:rPr lang="en-US" sz="900" dirty="0" smtClean="0">
                <a:latin typeface="Tahoma" pitchFamily="34" charset="0"/>
                <a:cs typeface="Tahoma" pitchFamily="34" charset="0"/>
              </a:rPr>
              <a:t>) accomplish calibration and  </a:t>
            </a:r>
            <a:r>
              <a:rPr lang="en-US" sz="900" dirty="0">
                <a:latin typeface="Tahoma" pitchFamily="34" charset="0"/>
                <a:cs typeface="Tahoma" pitchFamily="34" charset="0"/>
              </a:rPr>
              <a:t>| </a:t>
            </a:r>
            <a:r>
              <a:rPr lang="en-US" sz="900" dirty="0" err="1">
                <a:latin typeface="Tahoma" pitchFamily="34" charset="0"/>
                <a:cs typeface="Tahoma" pitchFamily="34" charset="0"/>
              </a:rPr>
              <a:t>e</a:t>
            </a:r>
            <a:r>
              <a:rPr lang="en-US" sz="900" baseline="-25000" dirty="0" err="1">
                <a:latin typeface="Tahoma" pitchFamily="34" charset="0"/>
                <a:cs typeface="Tahoma" pitchFamily="34" charset="0"/>
              </a:rPr>
              <a:t>i</a:t>
            </a:r>
            <a:r>
              <a:rPr lang="en-US" sz="900" dirty="0">
                <a:latin typeface="Tahoma" pitchFamily="34" charset="0"/>
                <a:cs typeface="Tahoma" pitchFamily="34" charset="0"/>
              </a:rPr>
              <a:t> | ≤ 0.50 ?</a:t>
            </a:r>
          </a:p>
        </p:txBody>
      </p:sp>
      <p:cxnSp>
        <p:nvCxnSpPr>
          <p:cNvPr id="98" name="Straight Arrow Connector 97"/>
          <p:cNvCxnSpPr>
            <a:cxnSpLocks noChangeShapeType="1"/>
            <a:stCxn id="105" idx="2"/>
            <a:endCxn id="4115" idx="0"/>
          </p:cNvCxnSpPr>
          <p:nvPr/>
        </p:nvCxnSpPr>
        <p:spPr bwMode="auto">
          <a:xfrm rot="5400000">
            <a:off x="5131560" y="4610680"/>
            <a:ext cx="404880" cy="1588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4123" name="AutoShape 4"/>
          <p:cNvSpPr>
            <a:spLocks noChangeArrowheads="1"/>
          </p:cNvSpPr>
          <p:nvPr/>
        </p:nvSpPr>
        <p:spPr bwMode="auto">
          <a:xfrm>
            <a:off x="6794500" y="4854064"/>
            <a:ext cx="1219200" cy="838200"/>
          </a:xfrm>
          <a:prstGeom prst="flowChartProcess">
            <a:avLst/>
          </a:prstGeom>
          <a:solidFill>
            <a:srgbClr val="FFF2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18288" rIns="27432" bIns="18288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Calibration period (number of tests) is 1.2 x standard calibration period</a:t>
            </a:r>
            <a:endParaRPr lang="en-US" sz="9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113" name="Shape 112"/>
          <p:cNvCxnSpPr>
            <a:cxnSpLocks noChangeShapeType="1"/>
            <a:stCxn id="67" idx="2"/>
            <a:endCxn id="79" idx="1"/>
          </p:cNvCxnSpPr>
          <p:nvPr/>
        </p:nvCxnSpPr>
        <p:spPr bwMode="auto">
          <a:xfrm rot="16200000" flipH="1">
            <a:off x="3771900" y="5372100"/>
            <a:ext cx="152400" cy="1600200"/>
          </a:xfrm>
          <a:prstGeom prst="bentConnector2">
            <a:avLst/>
          </a:prstGeom>
          <a:noFill/>
          <a:ln w="9525" algn="ctr">
            <a:solidFill>
              <a:srgbClr val="4A7EBB"/>
            </a:solidFill>
            <a:miter lim="800000"/>
            <a:headEnd/>
            <a:tailEnd type="arrow" w="med" len="med"/>
          </a:ln>
        </p:spPr>
      </p:cxnSp>
      <p:cxnSp>
        <p:nvCxnSpPr>
          <p:cNvPr id="115" name="Straight Arrow Connector 114"/>
          <p:cNvCxnSpPr>
            <a:cxnSpLocks noChangeShapeType="1"/>
            <a:stCxn id="92" idx="2"/>
            <a:endCxn id="4123" idx="0"/>
          </p:cNvCxnSpPr>
          <p:nvPr/>
        </p:nvCxnSpPr>
        <p:spPr bwMode="auto">
          <a:xfrm rot="5400000">
            <a:off x="7181662" y="4630678"/>
            <a:ext cx="445824" cy="948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59" name="Elbow Connector 58"/>
          <p:cNvCxnSpPr>
            <a:cxnSpLocks noChangeShapeType="1"/>
            <a:stCxn id="92" idx="3"/>
            <a:endCxn id="79" idx="3"/>
          </p:cNvCxnSpPr>
          <p:nvPr/>
        </p:nvCxnSpPr>
        <p:spPr bwMode="auto">
          <a:xfrm flipH="1">
            <a:off x="6019800" y="3684340"/>
            <a:ext cx="2223448" cy="2564060"/>
          </a:xfrm>
          <a:prstGeom prst="bentConnector3">
            <a:avLst>
              <a:gd name="adj1" fmla="val -10281"/>
            </a:avLst>
          </a:prstGeom>
          <a:noFill/>
          <a:ln w="9525" algn="ctr">
            <a:solidFill>
              <a:srgbClr val="4A7EBB"/>
            </a:solidFill>
            <a:miter lim="800000"/>
            <a:headEnd/>
            <a:tailEnd type="arrow" w="med" len="med"/>
          </a:ln>
        </p:spPr>
      </p:cxnSp>
      <p:sp>
        <p:nvSpPr>
          <p:cNvPr id="4132" name="TextBox 80"/>
          <p:cNvSpPr txBox="1">
            <a:spLocks noChangeArrowheads="1"/>
          </p:cNvSpPr>
          <p:nvPr/>
        </p:nvSpPr>
        <p:spPr bwMode="auto">
          <a:xfrm>
            <a:off x="4876800" y="2522576"/>
            <a:ext cx="358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99FF66"/>
                </a:solidFill>
                <a:latin typeface="Tahoma" pitchFamily="34" charset="0"/>
                <a:cs typeface="Tahoma" pitchFamily="34" charset="0"/>
              </a:rPr>
              <a:t>For all </a:t>
            </a:r>
            <a:r>
              <a:rPr lang="en-US" b="1" dirty="0" smtClean="0">
                <a:solidFill>
                  <a:srgbClr val="99FF66"/>
                </a:solidFill>
                <a:latin typeface="Tahoma" pitchFamily="34" charset="0"/>
                <a:cs typeface="Tahoma" pitchFamily="34" charset="0"/>
              </a:rPr>
              <a:t>primary parameters</a:t>
            </a:r>
            <a:endParaRPr lang="en-US" b="1" dirty="0">
              <a:solidFill>
                <a:srgbClr val="99FF66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Flowchart: Decision 43"/>
          <p:cNvSpPr/>
          <p:nvPr/>
        </p:nvSpPr>
        <p:spPr>
          <a:xfrm>
            <a:off x="533400" y="3352800"/>
            <a:ext cx="1524000" cy="12954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Did the last reference test </a:t>
            </a: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exceed the </a:t>
            </a:r>
            <a:r>
              <a:rPr lang="en-US" sz="9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Z</a:t>
            </a:r>
            <a:r>
              <a:rPr lang="en-US" sz="900" baseline="-25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</a:t>
            </a: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Level 1 limit?</a:t>
            </a:r>
            <a:endParaRPr lang="en-US" sz="9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137" name="AutoShape 4"/>
          <p:cNvSpPr>
            <a:spLocks noChangeArrowheads="1"/>
          </p:cNvSpPr>
          <p:nvPr/>
        </p:nvSpPr>
        <p:spPr bwMode="auto">
          <a:xfrm>
            <a:off x="2438400" y="3581400"/>
            <a:ext cx="1219200" cy="838200"/>
          </a:xfrm>
          <a:prstGeom prst="flowChartProcess">
            <a:avLst/>
          </a:prstGeom>
          <a:solidFill>
            <a:srgbClr val="FFF2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18288" rIns="27432" bIns="18288" anchor="ctr"/>
          <a:lstStyle/>
          <a:p>
            <a:pPr algn="ctr"/>
            <a:r>
              <a:rPr lang="en-US" sz="9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No Severity Adjustment</a:t>
            </a:r>
          </a:p>
          <a:p>
            <a:pPr algn="ctr"/>
            <a:endParaRPr lang="en-US" sz="90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147" name="Text Box 28"/>
          <p:cNvSpPr txBox="1">
            <a:spLocks noChangeArrowheads="1"/>
          </p:cNvSpPr>
          <p:nvPr/>
        </p:nvSpPr>
        <p:spPr bwMode="auto">
          <a:xfrm>
            <a:off x="3295650" y="5991225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Yes</a:t>
            </a:r>
          </a:p>
        </p:txBody>
      </p:sp>
      <p:sp>
        <p:nvSpPr>
          <p:cNvPr id="4148" name="Text Box 28"/>
          <p:cNvSpPr txBox="1">
            <a:spLocks noChangeArrowheads="1"/>
          </p:cNvSpPr>
          <p:nvPr/>
        </p:nvSpPr>
        <p:spPr bwMode="auto">
          <a:xfrm>
            <a:off x="3600450" y="5076825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cxnSp>
        <p:nvCxnSpPr>
          <p:cNvPr id="12" name="Straight Arrow Connector 97"/>
          <p:cNvCxnSpPr>
            <a:cxnSpLocks noChangeShapeType="1"/>
            <a:stCxn id="67" idx="3"/>
            <a:endCxn id="105" idx="1"/>
          </p:cNvCxnSpPr>
          <p:nvPr/>
        </p:nvCxnSpPr>
        <p:spPr bwMode="auto">
          <a:xfrm flipV="1">
            <a:off x="3810000" y="3684340"/>
            <a:ext cx="685800" cy="1763960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rgbClr val="4A7EBB"/>
            </a:solidFill>
            <a:miter lim="800000"/>
            <a:headEnd/>
            <a:tailEnd type="arrow" w="med" len="med"/>
          </a:ln>
        </p:spPr>
      </p:cxnSp>
      <p:sp>
        <p:nvSpPr>
          <p:cNvPr id="45" name="Flowchart: Off-page Connector 44"/>
          <p:cNvSpPr/>
          <p:nvPr/>
        </p:nvSpPr>
        <p:spPr>
          <a:xfrm>
            <a:off x="952500" y="228600"/>
            <a:ext cx="685800" cy="533400"/>
          </a:xfrm>
          <a:prstGeom prst="flowChartOffpage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</a:t>
            </a:r>
          </a:p>
        </p:txBody>
      </p:sp>
      <p:cxnSp>
        <p:nvCxnSpPr>
          <p:cNvPr id="47" name="Straight Arrow Connector 46"/>
          <p:cNvCxnSpPr>
            <a:stCxn id="45" idx="2"/>
            <a:endCxn id="44" idx="0"/>
          </p:cNvCxnSpPr>
          <p:nvPr/>
        </p:nvCxnSpPr>
        <p:spPr>
          <a:xfrm rot="5400000">
            <a:off x="1181100" y="8763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Date Placeholder 4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4/27/2010</a:t>
            </a:r>
            <a:endParaRPr lang="en-US" dirty="0"/>
          </a:p>
        </p:txBody>
      </p:sp>
      <p:sp>
        <p:nvSpPr>
          <p:cNvPr id="48" name="Slide Number Placeholder 4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CB9E4-4A32-4140-A4DB-6F88A72AEEB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cxnSp>
        <p:nvCxnSpPr>
          <p:cNvPr id="52" name="Straight Arrow Connector 51"/>
          <p:cNvCxnSpPr>
            <a:stCxn id="2" idx="3"/>
            <a:endCxn id="4137" idx="1"/>
          </p:cNvCxnSpPr>
          <p:nvPr/>
        </p:nvCxnSpPr>
        <p:spPr>
          <a:xfrm>
            <a:off x="2057400" y="40005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2" idx="2"/>
            <a:endCxn id="4111" idx="0"/>
          </p:cNvCxnSpPr>
          <p:nvPr/>
        </p:nvCxnSpPr>
        <p:spPr>
          <a:xfrm rot="5400000">
            <a:off x="1104900" y="48387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111" idx="3"/>
            <a:endCxn id="67" idx="1"/>
          </p:cNvCxnSpPr>
          <p:nvPr/>
        </p:nvCxnSpPr>
        <p:spPr>
          <a:xfrm>
            <a:off x="1905000" y="54483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4137" idx="2"/>
            <a:endCxn id="67" idx="0"/>
          </p:cNvCxnSpPr>
          <p:nvPr/>
        </p:nvCxnSpPr>
        <p:spPr>
          <a:xfrm rot="5400000">
            <a:off x="2857500" y="46101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105" idx="3"/>
            <a:endCxn id="92" idx="1"/>
          </p:cNvCxnSpPr>
          <p:nvPr/>
        </p:nvCxnSpPr>
        <p:spPr>
          <a:xfrm>
            <a:off x="6172200" y="3684340"/>
            <a:ext cx="3946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hape 54"/>
          <p:cNvCxnSpPr>
            <a:stCxn id="4123" idx="2"/>
            <a:endCxn id="79" idx="3"/>
          </p:cNvCxnSpPr>
          <p:nvPr/>
        </p:nvCxnSpPr>
        <p:spPr>
          <a:xfrm rot="5400000">
            <a:off x="6433882" y="5278182"/>
            <a:ext cx="556136" cy="13843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4" idx="2"/>
            <a:endCxn id="2" idx="0"/>
          </p:cNvCxnSpPr>
          <p:nvPr/>
        </p:nvCxnSpPr>
        <p:spPr>
          <a:xfrm rot="5400000">
            <a:off x="762000" y="28194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4123" idx="2"/>
          </p:cNvCxnSpPr>
          <p:nvPr/>
        </p:nvCxnSpPr>
        <p:spPr>
          <a:xfrm rot="5400000">
            <a:off x="7119682" y="5963982"/>
            <a:ext cx="556136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Flowchart: Decision 72"/>
          <p:cNvSpPr/>
          <p:nvPr/>
        </p:nvSpPr>
        <p:spPr>
          <a:xfrm>
            <a:off x="2286000" y="990600"/>
            <a:ext cx="1524000" cy="12954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Is </a:t>
            </a: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this a lab based severity adjustment system?</a:t>
            </a:r>
            <a:endParaRPr lang="en-US" sz="9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5" name="Straight Arrow Connector 74"/>
          <p:cNvCxnSpPr>
            <a:stCxn id="44" idx="3"/>
            <a:endCxn id="73" idx="1"/>
          </p:cNvCxnSpPr>
          <p:nvPr/>
        </p:nvCxnSpPr>
        <p:spPr>
          <a:xfrm>
            <a:off x="2057400" y="16383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AutoShape 4"/>
          <p:cNvSpPr>
            <a:spLocks noChangeArrowheads="1"/>
          </p:cNvSpPr>
          <p:nvPr/>
        </p:nvSpPr>
        <p:spPr bwMode="auto">
          <a:xfrm>
            <a:off x="2438400" y="2438400"/>
            <a:ext cx="1219200" cy="838200"/>
          </a:xfrm>
          <a:prstGeom prst="flowChartProcess">
            <a:avLst/>
          </a:prstGeom>
          <a:solidFill>
            <a:srgbClr val="FFF2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 anchor="ctr">
            <a:normAutofit/>
          </a:bodyPr>
          <a:lstStyle/>
          <a:p>
            <a:pPr algn="ctr"/>
            <a:r>
              <a:rPr lang="en-US" sz="9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Conduct one more reference test in stand that triggered </a:t>
            </a:r>
            <a:r>
              <a:rPr lang="en-US" sz="9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alarm. </a:t>
            </a:r>
            <a:endParaRPr lang="en-US" sz="9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7" name="Text Box 28"/>
          <p:cNvSpPr txBox="1">
            <a:spLocks noChangeArrowheads="1"/>
          </p:cNvSpPr>
          <p:nvPr/>
        </p:nvSpPr>
        <p:spPr bwMode="auto">
          <a:xfrm>
            <a:off x="3276600" y="21336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 smtClean="0">
                <a:solidFill>
                  <a:srgbClr val="000000"/>
                </a:solidFill>
                <a:cs typeface="Arial" charset="0"/>
              </a:rPr>
              <a:t>No</a:t>
            </a:r>
            <a:endParaRPr lang="en-US" sz="1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" name="Text Box 28"/>
          <p:cNvSpPr txBox="1">
            <a:spLocks noChangeArrowheads="1"/>
          </p:cNvSpPr>
          <p:nvPr/>
        </p:nvSpPr>
        <p:spPr bwMode="auto">
          <a:xfrm>
            <a:off x="3810000" y="13716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 smtClean="0">
                <a:solidFill>
                  <a:srgbClr val="000000"/>
                </a:solidFill>
                <a:cs typeface="Arial" charset="0"/>
              </a:rPr>
              <a:t>Yes</a:t>
            </a:r>
            <a:endParaRPr lang="en-US" sz="1000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1" name="Straight Arrow Connector 80"/>
          <p:cNvCxnSpPr>
            <a:stCxn id="73" idx="2"/>
            <a:endCxn id="76" idx="0"/>
          </p:cNvCxnSpPr>
          <p:nvPr/>
        </p:nvCxnSpPr>
        <p:spPr>
          <a:xfrm rot="5400000">
            <a:off x="2971800" y="2362200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AutoShape 4"/>
          <p:cNvSpPr>
            <a:spLocks noChangeArrowheads="1"/>
          </p:cNvSpPr>
          <p:nvPr/>
        </p:nvSpPr>
        <p:spPr bwMode="auto">
          <a:xfrm>
            <a:off x="4648200" y="1066800"/>
            <a:ext cx="1219200" cy="1143000"/>
          </a:xfrm>
          <a:prstGeom prst="flowChartProcess">
            <a:avLst/>
          </a:prstGeom>
          <a:solidFill>
            <a:srgbClr val="FFF2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18288" rIns="27432" bIns="18288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Conduct one more reference test in stand that triggered </a:t>
            </a:r>
            <a:r>
              <a:rPr lang="en-US" sz="9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alarm or in the stand that is next due for calibration. </a:t>
            </a:r>
            <a:endParaRPr lang="en-US" sz="9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109" name="Straight Arrow Connector 108"/>
          <p:cNvCxnSpPr>
            <a:stCxn id="73" idx="3"/>
            <a:endCxn id="107" idx="1"/>
          </p:cNvCxnSpPr>
          <p:nvPr/>
        </p:nvCxnSpPr>
        <p:spPr>
          <a:xfrm>
            <a:off x="3810000" y="16383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Flowchart: Off-page Connector 109"/>
          <p:cNvSpPr/>
          <p:nvPr/>
        </p:nvSpPr>
        <p:spPr>
          <a:xfrm>
            <a:off x="6477000" y="1371600"/>
            <a:ext cx="685800" cy="533400"/>
          </a:xfrm>
          <a:prstGeom prst="flowChartOffpage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e</a:t>
            </a:r>
            <a:r>
              <a:rPr lang="en-US" sz="1400" baseline="-25000" dirty="0" err="1" smtClean="0"/>
              <a:t>i</a:t>
            </a:r>
            <a:endParaRPr lang="en-US" sz="1400" baseline="-25000" dirty="0" smtClean="0"/>
          </a:p>
          <a:p>
            <a:pPr algn="ctr"/>
            <a:r>
              <a:rPr lang="en-US" sz="1400" dirty="0" smtClean="0"/>
              <a:t>F</a:t>
            </a:r>
          </a:p>
        </p:txBody>
      </p:sp>
      <p:cxnSp>
        <p:nvCxnSpPr>
          <p:cNvPr id="112" name="Straight Arrow Connector 111"/>
          <p:cNvCxnSpPr>
            <a:stCxn id="107" idx="3"/>
            <a:endCxn id="110" idx="1"/>
          </p:cNvCxnSpPr>
          <p:nvPr/>
        </p:nvCxnSpPr>
        <p:spPr>
          <a:xfrm>
            <a:off x="5867400" y="16383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hape 83"/>
          <p:cNvCxnSpPr>
            <a:stCxn id="76" idx="3"/>
            <a:endCxn id="110" idx="2"/>
          </p:cNvCxnSpPr>
          <p:nvPr/>
        </p:nvCxnSpPr>
        <p:spPr>
          <a:xfrm flipV="1">
            <a:off x="3657600" y="1905000"/>
            <a:ext cx="3162300" cy="9525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Flowchart Symbol Legend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4"/>
            <a:r>
              <a:rPr lang="en-US" dirty="0" smtClean="0"/>
              <a:t>Terminal Point: start, stop, interrupt, delay</a:t>
            </a:r>
          </a:p>
          <a:p>
            <a:pPr lvl="4"/>
            <a:endParaRPr lang="en-US" dirty="0" smtClean="0"/>
          </a:p>
          <a:p>
            <a:pPr lvl="4"/>
            <a:r>
              <a:rPr lang="en-US" dirty="0" smtClean="0"/>
              <a:t>Process: Defined operation</a:t>
            </a:r>
          </a:p>
          <a:p>
            <a:pPr lvl="4"/>
            <a:endParaRPr lang="en-US" dirty="0" smtClean="0"/>
          </a:p>
          <a:p>
            <a:pPr lvl="4"/>
            <a:endParaRPr lang="en-US" dirty="0" smtClean="0"/>
          </a:p>
          <a:p>
            <a:pPr lvl="4"/>
            <a:r>
              <a:rPr lang="en-US" dirty="0" smtClean="0"/>
              <a:t>Decision:  Switching operation that determines a number of alternative paths</a:t>
            </a:r>
          </a:p>
          <a:p>
            <a:pPr lvl="4"/>
            <a:endParaRPr lang="en-US" dirty="0" smtClean="0"/>
          </a:p>
          <a:p>
            <a:pPr lvl="4"/>
            <a:r>
              <a:rPr lang="en-US" dirty="0" err="1" smtClean="0"/>
              <a:t>Offpage</a:t>
            </a:r>
            <a:r>
              <a:rPr lang="en-US" dirty="0" smtClean="0"/>
              <a:t> Connector:  enter or exit from a page</a:t>
            </a:r>
          </a:p>
          <a:p>
            <a:pPr lvl="4"/>
            <a:endParaRPr lang="en-US" dirty="0" smtClean="0"/>
          </a:p>
          <a:p>
            <a:pPr lvl="4"/>
            <a:endParaRPr lang="en-US" dirty="0" smtClean="0"/>
          </a:p>
          <a:p>
            <a:pPr lvl="4"/>
            <a:r>
              <a:rPr lang="en-US" dirty="0" smtClean="0"/>
              <a:t>Connector:  Exit to, or entry from, another part of a page</a:t>
            </a:r>
          </a:p>
          <a:p>
            <a:pPr lvl="4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4/27/2010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CB9E4-4A32-4140-A4DB-6F88A72AEEB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Flowchart: Terminator 5"/>
          <p:cNvSpPr/>
          <p:nvPr/>
        </p:nvSpPr>
        <p:spPr>
          <a:xfrm>
            <a:off x="838200" y="1676400"/>
            <a:ext cx="914400" cy="301752"/>
          </a:xfrm>
          <a:prstGeom prst="flowChartTerminator">
            <a:avLst/>
          </a:prstGeom>
          <a:gradFill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Process 6"/>
          <p:cNvSpPr/>
          <p:nvPr/>
        </p:nvSpPr>
        <p:spPr>
          <a:xfrm>
            <a:off x="838200" y="2362200"/>
            <a:ext cx="914400" cy="612648"/>
          </a:xfrm>
          <a:prstGeom prst="flowChartProcess">
            <a:avLst/>
          </a:prstGeom>
          <a:solidFill>
            <a:srgbClr val="FFF2B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Decision 10"/>
          <p:cNvSpPr>
            <a:spLocks noChangeArrowheads="1"/>
          </p:cNvSpPr>
          <p:nvPr/>
        </p:nvSpPr>
        <p:spPr bwMode="auto">
          <a:xfrm>
            <a:off x="762000" y="3276600"/>
            <a:ext cx="1143000" cy="914400"/>
          </a:xfrm>
          <a:prstGeom prst="flowChartDecision">
            <a:avLst/>
          </a:prstGeom>
          <a:solidFill>
            <a:schemeClr val="tx2">
              <a:lumMod val="20000"/>
              <a:lumOff val="80000"/>
            </a:schemeClr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lIns="0" tIns="0" rIns="0" bIns="0"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Flowchart: Off-page Connector 11"/>
          <p:cNvSpPr/>
          <p:nvPr/>
        </p:nvSpPr>
        <p:spPr>
          <a:xfrm>
            <a:off x="990600" y="4495800"/>
            <a:ext cx="685800" cy="533400"/>
          </a:xfrm>
          <a:prstGeom prst="flowChartOffpage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baseline="-25000" dirty="0" smtClean="0"/>
          </a:p>
          <a:p>
            <a:pPr algn="ctr"/>
            <a:endParaRPr lang="en-US" sz="1400" dirty="0" smtClean="0"/>
          </a:p>
        </p:txBody>
      </p:sp>
      <p:sp>
        <p:nvSpPr>
          <p:cNvPr id="13" name="Flowchart: Connector 12"/>
          <p:cNvSpPr/>
          <p:nvPr/>
        </p:nvSpPr>
        <p:spPr>
          <a:xfrm>
            <a:off x="1066800" y="5486400"/>
            <a:ext cx="457200" cy="457200"/>
          </a:xfrm>
          <a:prstGeom prst="flowChartConnecto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sic flow chart template for PowerPoint 200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Basic flow chart template for PowerPoint 2007</Template>
  <TotalTime>3375</TotalTime>
  <Words>858</Words>
  <Application>Microsoft Office PowerPoint</Application>
  <PresentationFormat>On-screen Show (4:3)</PresentationFormat>
  <Paragraphs>226</Paragraphs>
  <Slides>9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Basic flow chart template for PowerPoint 2007</vt:lpstr>
      <vt:lpstr>Equation</vt:lpstr>
      <vt:lpstr>Formulae</vt:lpstr>
      <vt:lpstr>Formulae (continued)</vt:lpstr>
      <vt:lpstr>Chart Constants and Limits</vt:lpstr>
      <vt:lpstr>Slide 4</vt:lpstr>
      <vt:lpstr>Slide 5</vt:lpstr>
      <vt:lpstr>Slide 6</vt:lpstr>
      <vt:lpstr>Slide 7</vt:lpstr>
      <vt:lpstr>Slide 8</vt:lpstr>
      <vt:lpstr>Flowchart Symbol Legend</vt:lpstr>
    </vt:vector>
  </TitlesOfParts>
  <Company>DIV08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JBuckingham</dc:creator>
  <cp:lastModifiedBy>JBuckingham</cp:lastModifiedBy>
  <cp:revision>179</cp:revision>
  <dcterms:created xsi:type="dcterms:W3CDTF">2010-02-11T14:23:39Z</dcterms:created>
  <dcterms:modified xsi:type="dcterms:W3CDTF">2010-04-27T20:16:00Z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TC300034341033</vt:lpwstr>
  </property>
</Properties>
</file>