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67" r:id="rId3"/>
    <p:sldId id="268" r:id="rId4"/>
    <p:sldId id="261" r:id="rId5"/>
    <p:sldId id="258" r:id="rId6"/>
    <p:sldId id="265" r:id="rId7"/>
    <p:sldId id="259" r:id="rId8"/>
    <p:sldId id="260" r:id="rId9"/>
    <p:sldId id="269" r:id="rId10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FFCF"/>
    <a:srgbClr val="99FF66"/>
    <a:srgbClr val="C2F0C2"/>
    <a:srgbClr val="E4C9FF"/>
    <a:srgbClr val="9900CC"/>
    <a:srgbClr val="CC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81" autoAdjust="0"/>
    <p:restoredTop sz="63158" autoAdjust="0"/>
  </p:normalViewPr>
  <p:slideViewPr>
    <p:cSldViewPr>
      <p:cViewPr varScale="1">
        <p:scale>
          <a:sx n="118" d="100"/>
          <a:sy n="118" d="100"/>
        </p:scale>
        <p:origin x="-10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4669BA8-66AD-4FEC-A7BF-93843A15414B}" type="datetimeFigureOut">
              <a:rPr lang="en-US"/>
              <a:pPr>
                <a:defRPr/>
              </a:pPr>
              <a:t>5/28/2010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D349144-11C2-48EF-8371-0DCEA2CAEA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8" name="Slide Number Placeholder 3"/>
          <p:cNvSpPr txBox="1">
            <a:spLocks noGrp="1"/>
          </p:cNvSpPr>
          <p:nvPr/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958" tIns="46479" rIns="92958" bIns="46479" anchor="b"/>
          <a:lstStyle/>
          <a:p>
            <a:pPr algn="r">
              <a:defRPr/>
            </a:pPr>
            <a:fld id="{869EF1A2-B1EA-4256-8269-9BFC7FA1CC43}" type="slidenum">
              <a:rPr lang="en-US" sz="1200">
                <a:latin typeface="+mn-lt"/>
              </a:rPr>
              <a:pPr algn="r">
                <a:defRPr/>
              </a:pPr>
              <a:t>4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96C815-491C-4E30-8210-1029DBC950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8" name="Slide Number Placeholder 3"/>
          <p:cNvSpPr txBox="1">
            <a:spLocks noGrp="1"/>
          </p:cNvSpPr>
          <p:nvPr/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958" tIns="46479" rIns="92958" bIns="46479" anchor="b"/>
          <a:lstStyle/>
          <a:p>
            <a:pPr algn="r">
              <a:defRPr/>
            </a:pPr>
            <a:fld id="{41FAAE89-01E5-4865-947C-27C6DFB5160B}" type="slidenum">
              <a:rPr lang="en-US" sz="1200">
                <a:latin typeface="+mn-lt"/>
              </a:rPr>
              <a:pPr algn="r">
                <a:defRPr/>
              </a:pPr>
              <a:t>6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76D790-1FF4-4EB6-AB25-A80091AAC39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682F6D-0AD5-4639-8054-6D3EE4D66CD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4/27/2010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44F5E-F6A0-440C-B597-6C591CF4D3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4/27/2010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FFCF8-B200-4453-A991-F465C1908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4/27/2010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F36FB-4312-4147-85C0-5678C069FB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4/27/2010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CB9E4-4A32-4140-A4DB-6F88A72AEE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4/27/2010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04E57-0AF5-4E74-B5BD-910B38AE49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4/27/2010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0B031-EB0B-481A-8C3A-370D6D5809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4/27/2010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7B4E7-3BC0-4D9C-A272-315451C613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4/27/2010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CC1E2-CD6E-416B-8E94-DE134EC15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4/27/2010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DD1E2-828C-4308-9B13-43C6C15D31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4/27/2010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0509F-F338-4927-B6C7-76FFDE03E5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4/27/2010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7C9F6-2150-4187-BF2D-59BF42EB47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4/27/2010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88BD4C2-516D-4F18-859B-B3E48E55D6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520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For each severity adjustment entity, </a:t>
            </a:r>
          </a:p>
          <a:p>
            <a:r>
              <a:rPr lang="en-US" sz="2400" dirty="0" smtClean="0"/>
              <a:t>X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= </a:t>
            </a:r>
            <a:r>
              <a:rPr lang="en-US" sz="2400" dirty="0" err="1" smtClean="0"/>
              <a:t>i</a:t>
            </a:r>
            <a:r>
              <a:rPr lang="en-US" sz="2400" baseline="30000" dirty="0" err="1" smtClean="0"/>
              <a:t>th</a:t>
            </a:r>
            <a:r>
              <a:rPr lang="en-US" sz="2400" dirty="0" smtClean="0"/>
              <a:t> test result in original units in end-of-test order</a:t>
            </a:r>
          </a:p>
          <a:p>
            <a:r>
              <a:rPr lang="en-US" sz="2400" dirty="0" smtClean="0"/>
              <a:t>T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= </a:t>
            </a:r>
            <a:r>
              <a:rPr lang="en-US" sz="2400" dirty="0" err="1" smtClean="0"/>
              <a:t>i</a:t>
            </a:r>
            <a:r>
              <a:rPr lang="en-US" sz="2400" baseline="30000" dirty="0" err="1" smtClean="0"/>
              <a:t>th</a:t>
            </a:r>
            <a:r>
              <a:rPr lang="en-US" sz="2400" dirty="0" smtClean="0"/>
              <a:t> test result in appropriate units in end-of-test order</a:t>
            </a:r>
          </a:p>
          <a:p>
            <a:pPr>
              <a:buNone/>
            </a:pPr>
            <a:r>
              <a:rPr lang="en-US" sz="2400" dirty="0" smtClean="0"/>
              <a:t>	(T</a:t>
            </a:r>
            <a:r>
              <a:rPr lang="en-US" sz="2400" baseline="-25000" dirty="0" smtClean="0"/>
              <a:t>i </a:t>
            </a:r>
            <a:r>
              <a:rPr lang="en-US" sz="2400" dirty="0" smtClean="0"/>
              <a:t>=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X</a:t>
            </a:r>
            <a:r>
              <a:rPr lang="en-US" sz="2400" baseline="-25000" dirty="0" smtClean="0"/>
              <a:t>i </a:t>
            </a:r>
            <a:r>
              <a:rPr lang="en-US" sz="2400" dirty="0" smtClean="0"/>
              <a:t>unless a transformation is used in which T</a:t>
            </a:r>
            <a:r>
              <a:rPr lang="en-US" sz="2400" baseline="-25000" dirty="0" smtClean="0"/>
              <a:t>i </a:t>
            </a:r>
            <a:r>
              <a:rPr lang="en-US" sz="2400" dirty="0" smtClean="0"/>
              <a:t>= transformed(X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))</a:t>
            </a:r>
          </a:p>
          <a:p>
            <a:r>
              <a:rPr lang="en-US" sz="2400" dirty="0" smtClean="0"/>
              <a:t>Y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= </a:t>
            </a:r>
            <a:r>
              <a:rPr lang="en-US" sz="2400" dirty="0" err="1" smtClean="0"/>
              <a:t>i</a:t>
            </a:r>
            <a:r>
              <a:rPr lang="en-US" sz="2400" baseline="30000" dirty="0" err="1" smtClean="0"/>
              <a:t>th</a:t>
            </a:r>
            <a:r>
              <a:rPr lang="en-US" sz="2400" dirty="0" smtClean="0"/>
              <a:t> standardized test result 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	where target and standard deviation are as currently defined for the reference oil used in the reference test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4/27/2010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1</a:t>
            </a:fld>
            <a:endParaRPr kumimoji="0"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124200" y="4267200"/>
          <a:ext cx="2851355" cy="762000"/>
        </p:xfrm>
        <a:graphic>
          <a:graphicData uri="http://schemas.openxmlformats.org/presentationml/2006/ole">
            <p:oleObj spid="_x0000_s1026" name="Equation" r:id="rId3" imgW="147312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Formulae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239000" cy="520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For each severity adjustment entity, </a:t>
            </a:r>
          </a:p>
          <a:p>
            <a:r>
              <a:rPr lang="en-US" sz="2400" dirty="0" err="1" smtClean="0"/>
              <a:t>Z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 = EWMA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i="1" dirty="0" smtClean="0"/>
              <a:t>For default LTMS, λ = 0.2</a:t>
            </a:r>
          </a:p>
          <a:p>
            <a:pPr>
              <a:buNone/>
            </a:pPr>
            <a:r>
              <a:rPr lang="en-US" sz="2400" i="1" dirty="0" smtClean="0"/>
              <a:t>	Fast start is used, i.e., Z</a:t>
            </a:r>
            <a:r>
              <a:rPr lang="en-US" sz="2400" i="1" baseline="-25000" dirty="0" smtClean="0"/>
              <a:t>0 </a:t>
            </a:r>
            <a:r>
              <a:rPr lang="en-US" sz="2400" i="1" dirty="0" smtClean="0"/>
              <a:t>= average of  Y</a:t>
            </a:r>
            <a:r>
              <a:rPr lang="en-US" sz="2400" i="1" baseline="-25000" dirty="0" smtClean="0"/>
              <a:t>1 </a:t>
            </a:r>
            <a:r>
              <a:rPr lang="en-US" sz="2400" i="1" dirty="0" smtClean="0"/>
              <a:t>,  Y</a:t>
            </a:r>
            <a:r>
              <a:rPr lang="en-US" sz="2400" i="1" baseline="-25000" dirty="0" smtClean="0"/>
              <a:t>2 </a:t>
            </a:r>
            <a:r>
              <a:rPr lang="en-US" sz="2400" i="1" dirty="0" smtClean="0"/>
              <a:t>, and Y</a:t>
            </a:r>
            <a:r>
              <a:rPr lang="en-US" sz="2400" i="1" baseline="-25000" dirty="0" smtClean="0"/>
              <a:t>3</a:t>
            </a:r>
          </a:p>
          <a:p>
            <a:pPr>
              <a:buNone/>
            </a:pPr>
            <a:endParaRPr lang="en-US" sz="2400" i="1" dirty="0" smtClean="0"/>
          </a:p>
          <a:p>
            <a:r>
              <a:rPr lang="en-US" sz="2400" dirty="0" err="1" smtClean="0"/>
              <a:t>e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 = prediction error from EWMA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4/27/2010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2</a:t>
            </a:fld>
            <a:endParaRPr kumimoji="0"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743200" y="2286000"/>
          <a:ext cx="3633788" cy="609600"/>
        </p:xfrm>
        <a:graphic>
          <a:graphicData uri="http://schemas.openxmlformats.org/presentationml/2006/ole">
            <p:oleObj spid="_x0000_s2050" name="Equation" r:id="rId3" imgW="1295280" imgH="2286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819400" y="4953000"/>
          <a:ext cx="2287588" cy="685800"/>
        </p:xfrm>
        <a:graphic>
          <a:graphicData uri="http://schemas.openxmlformats.org/presentationml/2006/ole">
            <p:oleObj spid="_x0000_s2051" name="Equation" r:id="rId4" imgW="76176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Chart Constants and Limits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4/27/2010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CB9E4-4A32-4140-A4DB-6F88A72AEEB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144" name="Table 143"/>
          <p:cNvGraphicFramePr>
            <a:graphicFrameLocks noGrp="1"/>
          </p:cNvGraphicFramePr>
          <p:nvPr/>
        </p:nvGraphicFramePr>
        <p:xfrm>
          <a:off x="2438400" y="1447800"/>
          <a:ext cx="4191000" cy="212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8800"/>
                <a:gridCol w="23622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Shewhart</a:t>
                      </a:r>
                      <a:r>
                        <a:rPr lang="en-US" dirty="0" smtClean="0"/>
                        <a:t> Chart of Prediction Error</a:t>
                      </a:r>
                    </a:p>
                    <a:p>
                      <a:pPr algn="ctr"/>
                      <a:r>
                        <a:rPr lang="en-US" dirty="0" err="1" smtClean="0"/>
                        <a:t>e</a:t>
                      </a:r>
                      <a:r>
                        <a:rPr lang="en-US" baseline="-25000" dirty="0" err="1" smtClean="0"/>
                        <a:t>i</a:t>
                      </a:r>
                      <a:r>
                        <a:rPr lang="en-US" baseline="0" dirty="0" smtClean="0"/>
                        <a:t> = Y</a:t>
                      </a:r>
                      <a:r>
                        <a:rPr lang="en-US" baseline="-25000" dirty="0" smtClean="0"/>
                        <a:t>i</a:t>
                      </a:r>
                      <a:r>
                        <a:rPr lang="en-US" baseline="0" dirty="0" smtClean="0"/>
                        <a:t> – Z</a:t>
                      </a:r>
                      <a:r>
                        <a:rPr lang="en-US" baseline="-25000" dirty="0" smtClean="0"/>
                        <a:t>i-1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Limit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Limit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Level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2.066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Level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1.734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Level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1.351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5" name="Table 144"/>
          <p:cNvGraphicFramePr>
            <a:graphicFrameLocks noGrp="1"/>
          </p:cNvGraphicFramePr>
          <p:nvPr/>
        </p:nvGraphicFramePr>
        <p:xfrm>
          <a:off x="1447800" y="3657600"/>
          <a:ext cx="5943600" cy="273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2081"/>
                <a:gridCol w="1090568"/>
                <a:gridCol w="2780951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EWMA of Standardized Test Result</a:t>
                      </a:r>
                    </a:p>
                    <a:p>
                      <a:pPr algn="ctr"/>
                      <a:r>
                        <a:rPr lang="en-US" dirty="0" err="1" smtClean="0"/>
                        <a:t>Z</a:t>
                      </a:r>
                      <a:r>
                        <a:rPr lang="en-US" baseline="-25000" dirty="0" err="1" smtClean="0"/>
                        <a:t>i</a:t>
                      </a:r>
                      <a:r>
                        <a:rPr lang="en-US" dirty="0" smtClean="0"/>
                        <a:t> = </a:t>
                      </a:r>
                      <a:r>
                        <a:rPr lang="en-US" dirty="0" smtClean="0">
                          <a:sym typeface="Symbol"/>
                        </a:rPr>
                        <a:t> (Y</a:t>
                      </a:r>
                      <a:r>
                        <a:rPr lang="en-US" baseline="-25000" dirty="0" smtClean="0">
                          <a:sym typeface="Symbol"/>
                        </a:rPr>
                        <a:t>i</a:t>
                      </a:r>
                      <a:r>
                        <a:rPr lang="en-US" dirty="0" smtClean="0">
                          <a:sym typeface="Symbol"/>
                        </a:rPr>
                        <a:t>) + (1 - ) Z</a:t>
                      </a:r>
                      <a:r>
                        <a:rPr lang="en-US" baseline="-25000" dirty="0" smtClean="0">
                          <a:sym typeface="Symbol"/>
                        </a:rPr>
                        <a:t>i-1</a:t>
                      </a:r>
                      <a:endParaRPr lang="en-US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Limit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Symbol"/>
                        </a:rPr>
                        <a:t>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Limit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Level 2 </a:t>
                      </a:r>
                      <a:r>
                        <a:rPr lang="en-US" u="none" dirty="0" smtClean="0"/>
                        <a:t>Upper Limit</a:t>
                      </a: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 Be Determined</a:t>
                      </a:r>
                      <a:r>
                        <a:rPr lang="en-US" baseline="0" dirty="0" smtClean="0"/>
                        <a:t> by Surveillance Panel Input</a:t>
                      </a:r>
                      <a:endParaRPr lang="en-US" dirty="0"/>
                    </a:p>
                  </a:txBody>
                  <a:tcPr/>
                </a:tc>
              </a:tr>
              <a:tr h="711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Level 2 Lower Limit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To Be Determined</a:t>
                      </a:r>
                      <a:r>
                        <a:rPr lang="en-US" baseline="0" dirty="0" smtClean="0"/>
                        <a:t> by Surveillance Panel Input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Level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21"/>
          <p:cNvSpPr txBox="1">
            <a:spLocks noChangeArrowheads="1"/>
          </p:cNvSpPr>
          <p:nvPr/>
        </p:nvSpPr>
        <p:spPr bwMode="auto">
          <a:xfrm>
            <a:off x="2171700" y="314258"/>
            <a:ext cx="6667500" cy="3333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lIns="45720" tIns="32004" rIns="45720" bIns="32004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LTMS 2</a:t>
            </a:r>
            <a:r>
              <a:rPr lang="en-US" b="1" baseline="300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nd</a:t>
            </a:r>
            <a:r>
              <a:rPr lang="en-US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Edition Flowchart: Target Development</a:t>
            </a:r>
          </a:p>
        </p:txBody>
      </p:sp>
      <p:sp>
        <p:nvSpPr>
          <p:cNvPr id="20486" name="Text Box 28"/>
          <p:cNvSpPr txBox="1">
            <a:spLocks noChangeArrowheads="1"/>
          </p:cNvSpPr>
          <p:nvPr/>
        </p:nvSpPr>
        <p:spPr bwMode="auto">
          <a:xfrm>
            <a:off x="2362200" y="256692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>
                <a:solidFill>
                  <a:srgbClr val="000000"/>
                </a:solidFill>
                <a:cs typeface="Arial" charset="0"/>
              </a:rPr>
              <a:t>No</a:t>
            </a:r>
          </a:p>
        </p:txBody>
      </p:sp>
      <p:sp>
        <p:nvSpPr>
          <p:cNvPr id="20487" name="Text Box 28"/>
          <p:cNvSpPr txBox="1">
            <a:spLocks noChangeArrowheads="1"/>
          </p:cNvSpPr>
          <p:nvPr/>
        </p:nvSpPr>
        <p:spPr bwMode="auto">
          <a:xfrm>
            <a:off x="6705600" y="41910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Yes</a:t>
            </a:r>
          </a:p>
        </p:txBody>
      </p:sp>
      <p:sp>
        <p:nvSpPr>
          <p:cNvPr id="20488" name="Text Box 28"/>
          <p:cNvSpPr txBox="1">
            <a:spLocks noChangeArrowheads="1"/>
          </p:cNvSpPr>
          <p:nvPr/>
        </p:nvSpPr>
        <p:spPr bwMode="auto">
          <a:xfrm>
            <a:off x="1600200" y="35052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Yes</a:t>
            </a:r>
          </a:p>
        </p:txBody>
      </p:sp>
      <p:sp>
        <p:nvSpPr>
          <p:cNvPr id="20489" name="Text Box 28"/>
          <p:cNvSpPr txBox="1">
            <a:spLocks noChangeArrowheads="1"/>
          </p:cNvSpPr>
          <p:nvPr/>
        </p:nvSpPr>
        <p:spPr bwMode="auto">
          <a:xfrm>
            <a:off x="3505200" y="462432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>
                <a:solidFill>
                  <a:srgbClr val="000000"/>
                </a:solidFill>
                <a:cs typeface="Arial" charset="0"/>
              </a:rPr>
              <a:t>No</a:t>
            </a:r>
          </a:p>
        </p:txBody>
      </p:sp>
      <p:sp>
        <p:nvSpPr>
          <p:cNvPr id="68" name="Flowchart: Decision 67"/>
          <p:cNvSpPr/>
          <p:nvPr/>
        </p:nvSpPr>
        <p:spPr>
          <a:xfrm>
            <a:off x="533400" y="2033520"/>
            <a:ext cx="1752600" cy="15240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9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Does study cover </a:t>
            </a:r>
            <a:r>
              <a:rPr lang="en-US" sz="900" i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sufficient</a:t>
            </a:r>
            <a:r>
              <a:rPr lang="en-US" sz="9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range of technologies, base oils and grades?</a:t>
            </a:r>
          </a:p>
        </p:txBody>
      </p:sp>
      <p:sp>
        <p:nvSpPr>
          <p:cNvPr id="20491" name="Text Box 28"/>
          <p:cNvSpPr txBox="1">
            <a:spLocks noChangeArrowheads="1"/>
          </p:cNvSpPr>
          <p:nvPr/>
        </p:nvSpPr>
        <p:spPr bwMode="auto">
          <a:xfrm>
            <a:off x="5486400" y="226212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Yes</a:t>
            </a:r>
          </a:p>
        </p:txBody>
      </p:sp>
      <p:sp>
        <p:nvSpPr>
          <p:cNvPr id="103" name="Flowchart: Decision 102"/>
          <p:cNvSpPr/>
          <p:nvPr/>
        </p:nvSpPr>
        <p:spPr>
          <a:xfrm>
            <a:off x="533400" y="3862320"/>
            <a:ext cx="1752600" cy="15240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Does study cover </a:t>
            </a:r>
            <a:r>
              <a:rPr lang="en-US" sz="900" i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sufficient</a:t>
            </a:r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range of </a:t>
            </a:r>
            <a:r>
              <a:rPr lang="en-US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labs, stands, engines and test sources of variability?</a:t>
            </a:r>
          </a:p>
        </p:txBody>
      </p:sp>
      <p:sp>
        <p:nvSpPr>
          <p:cNvPr id="20496" name="Text Box 28"/>
          <p:cNvSpPr txBox="1">
            <a:spLocks noChangeArrowheads="1"/>
          </p:cNvSpPr>
          <p:nvPr/>
        </p:nvSpPr>
        <p:spPr bwMode="auto">
          <a:xfrm>
            <a:off x="2362200" y="439572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>
                <a:solidFill>
                  <a:srgbClr val="000000"/>
                </a:solidFill>
                <a:cs typeface="Arial" charset="0"/>
              </a:rPr>
              <a:t>No</a:t>
            </a:r>
          </a:p>
        </p:txBody>
      </p:sp>
      <p:sp>
        <p:nvSpPr>
          <p:cNvPr id="20499" name="Text Box 28"/>
          <p:cNvSpPr txBox="1">
            <a:spLocks noChangeArrowheads="1"/>
          </p:cNvSpPr>
          <p:nvPr/>
        </p:nvSpPr>
        <p:spPr bwMode="auto">
          <a:xfrm>
            <a:off x="7467600" y="355752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>
                <a:solidFill>
                  <a:srgbClr val="000000"/>
                </a:solidFill>
                <a:cs typeface="Arial" charset="0"/>
              </a:rPr>
              <a:t>No</a:t>
            </a:r>
          </a:p>
        </p:txBody>
      </p:sp>
      <p:sp>
        <p:nvSpPr>
          <p:cNvPr id="20500" name="Text Box 28"/>
          <p:cNvSpPr txBox="1">
            <a:spLocks noChangeArrowheads="1"/>
          </p:cNvSpPr>
          <p:nvPr/>
        </p:nvSpPr>
        <p:spPr bwMode="auto">
          <a:xfrm>
            <a:off x="4419600" y="53340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Yes</a:t>
            </a:r>
          </a:p>
        </p:txBody>
      </p:sp>
      <p:sp>
        <p:nvSpPr>
          <p:cNvPr id="20504" name="AutoShape 5"/>
          <p:cNvSpPr>
            <a:spLocks noChangeArrowheads="1"/>
          </p:cNvSpPr>
          <p:nvPr/>
        </p:nvSpPr>
        <p:spPr bwMode="auto">
          <a:xfrm>
            <a:off x="4876800" y="2590800"/>
            <a:ext cx="1066800" cy="466725"/>
          </a:xfrm>
          <a:prstGeom prst="flowChartProcess">
            <a:avLst/>
          </a:prstGeom>
          <a:solidFill>
            <a:srgbClr val="FFF2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18288" rIns="27432" bIns="18288" anchor="ctr"/>
          <a:lstStyle/>
          <a:p>
            <a:pPr algn="ctr"/>
            <a:r>
              <a:rPr lang="en-US" sz="9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Set reference oil targets based on statistical analysis</a:t>
            </a:r>
          </a:p>
        </p:txBody>
      </p:sp>
      <p:sp>
        <p:nvSpPr>
          <p:cNvPr id="20509" name="AutoShape 7"/>
          <p:cNvSpPr>
            <a:spLocks noChangeArrowheads="1"/>
          </p:cNvSpPr>
          <p:nvPr/>
        </p:nvSpPr>
        <p:spPr bwMode="auto">
          <a:xfrm>
            <a:off x="4800600" y="1119120"/>
            <a:ext cx="1219200" cy="1171575"/>
          </a:xfrm>
          <a:prstGeom prst="flowChartDecision">
            <a:avLst/>
          </a:prstGeom>
          <a:solidFill>
            <a:srgbClr val="CEE1F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18288" rIns="27432" bIns="18288" anchor="ctr"/>
          <a:lstStyle/>
          <a:p>
            <a:pPr algn="ctr"/>
            <a:r>
              <a:rPr lang="en-US" sz="9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Reference oils at or around pass limit?</a:t>
            </a:r>
          </a:p>
        </p:txBody>
      </p:sp>
      <p:sp>
        <p:nvSpPr>
          <p:cNvPr id="20511" name="Text Box 28"/>
          <p:cNvSpPr txBox="1">
            <a:spLocks noChangeArrowheads="1"/>
          </p:cNvSpPr>
          <p:nvPr/>
        </p:nvSpPr>
        <p:spPr bwMode="auto">
          <a:xfrm>
            <a:off x="1676400" y="538632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Yes</a:t>
            </a:r>
          </a:p>
        </p:txBody>
      </p:sp>
      <p:sp>
        <p:nvSpPr>
          <p:cNvPr id="20512" name="Text Box 28"/>
          <p:cNvSpPr txBox="1">
            <a:spLocks noChangeArrowheads="1"/>
          </p:cNvSpPr>
          <p:nvPr/>
        </p:nvSpPr>
        <p:spPr bwMode="auto">
          <a:xfrm>
            <a:off x="6096000" y="142392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No</a:t>
            </a:r>
          </a:p>
        </p:txBody>
      </p:sp>
      <p:sp>
        <p:nvSpPr>
          <p:cNvPr id="20518" name="Text Box 28"/>
          <p:cNvSpPr txBox="1">
            <a:spLocks noChangeArrowheads="1"/>
          </p:cNvSpPr>
          <p:nvPr/>
        </p:nvSpPr>
        <p:spPr bwMode="auto">
          <a:xfrm>
            <a:off x="6858000" y="538632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Yes</a:t>
            </a:r>
          </a:p>
        </p:txBody>
      </p:sp>
      <p:sp>
        <p:nvSpPr>
          <p:cNvPr id="20525" name="AutoShape 4"/>
          <p:cNvSpPr>
            <a:spLocks noChangeArrowheads="1"/>
          </p:cNvSpPr>
          <p:nvPr/>
        </p:nvSpPr>
        <p:spPr bwMode="auto">
          <a:xfrm>
            <a:off x="762000" y="1042920"/>
            <a:ext cx="1295400" cy="762000"/>
          </a:xfrm>
          <a:prstGeom prst="flowChartProcess">
            <a:avLst/>
          </a:prstGeom>
          <a:solidFill>
            <a:srgbClr val="FFF2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18288" rIns="27432" bIns="18288" anchor="ctr"/>
          <a:lstStyle/>
          <a:p>
            <a:pPr algn="ctr"/>
            <a:r>
              <a:rPr lang="en-US" sz="9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Develop precision study and/or Industry Matrix in multiple stages to run</a:t>
            </a:r>
          </a:p>
        </p:txBody>
      </p:sp>
      <p:sp>
        <p:nvSpPr>
          <p:cNvPr id="2" name="Flowchart: Decision 102"/>
          <p:cNvSpPr/>
          <p:nvPr/>
        </p:nvSpPr>
        <p:spPr>
          <a:xfrm>
            <a:off x="2438400" y="4776720"/>
            <a:ext cx="2057400" cy="16764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9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Do the potential reference oils in the study meet chemical and physical constraints of the category?</a:t>
            </a:r>
          </a:p>
        </p:txBody>
      </p:sp>
      <p:sp>
        <p:nvSpPr>
          <p:cNvPr id="3" name="Flowchart: Decision 102"/>
          <p:cNvSpPr/>
          <p:nvPr/>
        </p:nvSpPr>
        <p:spPr>
          <a:xfrm>
            <a:off x="5029200" y="4852920"/>
            <a:ext cx="1752600" cy="15240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9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Does study adequately address questions of interest?</a:t>
            </a:r>
          </a:p>
        </p:txBody>
      </p:sp>
      <p:sp>
        <p:nvSpPr>
          <p:cNvPr id="20528" name="AutoShape 5"/>
          <p:cNvSpPr>
            <a:spLocks noChangeArrowheads="1"/>
          </p:cNvSpPr>
          <p:nvPr/>
        </p:nvSpPr>
        <p:spPr bwMode="auto">
          <a:xfrm>
            <a:off x="7203744" y="5386320"/>
            <a:ext cx="990600" cy="466725"/>
          </a:xfrm>
          <a:prstGeom prst="flowChartProcess">
            <a:avLst/>
          </a:prstGeom>
          <a:solidFill>
            <a:srgbClr val="FFF2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18288" rIns="27432" bIns="18288" anchor="ctr"/>
          <a:lstStyle/>
          <a:p>
            <a:pPr algn="ctr"/>
            <a:r>
              <a:rPr lang="en-US" sz="9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Run matrix stage</a:t>
            </a:r>
          </a:p>
        </p:txBody>
      </p:sp>
      <p:sp>
        <p:nvSpPr>
          <p:cNvPr id="4" name="Flowchart: Decision 102"/>
          <p:cNvSpPr/>
          <p:nvPr/>
        </p:nvSpPr>
        <p:spPr>
          <a:xfrm>
            <a:off x="7010400" y="3799768"/>
            <a:ext cx="1371600" cy="12954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Any major problems in which study cannot continue?</a:t>
            </a:r>
          </a:p>
        </p:txBody>
      </p:sp>
      <p:sp>
        <p:nvSpPr>
          <p:cNvPr id="20530" name="AutoShape 5"/>
          <p:cNvSpPr>
            <a:spLocks noChangeArrowheads="1"/>
          </p:cNvSpPr>
          <p:nvPr/>
        </p:nvSpPr>
        <p:spPr bwMode="auto">
          <a:xfrm>
            <a:off x="7162800" y="2947920"/>
            <a:ext cx="1066800" cy="457200"/>
          </a:xfrm>
          <a:prstGeom prst="flowChartProcess">
            <a:avLst/>
          </a:prstGeom>
          <a:solidFill>
            <a:srgbClr val="FFF2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18288" rIns="27432" bIns="18288" anchor="ctr"/>
          <a:lstStyle/>
          <a:p>
            <a:pPr algn="ctr"/>
            <a:r>
              <a:rPr lang="en-US" sz="9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Run matrix stage</a:t>
            </a:r>
          </a:p>
        </p:txBody>
      </p:sp>
      <p:sp>
        <p:nvSpPr>
          <p:cNvPr id="20531" name="AutoShape 5"/>
          <p:cNvSpPr>
            <a:spLocks noChangeArrowheads="1"/>
          </p:cNvSpPr>
          <p:nvPr/>
        </p:nvSpPr>
        <p:spPr bwMode="auto">
          <a:xfrm>
            <a:off x="7162800" y="2109720"/>
            <a:ext cx="1066800" cy="466725"/>
          </a:xfrm>
          <a:prstGeom prst="flowChartProcess">
            <a:avLst/>
          </a:prstGeom>
          <a:solidFill>
            <a:srgbClr val="FFF2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18288" rIns="27432" bIns="18288" anchor="ctr"/>
          <a:lstStyle/>
          <a:p>
            <a:pPr algn="ctr"/>
            <a:r>
              <a:rPr lang="en-US" sz="9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Statistical analysis of matrix data</a:t>
            </a:r>
          </a:p>
        </p:txBody>
      </p:sp>
      <p:sp>
        <p:nvSpPr>
          <p:cNvPr id="20532" name="AutoShape 5"/>
          <p:cNvSpPr>
            <a:spLocks noChangeArrowheads="1"/>
          </p:cNvSpPr>
          <p:nvPr/>
        </p:nvSpPr>
        <p:spPr bwMode="auto">
          <a:xfrm>
            <a:off x="7162800" y="738120"/>
            <a:ext cx="1066800" cy="466725"/>
          </a:xfrm>
          <a:prstGeom prst="flowChartProcess">
            <a:avLst/>
          </a:prstGeom>
          <a:solidFill>
            <a:srgbClr val="FFF2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18288" rIns="27432" bIns="18288" anchor="ctr"/>
          <a:lstStyle/>
          <a:p>
            <a:pPr algn="ctr"/>
            <a:r>
              <a:rPr lang="en-US" sz="9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Select reference oils</a:t>
            </a:r>
          </a:p>
        </p:txBody>
      </p:sp>
      <p:sp>
        <p:nvSpPr>
          <p:cNvPr id="20534" name="AutoShape 5"/>
          <p:cNvSpPr>
            <a:spLocks noChangeArrowheads="1"/>
          </p:cNvSpPr>
          <p:nvPr/>
        </p:nvSpPr>
        <p:spPr bwMode="auto">
          <a:xfrm>
            <a:off x="4876800" y="3405120"/>
            <a:ext cx="1066800" cy="466725"/>
          </a:xfrm>
          <a:prstGeom prst="flowChartProcess">
            <a:avLst/>
          </a:prstGeom>
          <a:solidFill>
            <a:srgbClr val="FFF2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18288" rIns="27432" bIns="18288" anchor="ctr"/>
          <a:lstStyle/>
          <a:p>
            <a:pPr algn="ctr"/>
            <a:r>
              <a:rPr lang="en-US" sz="9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Consider labs and stands for calibration</a:t>
            </a:r>
          </a:p>
        </p:txBody>
      </p:sp>
      <p:sp>
        <p:nvSpPr>
          <p:cNvPr id="20542" name="Text Box 28"/>
          <p:cNvSpPr txBox="1">
            <a:spLocks noChangeArrowheads="1"/>
          </p:cNvSpPr>
          <p:nvPr/>
        </p:nvSpPr>
        <p:spPr bwMode="auto">
          <a:xfrm>
            <a:off x="6019800" y="470052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No</a:t>
            </a:r>
          </a:p>
        </p:txBody>
      </p:sp>
      <p:sp>
        <p:nvSpPr>
          <p:cNvPr id="49" name="Flowchart: Terminator 48"/>
          <p:cNvSpPr/>
          <p:nvPr/>
        </p:nvSpPr>
        <p:spPr>
          <a:xfrm>
            <a:off x="571500" y="433320"/>
            <a:ext cx="1676400" cy="404880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New Test or Oil Development</a:t>
            </a:r>
            <a:endParaRPr lang="en-US" sz="1400" dirty="0"/>
          </a:p>
        </p:txBody>
      </p:sp>
      <p:cxnSp>
        <p:nvCxnSpPr>
          <p:cNvPr id="51" name="Straight Arrow Connector 50"/>
          <p:cNvCxnSpPr>
            <a:stCxn id="49" idx="2"/>
            <a:endCxn id="20525" idx="0"/>
          </p:cNvCxnSpPr>
          <p:nvPr/>
        </p:nvCxnSpPr>
        <p:spPr>
          <a:xfrm rot="5400000">
            <a:off x="1307340" y="940560"/>
            <a:ext cx="2047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Flowchart: Off-page Connector 53"/>
          <p:cNvSpPr/>
          <p:nvPr/>
        </p:nvSpPr>
        <p:spPr>
          <a:xfrm>
            <a:off x="3505200" y="3377824"/>
            <a:ext cx="685800" cy="533400"/>
          </a:xfrm>
          <a:prstGeom prst="flowChartOffpage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>
            <a:normAutofit fontScale="85000" lnSpcReduction="10000"/>
          </a:bodyPr>
          <a:lstStyle/>
          <a:p>
            <a:pPr algn="ctr"/>
            <a:r>
              <a:rPr lang="en-US" sz="1400" dirty="0" smtClean="0"/>
              <a:t>Calibration</a:t>
            </a:r>
          </a:p>
          <a:p>
            <a:pPr algn="ctr"/>
            <a:r>
              <a:rPr lang="en-US" sz="1400" dirty="0"/>
              <a:t>A</a:t>
            </a:r>
          </a:p>
        </p:txBody>
      </p:sp>
      <p:cxnSp>
        <p:nvCxnSpPr>
          <p:cNvPr id="57" name="Elbow Connector 56"/>
          <p:cNvCxnSpPr>
            <a:stCxn id="20532" idx="1"/>
            <a:endCxn id="20509" idx="0"/>
          </p:cNvCxnSpPr>
          <p:nvPr/>
        </p:nvCxnSpPr>
        <p:spPr>
          <a:xfrm rot="10800000" flipV="1">
            <a:off x="5410200" y="971482"/>
            <a:ext cx="1752600" cy="14763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Date Placeholder 5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4/27/2010</a:t>
            </a:r>
            <a:endParaRPr lang="en-US"/>
          </a:p>
        </p:txBody>
      </p:sp>
      <p:sp>
        <p:nvSpPr>
          <p:cNvPr id="53" name="Slide Number Placeholder 5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DD1E2-828C-4308-9B13-43C6C15D318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cxnSp>
        <p:nvCxnSpPr>
          <p:cNvPr id="58" name="Straight Arrow Connector 57"/>
          <p:cNvCxnSpPr>
            <a:stCxn id="20531" idx="0"/>
            <a:endCxn id="20532" idx="2"/>
          </p:cNvCxnSpPr>
          <p:nvPr/>
        </p:nvCxnSpPr>
        <p:spPr>
          <a:xfrm rot="5400000" flipH="1" flipV="1">
            <a:off x="7243763" y="1657283"/>
            <a:ext cx="9048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20530" idx="0"/>
            <a:endCxn id="20531" idx="2"/>
          </p:cNvCxnSpPr>
          <p:nvPr/>
        </p:nvCxnSpPr>
        <p:spPr>
          <a:xfrm rot="5400000" flipH="1" flipV="1">
            <a:off x="7510463" y="2762183"/>
            <a:ext cx="3714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4" idx="0"/>
            <a:endCxn id="20530" idx="2"/>
          </p:cNvCxnSpPr>
          <p:nvPr/>
        </p:nvCxnSpPr>
        <p:spPr>
          <a:xfrm rot="5400000" flipH="1" flipV="1">
            <a:off x="7498876" y="3602444"/>
            <a:ext cx="3946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20528" idx="0"/>
            <a:endCxn id="4" idx="2"/>
          </p:cNvCxnSpPr>
          <p:nvPr/>
        </p:nvCxnSpPr>
        <p:spPr>
          <a:xfrm rot="16200000" flipV="1">
            <a:off x="7552046" y="5239322"/>
            <a:ext cx="291152" cy="28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3" idx="3"/>
            <a:endCxn id="20528" idx="1"/>
          </p:cNvCxnSpPr>
          <p:nvPr/>
        </p:nvCxnSpPr>
        <p:spPr>
          <a:xfrm>
            <a:off x="6781800" y="5614920"/>
            <a:ext cx="421944" cy="4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2" idx="3"/>
            <a:endCxn id="3" idx="1"/>
          </p:cNvCxnSpPr>
          <p:nvPr/>
        </p:nvCxnSpPr>
        <p:spPr>
          <a:xfrm>
            <a:off x="4495800" y="561492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hape 76"/>
          <p:cNvCxnSpPr>
            <a:stCxn id="103" idx="2"/>
            <a:endCxn id="2" idx="1"/>
          </p:cNvCxnSpPr>
          <p:nvPr/>
        </p:nvCxnSpPr>
        <p:spPr>
          <a:xfrm rot="16200000" flipH="1">
            <a:off x="1809750" y="4986270"/>
            <a:ext cx="228600" cy="10287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20525" idx="2"/>
            <a:endCxn id="68" idx="0"/>
          </p:cNvCxnSpPr>
          <p:nvPr/>
        </p:nvCxnSpPr>
        <p:spPr>
          <a:xfrm rot="5400000">
            <a:off x="1295400" y="191922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68" idx="2"/>
            <a:endCxn id="103" idx="0"/>
          </p:cNvCxnSpPr>
          <p:nvPr/>
        </p:nvCxnSpPr>
        <p:spPr>
          <a:xfrm rot="5400000">
            <a:off x="1257300" y="370992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lbow Connector 88"/>
          <p:cNvCxnSpPr>
            <a:stCxn id="103" idx="3"/>
            <a:endCxn id="20525" idx="3"/>
          </p:cNvCxnSpPr>
          <p:nvPr/>
        </p:nvCxnSpPr>
        <p:spPr>
          <a:xfrm flipH="1" flipV="1">
            <a:off x="2057400" y="1423920"/>
            <a:ext cx="228600" cy="3200400"/>
          </a:xfrm>
          <a:prstGeom prst="bentConnector3">
            <a:avLst>
              <a:gd name="adj1" fmla="val -20833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68" idx="3"/>
          </p:cNvCxnSpPr>
          <p:nvPr/>
        </p:nvCxnSpPr>
        <p:spPr>
          <a:xfrm>
            <a:off x="2286000" y="279552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Elbow Connector 103"/>
          <p:cNvCxnSpPr>
            <a:stCxn id="4" idx="1"/>
            <a:endCxn id="20525" idx="3"/>
          </p:cNvCxnSpPr>
          <p:nvPr/>
        </p:nvCxnSpPr>
        <p:spPr>
          <a:xfrm rot="10800000">
            <a:off x="2057400" y="1423920"/>
            <a:ext cx="4953000" cy="3023548"/>
          </a:xfrm>
          <a:prstGeom prst="bentConnector3">
            <a:avLst>
              <a:gd name="adj1" fmla="val 8582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hape 78"/>
          <p:cNvCxnSpPr>
            <a:stCxn id="20509" idx="3"/>
            <a:endCxn id="20532" idx="2"/>
          </p:cNvCxnSpPr>
          <p:nvPr/>
        </p:nvCxnSpPr>
        <p:spPr>
          <a:xfrm flipV="1">
            <a:off x="6019800" y="1204845"/>
            <a:ext cx="1676400" cy="50006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20509" idx="2"/>
            <a:endCxn id="20504" idx="0"/>
          </p:cNvCxnSpPr>
          <p:nvPr/>
        </p:nvCxnSpPr>
        <p:spPr>
          <a:xfrm rot="5400000">
            <a:off x="5260148" y="2440747"/>
            <a:ext cx="30010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20504" idx="2"/>
            <a:endCxn id="20534" idx="0"/>
          </p:cNvCxnSpPr>
          <p:nvPr/>
        </p:nvCxnSpPr>
        <p:spPr>
          <a:xfrm rot="5400000">
            <a:off x="5236403" y="3231322"/>
            <a:ext cx="34759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20534" idx="1"/>
            <a:endCxn id="54" idx="3"/>
          </p:cNvCxnSpPr>
          <p:nvPr/>
        </p:nvCxnSpPr>
        <p:spPr>
          <a:xfrm rot="10800000" flipV="1">
            <a:off x="4191000" y="3638482"/>
            <a:ext cx="685800" cy="60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103" idx="3"/>
          </p:cNvCxnSpPr>
          <p:nvPr/>
        </p:nvCxnSpPr>
        <p:spPr>
          <a:xfrm>
            <a:off x="2286000" y="462432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3" idx="0"/>
          </p:cNvCxnSpPr>
          <p:nvPr/>
        </p:nvCxnSpPr>
        <p:spPr>
          <a:xfrm rot="16200000" flipV="1">
            <a:off x="5698794" y="4646213"/>
            <a:ext cx="403746" cy="96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2" idx="0"/>
          </p:cNvCxnSpPr>
          <p:nvPr/>
        </p:nvCxnSpPr>
        <p:spPr>
          <a:xfrm rot="16200000" flipV="1">
            <a:off x="3303043" y="4612662"/>
            <a:ext cx="327546" cy="5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>
            <a:stCxn id="4" idx="1"/>
          </p:cNvCxnSpPr>
          <p:nvPr/>
        </p:nvCxnSpPr>
        <p:spPr>
          <a:xfrm rot="10800000" flipV="1">
            <a:off x="4804012" y="4447468"/>
            <a:ext cx="2206388" cy="17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>
            <a:stCxn id="20509" idx="3"/>
          </p:cNvCxnSpPr>
          <p:nvPr/>
        </p:nvCxnSpPr>
        <p:spPr>
          <a:xfrm>
            <a:off x="6019800" y="1704908"/>
            <a:ext cx="1186218" cy="1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Date Placeholder 5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4/27/2010</a:t>
            </a:r>
            <a:endParaRPr lang="en-US" dirty="0"/>
          </a:p>
        </p:txBody>
      </p:sp>
      <p:sp>
        <p:nvSpPr>
          <p:cNvPr id="56" name="Slide Number Placeholder 5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CB9E4-4A32-4140-A4DB-6F88A72AEEB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59" name="Group 58"/>
          <p:cNvGrpSpPr/>
          <p:nvPr/>
        </p:nvGrpSpPr>
        <p:grpSpPr>
          <a:xfrm>
            <a:off x="457200" y="332096"/>
            <a:ext cx="8001000" cy="6035634"/>
            <a:chOff x="457200" y="332096"/>
            <a:chExt cx="8001000" cy="6035634"/>
          </a:xfrm>
        </p:grpSpPr>
        <p:sp>
          <p:nvSpPr>
            <p:cNvPr id="2050" name="AutoShape 4"/>
            <p:cNvSpPr>
              <a:spLocks noChangeArrowheads="1"/>
            </p:cNvSpPr>
            <p:nvPr/>
          </p:nvSpPr>
          <p:spPr bwMode="auto">
            <a:xfrm>
              <a:off x="4572000" y="3072444"/>
              <a:ext cx="1076325" cy="796504"/>
            </a:xfrm>
            <a:prstGeom prst="flowChartProcess">
              <a:avLst/>
            </a:prstGeom>
            <a:solidFill>
              <a:srgbClr val="FFF2B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27432" tIns="18288" rIns="27432" bIns="18288" anchor="ctr"/>
            <a:lstStyle/>
            <a:p>
              <a:pPr algn="ctr"/>
              <a:r>
                <a:rPr lang="en-US" sz="900" dirty="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Run 3 </a:t>
              </a:r>
              <a:r>
                <a:rPr lang="en-US" sz="900" dirty="0" smtClean="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valid reference or matrix tests </a:t>
              </a:r>
              <a:r>
                <a:rPr lang="en-US" sz="900" dirty="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in the </a:t>
              </a:r>
              <a:r>
                <a:rPr lang="en-US" sz="900" dirty="0" smtClean="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stand uninterrupted by non-reference tests</a:t>
              </a:r>
              <a:endParaRPr lang="en-US" sz="9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052" name="Text Box 21"/>
            <p:cNvSpPr txBox="1">
              <a:spLocks noChangeArrowheads="1"/>
            </p:cNvSpPr>
            <p:nvPr/>
          </p:nvSpPr>
          <p:spPr bwMode="auto">
            <a:xfrm>
              <a:off x="2895600" y="332096"/>
              <a:ext cx="4724400" cy="457200"/>
            </a:xfrm>
            <a:prstGeom prst="rect">
              <a:avLst/>
            </a:prstGeom>
            <a:solidFill>
              <a:srgbClr val="FFFFFF"/>
            </a:solidFill>
            <a:ln w="9525" algn="ctr">
              <a:noFill/>
              <a:miter lim="800000"/>
              <a:headEnd/>
              <a:tailEnd/>
            </a:ln>
          </p:spPr>
          <p:txBody>
            <a:bodyPr lIns="45720" tIns="32004" rIns="45720" bIns="32004" anchor="ctr"/>
            <a:lstStyle/>
            <a:p>
              <a:pPr algn="ctr"/>
              <a:r>
                <a:rPr lang="en-US" b="1" dirty="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LTMS 2</a:t>
              </a:r>
              <a:r>
                <a:rPr lang="en-US" b="1" baseline="30000" dirty="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nd</a:t>
              </a:r>
              <a:r>
                <a:rPr lang="en-US" b="1" dirty="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 Edition Flowchart: </a:t>
              </a:r>
              <a:r>
                <a:rPr lang="en-US" b="1" dirty="0" smtClean="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Calibration</a:t>
              </a:r>
              <a:endParaRPr lang="en-US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4" name="Flowchart: Decision 43"/>
            <p:cNvSpPr/>
            <p:nvPr/>
          </p:nvSpPr>
          <p:spPr>
            <a:xfrm>
              <a:off x="838200" y="1295400"/>
              <a:ext cx="1524000" cy="1295400"/>
            </a:xfrm>
            <a:prstGeom prst="flowChartDecision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900">
                  <a:solidFill>
                    <a:schemeClr val="tx1"/>
                  </a:solidFill>
                  <a:latin typeface="Tahoma" pitchFamily="34" charset="0"/>
                </a:rPr>
                <a:t>Lab based severity adjustment system?</a:t>
              </a:r>
            </a:p>
          </p:txBody>
        </p:sp>
        <p:sp>
          <p:nvSpPr>
            <p:cNvPr id="2055" name="Text Box 28"/>
            <p:cNvSpPr txBox="1">
              <a:spLocks noChangeArrowheads="1"/>
            </p:cNvSpPr>
            <p:nvPr/>
          </p:nvSpPr>
          <p:spPr bwMode="auto">
            <a:xfrm>
              <a:off x="1143000" y="2514600"/>
              <a:ext cx="361950" cy="180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27432" tIns="22860" rIns="0" bIns="0"/>
            <a:lstStyle/>
            <a:p>
              <a:r>
                <a:rPr lang="en-US" sz="1000" dirty="0">
                  <a:solidFill>
                    <a:srgbClr val="000000"/>
                  </a:solidFill>
                  <a:cs typeface="Arial" charset="0"/>
                </a:rPr>
                <a:t>Yes</a:t>
              </a:r>
            </a:p>
          </p:txBody>
        </p:sp>
        <p:sp>
          <p:nvSpPr>
            <p:cNvPr id="2056" name="Text Box 28"/>
            <p:cNvSpPr txBox="1">
              <a:spLocks noChangeArrowheads="1"/>
            </p:cNvSpPr>
            <p:nvPr/>
          </p:nvSpPr>
          <p:spPr bwMode="auto">
            <a:xfrm>
              <a:off x="2286000" y="4572000"/>
              <a:ext cx="361950" cy="180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27432" tIns="22860" rIns="0" bIns="0"/>
            <a:lstStyle/>
            <a:p>
              <a:r>
                <a:rPr lang="en-US" sz="1000" dirty="0">
                  <a:solidFill>
                    <a:srgbClr val="000000"/>
                  </a:solidFill>
                  <a:cs typeface="Arial" charset="0"/>
                </a:rPr>
                <a:t>Yes</a:t>
              </a:r>
            </a:p>
          </p:txBody>
        </p:sp>
        <p:sp>
          <p:nvSpPr>
            <p:cNvPr id="2057" name="Text Box 28"/>
            <p:cNvSpPr txBox="1">
              <a:spLocks noChangeArrowheads="1"/>
            </p:cNvSpPr>
            <p:nvPr/>
          </p:nvSpPr>
          <p:spPr bwMode="auto">
            <a:xfrm>
              <a:off x="1143000" y="3962400"/>
              <a:ext cx="361950" cy="180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27432" tIns="22860" rIns="0" bIns="0"/>
            <a:lstStyle/>
            <a:p>
              <a:r>
                <a:rPr lang="en-US" sz="1000">
                  <a:solidFill>
                    <a:srgbClr val="000000"/>
                  </a:solidFill>
                  <a:cs typeface="Arial" charset="0"/>
                </a:rPr>
                <a:t>Yes</a:t>
              </a:r>
            </a:p>
          </p:txBody>
        </p:sp>
        <p:sp>
          <p:nvSpPr>
            <p:cNvPr id="68" name="Flowchart: Decision 67"/>
            <p:cNvSpPr/>
            <p:nvPr/>
          </p:nvSpPr>
          <p:spPr>
            <a:xfrm>
              <a:off x="838200" y="2819400"/>
              <a:ext cx="1524000" cy="1295400"/>
            </a:xfrm>
            <a:prstGeom prst="flowChartDecision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900">
                  <a:solidFill>
                    <a:schemeClr val="tx1"/>
                  </a:solidFill>
                  <a:latin typeface="Tahoma" pitchFamily="34" charset="0"/>
                </a:rPr>
                <a:t>Is the test lab calibrated (existing lab)?</a:t>
              </a:r>
            </a:p>
          </p:txBody>
        </p:sp>
        <p:sp>
          <p:nvSpPr>
            <p:cNvPr id="2059" name="Text Box 28"/>
            <p:cNvSpPr txBox="1">
              <a:spLocks noChangeArrowheads="1"/>
            </p:cNvSpPr>
            <p:nvPr/>
          </p:nvSpPr>
          <p:spPr bwMode="auto">
            <a:xfrm>
              <a:off x="1143000" y="5410200"/>
              <a:ext cx="361950" cy="180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27432" tIns="22860" rIns="0" bIns="0"/>
            <a:lstStyle/>
            <a:p>
              <a:r>
                <a:rPr lang="en-US" sz="1000" dirty="0">
                  <a:solidFill>
                    <a:srgbClr val="000000"/>
                  </a:solidFill>
                  <a:cs typeface="Arial" charset="0"/>
                </a:rPr>
                <a:t>No</a:t>
              </a:r>
            </a:p>
          </p:txBody>
        </p:sp>
        <p:cxnSp>
          <p:nvCxnSpPr>
            <p:cNvPr id="81" name="Straight Arrow Connector 80"/>
            <p:cNvCxnSpPr>
              <a:cxnSpLocks noChangeShapeType="1"/>
              <a:stCxn id="44" idx="2"/>
              <a:endCxn id="68" idx="0"/>
            </p:cNvCxnSpPr>
            <p:nvPr/>
          </p:nvCxnSpPr>
          <p:spPr bwMode="auto">
            <a:xfrm rot="5400000">
              <a:off x="1485900" y="2705100"/>
              <a:ext cx="228600" cy="1588"/>
            </a:xfrm>
            <a:prstGeom prst="straightConnector1">
              <a:avLst/>
            </a:prstGeom>
            <a:noFill/>
            <a:ln w="9525" algn="ctr">
              <a:solidFill>
                <a:srgbClr val="4A7EBB"/>
              </a:solidFill>
              <a:round/>
              <a:headEnd/>
              <a:tailEnd type="arrow" w="med" len="med"/>
            </a:ln>
          </p:spPr>
        </p:cxnSp>
        <p:sp>
          <p:nvSpPr>
            <p:cNvPr id="103" name="Flowchart: Decision 102"/>
            <p:cNvSpPr/>
            <p:nvPr/>
          </p:nvSpPr>
          <p:spPr>
            <a:xfrm>
              <a:off x="838200" y="4267200"/>
              <a:ext cx="1524000" cy="1295400"/>
            </a:xfrm>
            <a:prstGeom prst="flowChartDecision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90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Is this a new stand in a lab?</a:t>
              </a:r>
            </a:p>
          </p:txBody>
        </p:sp>
        <p:sp>
          <p:nvSpPr>
            <p:cNvPr id="2064" name="Text Box 28"/>
            <p:cNvSpPr txBox="1">
              <a:spLocks noChangeArrowheads="1"/>
            </p:cNvSpPr>
            <p:nvPr/>
          </p:nvSpPr>
          <p:spPr bwMode="auto">
            <a:xfrm>
              <a:off x="6172200" y="4572000"/>
              <a:ext cx="361950" cy="180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27432" tIns="22860" rIns="0" bIns="0"/>
            <a:lstStyle/>
            <a:p>
              <a:r>
                <a:rPr lang="en-US" sz="1000">
                  <a:solidFill>
                    <a:srgbClr val="000000"/>
                  </a:solidFill>
                  <a:cs typeface="Arial" charset="0"/>
                </a:rPr>
                <a:t>No</a:t>
              </a:r>
            </a:p>
          </p:txBody>
        </p:sp>
        <p:cxnSp>
          <p:nvCxnSpPr>
            <p:cNvPr id="110" name="Straight Arrow Connector 109"/>
            <p:cNvCxnSpPr>
              <a:cxnSpLocks noChangeShapeType="1"/>
              <a:stCxn id="68" idx="2"/>
              <a:endCxn id="103" idx="0"/>
            </p:cNvCxnSpPr>
            <p:nvPr/>
          </p:nvCxnSpPr>
          <p:spPr bwMode="auto">
            <a:xfrm rot="5400000">
              <a:off x="1524000" y="4191000"/>
              <a:ext cx="152400" cy="1588"/>
            </a:xfrm>
            <a:prstGeom prst="straightConnector1">
              <a:avLst/>
            </a:prstGeom>
            <a:noFill/>
            <a:ln w="9525" algn="ctr">
              <a:solidFill>
                <a:srgbClr val="4A7EBB"/>
              </a:solidFill>
              <a:round/>
              <a:headEnd/>
              <a:tailEnd type="arrow" w="med" len="med"/>
            </a:ln>
          </p:spPr>
        </p:cxnSp>
        <p:sp>
          <p:nvSpPr>
            <p:cNvPr id="2067" name="Text Box 28"/>
            <p:cNvSpPr txBox="1">
              <a:spLocks noChangeArrowheads="1"/>
            </p:cNvSpPr>
            <p:nvPr/>
          </p:nvSpPr>
          <p:spPr bwMode="auto">
            <a:xfrm>
              <a:off x="2362200" y="3124200"/>
              <a:ext cx="361950" cy="180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27432" tIns="22860" rIns="0" bIns="0"/>
            <a:lstStyle/>
            <a:p>
              <a:r>
                <a:rPr lang="en-US" sz="1000">
                  <a:solidFill>
                    <a:srgbClr val="000000"/>
                  </a:solidFill>
                  <a:cs typeface="Arial" charset="0"/>
                </a:rPr>
                <a:t>No</a:t>
              </a:r>
            </a:p>
          </p:txBody>
        </p:sp>
        <p:sp>
          <p:nvSpPr>
            <p:cNvPr id="2068" name="Text Box 28"/>
            <p:cNvSpPr txBox="1">
              <a:spLocks noChangeArrowheads="1"/>
            </p:cNvSpPr>
            <p:nvPr/>
          </p:nvSpPr>
          <p:spPr bwMode="auto">
            <a:xfrm>
              <a:off x="4648200" y="2514600"/>
              <a:ext cx="361950" cy="180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27432" tIns="22860" rIns="0" bIns="0"/>
            <a:lstStyle/>
            <a:p>
              <a:r>
                <a:rPr lang="en-US" sz="1000" dirty="0">
                  <a:solidFill>
                    <a:srgbClr val="000000"/>
                  </a:solidFill>
                  <a:cs typeface="Arial" charset="0"/>
                </a:rPr>
                <a:t>Yes</a:t>
              </a:r>
            </a:p>
          </p:txBody>
        </p:sp>
        <p:cxnSp>
          <p:nvCxnSpPr>
            <p:cNvPr id="35" name="Straight Arrow Connector 34"/>
            <p:cNvCxnSpPr>
              <a:cxnSpLocks noChangeShapeType="1"/>
            </p:cNvCxnSpPr>
            <p:nvPr/>
          </p:nvCxnSpPr>
          <p:spPr bwMode="auto">
            <a:xfrm>
              <a:off x="5257800" y="5575300"/>
              <a:ext cx="0" cy="292100"/>
            </a:xfrm>
            <a:prstGeom prst="straightConnector1">
              <a:avLst/>
            </a:prstGeom>
            <a:noFill/>
            <a:ln w="9525" algn="ctr">
              <a:solidFill>
                <a:srgbClr val="4A7EBB"/>
              </a:solidFill>
              <a:round/>
              <a:headEnd/>
              <a:tailEnd type="arrow" w="med" len="med"/>
            </a:ln>
          </p:spPr>
        </p:cxnSp>
        <p:sp>
          <p:nvSpPr>
            <p:cNvPr id="2080" name="Text Box 28"/>
            <p:cNvSpPr txBox="1">
              <a:spLocks noChangeArrowheads="1"/>
            </p:cNvSpPr>
            <p:nvPr/>
          </p:nvSpPr>
          <p:spPr bwMode="auto">
            <a:xfrm>
              <a:off x="5867400" y="1676400"/>
              <a:ext cx="361950" cy="180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27432" tIns="22860" rIns="0" bIns="0"/>
            <a:lstStyle/>
            <a:p>
              <a:r>
                <a:rPr lang="en-US" sz="1000">
                  <a:solidFill>
                    <a:srgbClr val="000000"/>
                  </a:solidFill>
                  <a:cs typeface="Arial" charset="0"/>
                </a:rPr>
                <a:t>No</a:t>
              </a:r>
            </a:p>
          </p:txBody>
        </p:sp>
        <p:sp>
          <p:nvSpPr>
            <p:cNvPr id="2094" name="Text Box 28"/>
            <p:cNvSpPr txBox="1">
              <a:spLocks noChangeArrowheads="1"/>
            </p:cNvSpPr>
            <p:nvPr/>
          </p:nvSpPr>
          <p:spPr bwMode="auto">
            <a:xfrm>
              <a:off x="5334000" y="5638800"/>
              <a:ext cx="361950" cy="180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27432" tIns="22860" rIns="0" bIns="0"/>
            <a:lstStyle/>
            <a:p>
              <a:r>
                <a:rPr lang="en-US" sz="1000">
                  <a:solidFill>
                    <a:srgbClr val="000000"/>
                  </a:solidFill>
                  <a:cs typeface="Arial" charset="0"/>
                </a:rPr>
                <a:t>Yes</a:t>
              </a:r>
            </a:p>
          </p:txBody>
        </p:sp>
        <p:sp>
          <p:nvSpPr>
            <p:cNvPr id="2095" name="Text Box 28"/>
            <p:cNvSpPr txBox="1">
              <a:spLocks noChangeArrowheads="1"/>
            </p:cNvSpPr>
            <p:nvPr/>
          </p:nvSpPr>
          <p:spPr bwMode="auto">
            <a:xfrm>
              <a:off x="2362200" y="1676400"/>
              <a:ext cx="361950" cy="180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27432" tIns="22860" rIns="0" bIns="0"/>
            <a:lstStyle/>
            <a:p>
              <a:r>
                <a:rPr lang="en-US" sz="1000">
                  <a:solidFill>
                    <a:srgbClr val="000000"/>
                  </a:solidFill>
                  <a:cs typeface="Arial" charset="0"/>
                </a:rPr>
                <a:t>No</a:t>
              </a:r>
            </a:p>
          </p:txBody>
        </p:sp>
        <p:sp>
          <p:nvSpPr>
            <p:cNvPr id="2096" name="AutoShape 4"/>
            <p:cNvSpPr>
              <a:spLocks noChangeArrowheads="1"/>
            </p:cNvSpPr>
            <p:nvPr/>
          </p:nvSpPr>
          <p:spPr bwMode="auto">
            <a:xfrm>
              <a:off x="6172200" y="3124200"/>
              <a:ext cx="1000125" cy="685800"/>
            </a:xfrm>
            <a:prstGeom prst="flowChartProcess">
              <a:avLst/>
            </a:prstGeom>
            <a:solidFill>
              <a:srgbClr val="FFF2B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27432" tIns="18288" rIns="27432" bIns="18288" anchor="ctr"/>
            <a:lstStyle/>
            <a:p>
              <a:pPr algn="ctr"/>
              <a:r>
                <a:rPr lang="en-US" sz="900" dirty="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Set Z</a:t>
              </a:r>
              <a:r>
                <a:rPr lang="en-US" sz="900" baseline="-25000" dirty="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0</a:t>
              </a:r>
              <a:r>
                <a:rPr lang="en-US" sz="900" dirty="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 = Average of first 3 test </a:t>
              </a:r>
              <a:r>
                <a:rPr lang="en-US" sz="900" dirty="0" smtClean="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results in the reference entity</a:t>
              </a:r>
              <a:endParaRPr lang="en-US" sz="9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" name="Flowchart: Decision 102"/>
            <p:cNvSpPr/>
            <p:nvPr/>
          </p:nvSpPr>
          <p:spPr>
            <a:xfrm>
              <a:off x="4235301" y="4091765"/>
              <a:ext cx="2057400" cy="1633270"/>
            </a:xfrm>
            <a:prstGeom prst="flowChartDecision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Did the reference test exceed </a:t>
              </a:r>
              <a:r>
                <a:rPr lang="en-US" sz="900" dirty="0" smtClean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the e</a:t>
              </a:r>
              <a:r>
                <a:rPr lang="en-US" sz="900" baseline="-25000" dirty="0" smtClean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i</a:t>
              </a:r>
              <a:r>
                <a:rPr lang="en-US" sz="900" dirty="0" smtClean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  Level 1 limit </a:t>
              </a:r>
              <a:r>
                <a:rPr lang="en-US" sz="900" dirty="0" smtClean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for </a:t>
              </a:r>
              <a:r>
                <a:rPr lang="en-US" sz="900" dirty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any </a:t>
              </a:r>
              <a:r>
                <a:rPr lang="en-US" sz="900" dirty="0" smtClean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prediction error monitoring parameter</a:t>
              </a:r>
              <a:r>
                <a:rPr lang="en-US" sz="900" dirty="0" smtClean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?</a:t>
              </a:r>
              <a:endParaRPr lang="en-US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101" name="AutoShape 4"/>
            <p:cNvSpPr>
              <a:spLocks noChangeArrowheads="1"/>
            </p:cNvSpPr>
            <p:nvPr/>
          </p:nvSpPr>
          <p:spPr bwMode="auto">
            <a:xfrm>
              <a:off x="2819400" y="3124200"/>
              <a:ext cx="1000125" cy="685800"/>
            </a:xfrm>
            <a:prstGeom prst="flowChartProcess">
              <a:avLst/>
            </a:prstGeom>
            <a:solidFill>
              <a:srgbClr val="FFF2B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27432" tIns="18288" rIns="27432" bIns="18288" anchor="ctr"/>
            <a:lstStyle/>
            <a:p>
              <a:pPr algn="ctr"/>
              <a:r>
                <a:rPr lang="en-US" sz="90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This is the first test stand in the lab</a:t>
              </a:r>
            </a:p>
          </p:txBody>
        </p:sp>
        <p:sp>
          <p:nvSpPr>
            <p:cNvPr id="2102" name="AutoShape 4"/>
            <p:cNvSpPr>
              <a:spLocks noChangeArrowheads="1"/>
            </p:cNvSpPr>
            <p:nvPr/>
          </p:nvSpPr>
          <p:spPr bwMode="auto">
            <a:xfrm>
              <a:off x="2819400" y="1600200"/>
              <a:ext cx="1000125" cy="685800"/>
            </a:xfrm>
            <a:prstGeom prst="flowChartProcess">
              <a:avLst/>
            </a:prstGeom>
            <a:solidFill>
              <a:srgbClr val="FFF2B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27432" tIns="18288" rIns="27432" bIns="18288" anchor="ctr"/>
            <a:lstStyle/>
            <a:p>
              <a:pPr algn="ctr"/>
              <a:r>
                <a:rPr lang="en-US" sz="900" dirty="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This is a </a:t>
              </a:r>
              <a:r>
                <a:rPr lang="en-US" sz="900" dirty="0" smtClean="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stand </a:t>
              </a:r>
              <a:r>
                <a:rPr lang="en-US" sz="900" dirty="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based severity adjustment system</a:t>
              </a:r>
            </a:p>
          </p:txBody>
        </p:sp>
        <p:sp>
          <p:nvSpPr>
            <p:cNvPr id="4" name="Flowchart: Decision 43"/>
            <p:cNvSpPr/>
            <p:nvPr/>
          </p:nvSpPr>
          <p:spPr>
            <a:xfrm>
              <a:off x="4343400" y="1295400"/>
              <a:ext cx="1524000" cy="1295400"/>
            </a:xfrm>
            <a:prstGeom prst="flowChartDecision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  <a:latin typeface="Tahoma" pitchFamily="34" charset="0"/>
                </a:rPr>
                <a:t>Is this a new </a:t>
              </a:r>
              <a:r>
                <a:rPr lang="en-US" sz="900" dirty="0" smtClean="0">
                  <a:solidFill>
                    <a:schemeClr val="tx1"/>
                  </a:solidFill>
                  <a:latin typeface="Tahoma" pitchFamily="34" charset="0"/>
                </a:rPr>
                <a:t>stand?</a:t>
              </a:r>
              <a:endParaRPr lang="en-US" sz="900" dirty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2105" name="AutoShape 5"/>
            <p:cNvSpPr>
              <a:spLocks noChangeArrowheads="1"/>
            </p:cNvSpPr>
            <p:nvPr/>
          </p:nvSpPr>
          <p:spPr bwMode="auto">
            <a:xfrm>
              <a:off x="2819400" y="4680371"/>
              <a:ext cx="990600" cy="466725"/>
            </a:xfrm>
            <a:prstGeom prst="flowChartProcess">
              <a:avLst/>
            </a:prstGeom>
            <a:solidFill>
              <a:srgbClr val="FFF2B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27432" tIns="18288" rIns="27432" bIns="18288" anchor="ctr"/>
            <a:lstStyle/>
            <a:p>
              <a:pPr algn="ctr"/>
              <a:r>
                <a:rPr lang="en-US" sz="90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Run one reference test</a:t>
              </a:r>
            </a:p>
          </p:txBody>
        </p:sp>
        <p:sp>
          <p:nvSpPr>
            <p:cNvPr id="2107" name="AutoShape 5"/>
            <p:cNvSpPr>
              <a:spLocks noChangeArrowheads="1"/>
            </p:cNvSpPr>
            <p:nvPr/>
          </p:nvSpPr>
          <p:spPr bwMode="auto">
            <a:xfrm>
              <a:off x="4800600" y="5867400"/>
              <a:ext cx="990600" cy="466725"/>
            </a:xfrm>
            <a:prstGeom prst="flowChartProcess">
              <a:avLst/>
            </a:prstGeom>
            <a:solidFill>
              <a:srgbClr val="FFF2B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27432" tIns="18288" rIns="27432" bIns="18288" anchor="ctr"/>
            <a:lstStyle/>
            <a:p>
              <a:pPr algn="ctr"/>
              <a:r>
                <a:rPr lang="en-US" sz="90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Run one reference test</a:t>
              </a:r>
            </a:p>
          </p:txBody>
        </p:sp>
        <p:sp>
          <p:nvSpPr>
            <p:cNvPr id="51" name="Flowchart: Off-page Connector 50"/>
            <p:cNvSpPr/>
            <p:nvPr/>
          </p:nvSpPr>
          <p:spPr>
            <a:xfrm>
              <a:off x="1981200" y="381000"/>
              <a:ext cx="685800" cy="533400"/>
            </a:xfrm>
            <a:prstGeom prst="flowChartOffpageConnecto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A</a:t>
              </a:r>
              <a:endParaRPr lang="en-US" sz="1400" dirty="0"/>
            </a:p>
          </p:txBody>
        </p:sp>
        <p:sp>
          <p:nvSpPr>
            <p:cNvPr id="52" name="Flowchart: Off-page Connector 51"/>
            <p:cNvSpPr/>
            <p:nvPr/>
          </p:nvSpPr>
          <p:spPr>
            <a:xfrm>
              <a:off x="6400800" y="1676400"/>
              <a:ext cx="685800" cy="533400"/>
            </a:xfrm>
            <a:prstGeom prst="flowChartOffpageConnecto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Status</a:t>
              </a:r>
            </a:p>
            <a:p>
              <a:pPr algn="ctr"/>
              <a:r>
                <a:rPr lang="en-US" sz="1400" dirty="0" smtClean="0"/>
                <a:t>E</a:t>
              </a:r>
            </a:p>
          </p:txBody>
        </p:sp>
        <p:sp>
          <p:nvSpPr>
            <p:cNvPr id="53" name="Flowchart: Off-page Connector 52"/>
            <p:cNvSpPr/>
            <p:nvPr/>
          </p:nvSpPr>
          <p:spPr>
            <a:xfrm>
              <a:off x="1257300" y="5791200"/>
              <a:ext cx="685800" cy="533400"/>
            </a:xfrm>
            <a:prstGeom prst="flowChartOffpageConnecto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Status</a:t>
              </a:r>
            </a:p>
            <a:p>
              <a:pPr algn="ctr"/>
              <a:r>
                <a:rPr lang="en-US" sz="1400" dirty="0" smtClean="0"/>
                <a:t>E</a:t>
              </a:r>
            </a:p>
          </p:txBody>
        </p:sp>
        <p:sp>
          <p:nvSpPr>
            <p:cNvPr id="55" name="Flowchart: Off-page Connector 54"/>
            <p:cNvSpPr/>
            <p:nvPr/>
          </p:nvSpPr>
          <p:spPr>
            <a:xfrm>
              <a:off x="5715000" y="2455652"/>
              <a:ext cx="685800" cy="533400"/>
            </a:xfrm>
            <a:prstGeom prst="flowChartOffpageConnecto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C</a:t>
              </a:r>
            </a:p>
          </p:txBody>
        </p:sp>
        <p:sp>
          <p:nvSpPr>
            <p:cNvPr id="61" name="Flowchart: Off-page Connector 60"/>
            <p:cNvSpPr/>
            <p:nvPr/>
          </p:nvSpPr>
          <p:spPr>
            <a:xfrm>
              <a:off x="2971800" y="3955208"/>
              <a:ext cx="685800" cy="533400"/>
            </a:xfrm>
            <a:prstGeom prst="flowChartOffpageConnecto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B</a:t>
              </a:r>
            </a:p>
          </p:txBody>
        </p:sp>
        <p:cxnSp>
          <p:nvCxnSpPr>
            <p:cNvPr id="63" name="Straight Arrow Connector 62"/>
            <p:cNvCxnSpPr>
              <a:stCxn id="61" idx="2"/>
              <a:endCxn id="2105" idx="0"/>
            </p:cNvCxnSpPr>
            <p:nvPr/>
          </p:nvCxnSpPr>
          <p:spPr>
            <a:xfrm rot="5400000">
              <a:off x="3218819" y="4584489"/>
              <a:ext cx="191763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Flowchart: Off-page Connector 64"/>
            <p:cNvSpPr/>
            <p:nvPr/>
          </p:nvSpPr>
          <p:spPr>
            <a:xfrm>
              <a:off x="7772400" y="3200400"/>
              <a:ext cx="685800" cy="533400"/>
            </a:xfrm>
            <a:prstGeom prst="flowChartOffpageConnecto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/>
                <a:t>e</a:t>
              </a:r>
              <a:r>
                <a:rPr lang="en-US" sz="1400" baseline="-25000" dirty="0" err="1" smtClean="0"/>
                <a:t>i</a:t>
              </a:r>
              <a:endParaRPr lang="en-US" sz="1400" baseline="-25000" dirty="0" smtClean="0"/>
            </a:p>
            <a:p>
              <a:pPr algn="ctr"/>
              <a:r>
                <a:rPr lang="en-US" sz="1400" dirty="0" smtClean="0"/>
                <a:t>F</a:t>
              </a:r>
            </a:p>
          </p:txBody>
        </p:sp>
        <p:sp>
          <p:nvSpPr>
            <p:cNvPr id="782" name="Flowchart: Off-page Connector 781"/>
            <p:cNvSpPr/>
            <p:nvPr/>
          </p:nvSpPr>
          <p:spPr>
            <a:xfrm>
              <a:off x="3429000" y="5834330"/>
              <a:ext cx="685800" cy="533400"/>
            </a:xfrm>
            <a:prstGeom prst="flowChartOffpageConnecto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D</a:t>
              </a:r>
            </a:p>
          </p:txBody>
        </p:sp>
        <p:sp>
          <p:nvSpPr>
            <p:cNvPr id="58" name="Flowchart: Terminator 57"/>
            <p:cNvSpPr/>
            <p:nvPr/>
          </p:nvSpPr>
          <p:spPr>
            <a:xfrm>
              <a:off x="457200" y="457200"/>
              <a:ext cx="1143000" cy="381000"/>
            </a:xfrm>
            <a:prstGeom prst="flowChartTerminator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Reference Test </a:t>
              </a:r>
              <a:endParaRPr lang="en-US" sz="1400" dirty="0"/>
            </a:p>
          </p:txBody>
        </p:sp>
        <p:cxnSp>
          <p:nvCxnSpPr>
            <p:cNvPr id="62" name="Straight Arrow Connector 61"/>
            <p:cNvCxnSpPr>
              <a:stCxn id="44" idx="3"/>
              <a:endCxn id="2102" idx="1"/>
            </p:cNvCxnSpPr>
            <p:nvPr/>
          </p:nvCxnSpPr>
          <p:spPr>
            <a:xfrm>
              <a:off x="2362200" y="1943100"/>
              <a:ext cx="457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stCxn id="68" idx="3"/>
              <a:endCxn id="2101" idx="1"/>
            </p:cNvCxnSpPr>
            <p:nvPr/>
          </p:nvCxnSpPr>
          <p:spPr>
            <a:xfrm>
              <a:off x="2362200" y="3467100"/>
              <a:ext cx="457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>
              <a:stCxn id="2101" idx="3"/>
              <a:endCxn id="2050" idx="1"/>
            </p:cNvCxnSpPr>
            <p:nvPr/>
          </p:nvCxnSpPr>
          <p:spPr>
            <a:xfrm>
              <a:off x="3819525" y="3467100"/>
              <a:ext cx="752475" cy="35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2050" idx="3"/>
              <a:endCxn id="2096" idx="1"/>
            </p:cNvCxnSpPr>
            <p:nvPr/>
          </p:nvCxnSpPr>
          <p:spPr>
            <a:xfrm flipV="1">
              <a:off x="5648325" y="3467100"/>
              <a:ext cx="523875" cy="35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>
              <a:stCxn id="2102" idx="3"/>
              <a:endCxn id="4" idx="1"/>
            </p:cNvCxnSpPr>
            <p:nvPr/>
          </p:nvCxnSpPr>
          <p:spPr>
            <a:xfrm>
              <a:off x="3819525" y="1943100"/>
              <a:ext cx="52387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>
              <a:stCxn id="4" idx="3"/>
              <a:endCxn id="52" idx="1"/>
            </p:cNvCxnSpPr>
            <p:nvPr/>
          </p:nvCxnSpPr>
          <p:spPr>
            <a:xfrm>
              <a:off x="5867400" y="1943100"/>
              <a:ext cx="533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>
              <a:stCxn id="103" idx="2"/>
              <a:endCxn id="53" idx="0"/>
            </p:cNvCxnSpPr>
            <p:nvPr/>
          </p:nvCxnSpPr>
          <p:spPr>
            <a:xfrm rot="5400000">
              <a:off x="1485900" y="5676900"/>
              <a:ext cx="2286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>
              <a:stCxn id="103" idx="3"/>
              <a:endCxn id="2105" idx="1"/>
            </p:cNvCxnSpPr>
            <p:nvPr/>
          </p:nvCxnSpPr>
          <p:spPr>
            <a:xfrm flipV="1">
              <a:off x="2362200" y="4913734"/>
              <a:ext cx="457200" cy="116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>
              <a:stCxn id="2105" idx="3"/>
              <a:endCxn id="2" idx="1"/>
            </p:cNvCxnSpPr>
            <p:nvPr/>
          </p:nvCxnSpPr>
          <p:spPr>
            <a:xfrm flipV="1">
              <a:off x="3810000" y="4908400"/>
              <a:ext cx="425301" cy="533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hape 91"/>
            <p:cNvCxnSpPr>
              <a:stCxn id="2107" idx="3"/>
              <a:endCxn id="65" idx="2"/>
            </p:cNvCxnSpPr>
            <p:nvPr/>
          </p:nvCxnSpPr>
          <p:spPr>
            <a:xfrm flipV="1">
              <a:off x="5791200" y="3733800"/>
              <a:ext cx="2324100" cy="2366963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>
              <a:stCxn id="782" idx="3"/>
              <a:endCxn id="2107" idx="1"/>
            </p:cNvCxnSpPr>
            <p:nvPr/>
          </p:nvCxnSpPr>
          <p:spPr>
            <a:xfrm flipV="1">
              <a:off x="4114800" y="6100763"/>
              <a:ext cx="685800" cy="26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/>
            <p:cNvCxnSpPr>
              <a:stCxn id="4" idx="2"/>
              <a:endCxn id="2050" idx="0"/>
            </p:cNvCxnSpPr>
            <p:nvPr/>
          </p:nvCxnSpPr>
          <p:spPr>
            <a:xfrm rot="16200000" flipH="1">
              <a:off x="4866959" y="2829240"/>
              <a:ext cx="481644" cy="476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Elbow Connector 126"/>
            <p:cNvCxnSpPr>
              <a:stCxn id="58" idx="2"/>
              <a:endCxn id="44" idx="0"/>
            </p:cNvCxnSpPr>
            <p:nvPr/>
          </p:nvCxnSpPr>
          <p:spPr>
            <a:xfrm rot="16200000" flipH="1">
              <a:off x="1085850" y="781050"/>
              <a:ext cx="457200" cy="5715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>
              <a:stCxn id="2096" idx="3"/>
              <a:endCxn id="65" idx="1"/>
            </p:cNvCxnSpPr>
            <p:nvPr/>
          </p:nvCxnSpPr>
          <p:spPr>
            <a:xfrm>
              <a:off x="7172325" y="3467100"/>
              <a:ext cx="60007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>
            <a:xfrm rot="5400000">
              <a:off x="1771650" y="715654"/>
              <a:ext cx="381000" cy="7239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Flowchart: Process 74"/>
            <p:cNvSpPr/>
            <p:nvPr/>
          </p:nvSpPr>
          <p:spPr>
            <a:xfrm>
              <a:off x="7086600" y="4599296"/>
              <a:ext cx="914400" cy="612648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Flowchart: Process 93"/>
            <p:cNvSpPr/>
            <p:nvPr/>
          </p:nvSpPr>
          <p:spPr>
            <a:xfrm>
              <a:off x="6934200" y="4607256"/>
              <a:ext cx="914400" cy="612648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6" name="Straight Arrow Connector 95"/>
            <p:cNvCxnSpPr>
              <a:stCxn id="2" idx="3"/>
              <a:endCxn id="94" idx="1"/>
            </p:cNvCxnSpPr>
            <p:nvPr/>
          </p:nvCxnSpPr>
          <p:spPr>
            <a:xfrm>
              <a:off x="6292701" y="4908400"/>
              <a:ext cx="641499" cy="51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hape 98"/>
            <p:cNvCxnSpPr>
              <a:stCxn id="94" idx="3"/>
              <a:endCxn id="65" idx="2"/>
            </p:cNvCxnSpPr>
            <p:nvPr/>
          </p:nvCxnSpPr>
          <p:spPr>
            <a:xfrm flipV="1">
              <a:off x="7848600" y="3733800"/>
              <a:ext cx="266700" cy="117978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>
              <a:stCxn id="94" idx="1"/>
              <a:endCxn id="94" idx="3"/>
            </p:cNvCxnSpPr>
            <p:nvPr/>
          </p:nvCxnSpPr>
          <p:spPr>
            <a:xfrm rot="10800000" flipH="1">
              <a:off x="6934200" y="491358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>
              <a:stCxn id="55" idx="1"/>
            </p:cNvCxnSpPr>
            <p:nvPr/>
          </p:nvCxnSpPr>
          <p:spPr>
            <a:xfrm rot="10800000" flipV="1">
              <a:off x="5108812" y="2722352"/>
              <a:ext cx="606188" cy="7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21"/>
          <p:cNvSpPr txBox="1">
            <a:spLocks noChangeArrowheads="1"/>
          </p:cNvSpPr>
          <p:nvPr/>
        </p:nvSpPr>
        <p:spPr bwMode="auto">
          <a:xfrm>
            <a:off x="3619500" y="304800"/>
            <a:ext cx="4152900" cy="533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lIns="45720" tIns="32004" rIns="45720" bIns="32004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LTMS 2</a:t>
            </a:r>
            <a:r>
              <a:rPr lang="en-US" b="1" baseline="300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nd</a:t>
            </a:r>
            <a:r>
              <a:rPr lang="en-US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Edition Flowchart: </a:t>
            </a:r>
            <a:r>
              <a:rPr lang="en-US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Status</a:t>
            </a:r>
            <a:endParaRPr lang="en-US" b="1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4" name="Flowchart: Decision 43"/>
          <p:cNvSpPr/>
          <p:nvPr/>
        </p:nvSpPr>
        <p:spPr>
          <a:xfrm>
            <a:off x="1371600" y="3367087"/>
            <a:ext cx="1828800" cy="16002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  <a:latin typeface="Tahoma" pitchFamily="34" charset="0"/>
              </a:rPr>
              <a:t> Is a </a:t>
            </a:r>
          </a:p>
          <a:p>
            <a:pPr algn="ctr"/>
            <a:r>
              <a:rPr lang="en-US" sz="900" dirty="0" smtClean="0">
                <a:solidFill>
                  <a:srgbClr val="000000"/>
                </a:solidFill>
                <a:latin typeface="Tahoma" pitchFamily="34" charset="0"/>
              </a:rPr>
              <a:t>planned reference </a:t>
            </a:r>
            <a:r>
              <a:rPr lang="en-US" sz="900" dirty="0">
                <a:solidFill>
                  <a:srgbClr val="000000"/>
                </a:solidFill>
                <a:latin typeface="Tahoma" pitchFamily="34" charset="0"/>
              </a:rPr>
              <a:t>oil </a:t>
            </a:r>
            <a:r>
              <a:rPr lang="en-US" sz="900" dirty="0" err="1">
                <a:solidFill>
                  <a:srgbClr val="000000"/>
                </a:solidFill>
                <a:latin typeface="Tahoma" pitchFamily="34" charset="0"/>
              </a:rPr>
              <a:t>reblend</a:t>
            </a:r>
            <a:r>
              <a:rPr lang="en-US" sz="900" dirty="0">
                <a:solidFill>
                  <a:srgbClr val="000000"/>
                </a:solidFill>
                <a:latin typeface="Tahoma" pitchFamily="34" charset="0"/>
              </a:rPr>
              <a:t> or </a:t>
            </a:r>
            <a:r>
              <a:rPr lang="en-US" sz="900" dirty="0" smtClean="0">
                <a:solidFill>
                  <a:srgbClr val="000000"/>
                </a:solidFill>
                <a:latin typeface="Tahoma" pitchFamily="34" charset="0"/>
              </a:rPr>
              <a:t>primary </a:t>
            </a:r>
            <a:r>
              <a:rPr lang="en-US" sz="900" dirty="0">
                <a:solidFill>
                  <a:srgbClr val="000000"/>
                </a:solidFill>
                <a:latin typeface="Tahoma" pitchFamily="34" charset="0"/>
              </a:rPr>
              <a:t>part or fuel being introduced with a reference test?</a:t>
            </a:r>
          </a:p>
        </p:txBody>
      </p:sp>
      <p:sp>
        <p:nvSpPr>
          <p:cNvPr id="28678" name="Text Box 28"/>
          <p:cNvSpPr txBox="1">
            <a:spLocks noChangeArrowheads="1"/>
          </p:cNvSpPr>
          <p:nvPr/>
        </p:nvSpPr>
        <p:spPr bwMode="auto">
          <a:xfrm>
            <a:off x="1828800" y="28194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No</a:t>
            </a:r>
          </a:p>
        </p:txBody>
      </p:sp>
      <p:sp>
        <p:nvSpPr>
          <p:cNvPr id="28679" name="Text Box 28"/>
          <p:cNvSpPr txBox="1">
            <a:spLocks noChangeArrowheads="1"/>
          </p:cNvSpPr>
          <p:nvPr/>
        </p:nvSpPr>
        <p:spPr bwMode="auto">
          <a:xfrm>
            <a:off x="3124200" y="38862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Yes</a:t>
            </a:r>
          </a:p>
        </p:txBody>
      </p:sp>
      <p:sp>
        <p:nvSpPr>
          <p:cNvPr id="28682" name="Text Box 28"/>
          <p:cNvSpPr txBox="1">
            <a:spLocks noChangeArrowheads="1"/>
          </p:cNvSpPr>
          <p:nvPr/>
        </p:nvSpPr>
        <p:spPr bwMode="auto">
          <a:xfrm>
            <a:off x="1790700" y="48768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No</a:t>
            </a:r>
          </a:p>
        </p:txBody>
      </p:sp>
      <p:cxnSp>
        <p:nvCxnSpPr>
          <p:cNvPr id="35" name="Straight Arrow Connector 34"/>
          <p:cNvCxnSpPr>
            <a:cxnSpLocks noChangeShapeType="1"/>
            <a:stCxn id="5" idx="2"/>
            <a:endCxn id="25" idx="0"/>
          </p:cNvCxnSpPr>
          <p:nvPr/>
        </p:nvCxnSpPr>
        <p:spPr bwMode="auto">
          <a:xfrm rot="5400000">
            <a:off x="4372878" y="3434026"/>
            <a:ext cx="928048" cy="3596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28695" name="Text Box 28"/>
          <p:cNvSpPr txBox="1">
            <a:spLocks noChangeArrowheads="1"/>
          </p:cNvSpPr>
          <p:nvPr/>
        </p:nvSpPr>
        <p:spPr bwMode="auto">
          <a:xfrm>
            <a:off x="5829300" y="19812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No</a:t>
            </a:r>
          </a:p>
        </p:txBody>
      </p:sp>
      <p:sp>
        <p:nvSpPr>
          <p:cNvPr id="28700" name="Text Box 28"/>
          <p:cNvSpPr txBox="1">
            <a:spLocks noChangeArrowheads="1"/>
          </p:cNvSpPr>
          <p:nvPr/>
        </p:nvSpPr>
        <p:spPr bwMode="auto">
          <a:xfrm>
            <a:off x="3162300" y="19812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>
                <a:solidFill>
                  <a:srgbClr val="000000"/>
                </a:solidFill>
                <a:cs typeface="Arial" charset="0"/>
              </a:rPr>
              <a:t>Yes</a:t>
            </a:r>
          </a:p>
        </p:txBody>
      </p:sp>
      <p:sp>
        <p:nvSpPr>
          <p:cNvPr id="2" name="Flowchart: Decision 43"/>
          <p:cNvSpPr/>
          <p:nvPr/>
        </p:nvSpPr>
        <p:spPr>
          <a:xfrm>
            <a:off x="1371600" y="1447800"/>
            <a:ext cx="1828800" cy="15240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900" dirty="0">
                <a:solidFill>
                  <a:srgbClr val="000000"/>
                </a:solidFill>
                <a:latin typeface="Tahoma" pitchFamily="34" charset="0"/>
              </a:rPr>
              <a:t>Has it been more than 2 years since the last </a:t>
            </a:r>
            <a:r>
              <a:rPr lang="en-US" sz="900" dirty="0" smtClean="0">
                <a:solidFill>
                  <a:srgbClr val="000000"/>
                </a:solidFill>
                <a:latin typeface="Tahoma" pitchFamily="34" charset="0"/>
              </a:rPr>
              <a:t>acceptable reference </a:t>
            </a:r>
            <a:r>
              <a:rPr lang="en-US" sz="900" dirty="0">
                <a:solidFill>
                  <a:srgbClr val="000000"/>
                </a:solidFill>
                <a:latin typeface="Tahoma" pitchFamily="34" charset="0"/>
              </a:rPr>
              <a:t>test in the stand?</a:t>
            </a:r>
          </a:p>
        </p:txBody>
      </p:sp>
      <p:sp>
        <p:nvSpPr>
          <p:cNvPr id="5" name="Flowchart: Decision 43"/>
          <p:cNvSpPr/>
          <p:nvPr/>
        </p:nvSpPr>
        <p:spPr>
          <a:xfrm>
            <a:off x="3924300" y="1447800"/>
            <a:ext cx="1828800" cy="15240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900" dirty="0">
                <a:solidFill>
                  <a:srgbClr val="000000"/>
                </a:solidFill>
                <a:latin typeface="Tahoma" pitchFamily="34" charset="0"/>
              </a:rPr>
              <a:t>Lab based severity adjustment system?</a:t>
            </a:r>
          </a:p>
        </p:txBody>
      </p:sp>
      <p:sp>
        <p:nvSpPr>
          <p:cNvPr id="23" name="Flowchart: Off-page Connector 22"/>
          <p:cNvSpPr/>
          <p:nvPr/>
        </p:nvSpPr>
        <p:spPr>
          <a:xfrm>
            <a:off x="1932296" y="533400"/>
            <a:ext cx="685800" cy="533400"/>
          </a:xfrm>
          <a:prstGeom prst="flowChartOffpage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</a:t>
            </a:r>
          </a:p>
        </p:txBody>
      </p:sp>
      <p:sp>
        <p:nvSpPr>
          <p:cNvPr id="24" name="Flowchart: Off-page Connector 23"/>
          <p:cNvSpPr/>
          <p:nvPr/>
        </p:nvSpPr>
        <p:spPr>
          <a:xfrm>
            <a:off x="6282948" y="1940938"/>
            <a:ext cx="685800" cy="533400"/>
          </a:xfrm>
          <a:prstGeom prst="flowChartOffpage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>
            <a:normAutofit fontScale="85000" lnSpcReduction="10000"/>
          </a:bodyPr>
          <a:lstStyle/>
          <a:p>
            <a:pPr algn="ctr"/>
            <a:r>
              <a:rPr lang="en-US" sz="1400" dirty="0" smtClean="0"/>
              <a:t>Calibration</a:t>
            </a:r>
          </a:p>
          <a:p>
            <a:pPr algn="ctr"/>
            <a:r>
              <a:rPr lang="en-US" sz="1400" dirty="0" smtClean="0"/>
              <a:t>C</a:t>
            </a:r>
          </a:p>
        </p:txBody>
      </p:sp>
      <p:sp>
        <p:nvSpPr>
          <p:cNvPr id="25" name="Flowchart: Off-page Connector 24"/>
          <p:cNvSpPr/>
          <p:nvPr/>
        </p:nvSpPr>
        <p:spPr>
          <a:xfrm>
            <a:off x="4492204" y="3899848"/>
            <a:ext cx="685800" cy="533400"/>
          </a:xfrm>
          <a:prstGeom prst="flowChartOffpage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>
            <a:normAutofit fontScale="85000" lnSpcReduction="10000"/>
          </a:bodyPr>
          <a:lstStyle/>
          <a:p>
            <a:pPr algn="ctr"/>
            <a:r>
              <a:rPr lang="en-US" sz="1400" dirty="0" smtClean="0"/>
              <a:t>Calibration</a:t>
            </a:r>
          </a:p>
          <a:p>
            <a:pPr algn="ctr"/>
            <a:r>
              <a:rPr lang="en-US" sz="1400" dirty="0" smtClean="0"/>
              <a:t>B</a:t>
            </a:r>
          </a:p>
        </p:txBody>
      </p:sp>
      <p:sp>
        <p:nvSpPr>
          <p:cNvPr id="27" name="Flowchart: Off-page Connector 26"/>
          <p:cNvSpPr/>
          <p:nvPr/>
        </p:nvSpPr>
        <p:spPr>
          <a:xfrm>
            <a:off x="1945944" y="5334000"/>
            <a:ext cx="685800" cy="533400"/>
          </a:xfrm>
          <a:prstGeom prst="flowChartOffpage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>
            <a:normAutofit fontScale="85000" lnSpcReduction="10000"/>
          </a:bodyPr>
          <a:lstStyle/>
          <a:p>
            <a:pPr algn="ctr"/>
            <a:r>
              <a:rPr lang="en-US" sz="1400" dirty="0" smtClean="0"/>
              <a:t>Calibration</a:t>
            </a:r>
          </a:p>
          <a:p>
            <a:pPr algn="ctr"/>
            <a:r>
              <a:rPr lang="en-US" sz="1400" dirty="0" smtClean="0"/>
              <a:t>D</a:t>
            </a:r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4/27/2010</a:t>
            </a:r>
            <a:endParaRPr lang="en-US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DD1E2-828C-4308-9B13-43C6C15D318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5029200" y="2971800"/>
            <a:ext cx="361950" cy="18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dirty="0">
                <a:solidFill>
                  <a:srgbClr val="000000"/>
                </a:solidFill>
                <a:cs typeface="Arial" charset="0"/>
              </a:rPr>
              <a:t>Yes</a:t>
            </a:r>
          </a:p>
        </p:txBody>
      </p:sp>
      <p:cxnSp>
        <p:nvCxnSpPr>
          <p:cNvPr id="31" name="Straight Arrow Connector 30"/>
          <p:cNvCxnSpPr>
            <a:stCxn id="5" idx="3"/>
            <a:endCxn id="24" idx="1"/>
          </p:cNvCxnSpPr>
          <p:nvPr/>
        </p:nvCxnSpPr>
        <p:spPr>
          <a:xfrm flipV="1">
            <a:off x="5753100" y="2207638"/>
            <a:ext cx="529848" cy="21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3" idx="2"/>
            <a:endCxn id="2" idx="0"/>
          </p:cNvCxnSpPr>
          <p:nvPr/>
        </p:nvCxnSpPr>
        <p:spPr>
          <a:xfrm rot="16200000" flipH="1">
            <a:off x="2090098" y="1251898"/>
            <a:ext cx="381000" cy="108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" idx="2"/>
            <a:endCxn id="44" idx="0"/>
          </p:cNvCxnSpPr>
          <p:nvPr/>
        </p:nvCxnSpPr>
        <p:spPr>
          <a:xfrm rot="5400000">
            <a:off x="2088357" y="3169443"/>
            <a:ext cx="39528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" idx="3"/>
            <a:endCxn id="5" idx="1"/>
          </p:cNvCxnSpPr>
          <p:nvPr/>
        </p:nvCxnSpPr>
        <p:spPr>
          <a:xfrm>
            <a:off x="3200400" y="2209800"/>
            <a:ext cx="7239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44" idx="3"/>
            <a:endCxn id="25" idx="1"/>
          </p:cNvCxnSpPr>
          <p:nvPr/>
        </p:nvCxnSpPr>
        <p:spPr>
          <a:xfrm flipV="1">
            <a:off x="3200400" y="4166548"/>
            <a:ext cx="1291804" cy="6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44" idx="2"/>
            <a:endCxn id="27" idx="0"/>
          </p:cNvCxnSpPr>
          <p:nvPr/>
        </p:nvCxnSpPr>
        <p:spPr>
          <a:xfrm rot="16200000" flipH="1">
            <a:off x="2104066" y="5149221"/>
            <a:ext cx="366713" cy="28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Date Placeholder 4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4/27/2010</a:t>
            </a:r>
            <a:endParaRPr lang="en-US" dirty="0"/>
          </a:p>
        </p:txBody>
      </p:sp>
      <p:sp>
        <p:nvSpPr>
          <p:cNvPr id="47" name="Slide Number Placeholder 4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CB9E4-4A32-4140-A4DB-6F88A72AEEB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pSp>
        <p:nvGrpSpPr>
          <p:cNvPr id="104" name="Group 103"/>
          <p:cNvGrpSpPr/>
          <p:nvPr/>
        </p:nvGrpSpPr>
        <p:grpSpPr>
          <a:xfrm>
            <a:off x="304800" y="185738"/>
            <a:ext cx="8610600" cy="6138862"/>
            <a:chOff x="304800" y="185738"/>
            <a:chExt cx="8610600" cy="6138862"/>
          </a:xfrm>
        </p:grpSpPr>
        <p:sp>
          <p:nvSpPr>
            <p:cNvPr id="103" name="Rounded Rectangle 102"/>
            <p:cNvSpPr/>
            <p:nvPr/>
          </p:nvSpPr>
          <p:spPr>
            <a:xfrm>
              <a:off x="4038600" y="1066800"/>
              <a:ext cx="4876800" cy="4800600"/>
            </a:xfrm>
            <a:prstGeom prst="roundRect">
              <a:avLst/>
            </a:prstGeom>
            <a:solidFill>
              <a:srgbClr val="E4C9FF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2" name="Group 101"/>
            <p:cNvGrpSpPr/>
            <p:nvPr/>
          </p:nvGrpSpPr>
          <p:grpSpPr>
            <a:xfrm>
              <a:off x="304800" y="185738"/>
              <a:ext cx="8509000" cy="6138862"/>
              <a:chOff x="304800" y="185738"/>
              <a:chExt cx="8509000" cy="6138862"/>
            </a:xfrm>
          </p:grpSpPr>
          <p:sp>
            <p:nvSpPr>
              <p:cNvPr id="3074" name="AutoShape 4"/>
              <p:cNvSpPr>
                <a:spLocks noChangeArrowheads="1"/>
              </p:cNvSpPr>
              <p:nvPr/>
            </p:nvSpPr>
            <p:spPr bwMode="auto">
              <a:xfrm>
                <a:off x="2614613" y="1447800"/>
                <a:ext cx="1219200" cy="838200"/>
              </a:xfrm>
              <a:prstGeom prst="flowChartProcess">
                <a:avLst/>
              </a:prstGeom>
              <a:solidFill>
                <a:srgbClr val="FFF2B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27432" tIns="18288" rIns="27432" bIns="18288" anchor="ctr"/>
              <a:lstStyle/>
              <a:p>
                <a:pPr algn="ctr"/>
                <a:r>
                  <a:rPr lang="en-US" sz="900" dirty="0">
                    <a:solidFill>
                      <a:srgbClr val="000000"/>
                    </a:solidFill>
                    <a:latin typeface="Tahoma" pitchFamily="34" charset="0"/>
                    <a:cs typeface="Tahoma" pitchFamily="34" charset="0"/>
                  </a:rPr>
                  <a:t>Conduct one more reference test in stand that triggered alarm.  Do not update </a:t>
                </a:r>
                <a:r>
                  <a:rPr lang="en-US" sz="900" dirty="0" smtClean="0">
                    <a:solidFill>
                      <a:srgbClr val="000000"/>
                    </a:solidFill>
                    <a:latin typeface="Tahoma" pitchFamily="34" charset="0"/>
                    <a:cs typeface="Tahoma" pitchFamily="34" charset="0"/>
                  </a:rPr>
                  <a:t>charts.</a:t>
                </a:r>
                <a:endParaRPr lang="en-US" sz="900" dirty="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076" name="Text Box 21"/>
              <p:cNvSpPr txBox="1">
                <a:spLocks noChangeArrowheads="1"/>
              </p:cNvSpPr>
              <p:nvPr/>
            </p:nvSpPr>
            <p:spPr bwMode="auto">
              <a:xfrm>
                <a:off x="2667000" y="185738"/>
                <a:ext cx="4800600" cy="728662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lIns="45720" tIns="32004" rIns="45720" bIns="32004" anchor="ctr"/>
              <a:lstStyle/>
              <a:p>
                <a:pPr algn="ctr"/>
                <a:r>
                  <a:rPr lang="en-US" b="1" dirty="0">
                    <a:solidFill>
                      <a:srgbClr val="000000"/>
                    </a:solidFill>
                    <a:latin typeface="Tahoma" pitchFamily="34" charset="0"/>
                    <a:cs typeface="Tahoma" pitchFamily="34" charset="0"/>
                  </a:rPr>
                  <a:t>LTMS 2</a:t>
                </a:r>
                <a:r>
                  <a:rPr lang="en-US" b="1" baseline="30000" dirty="0">
                    <a:solidFill>
                      <a:srgbClr val="000000"/>
                    </a:solidFill>
                    <a:latin typeface="Tahoma" pitchFamily="34" charset="0"/>
                    <a:cs typeface="Tahoma" pitchFamily="34" charset="0"/>
                  </a:rPr>
                  <a:t>nd</a:t>
                </a:r>
                <a:r>
                  <a:rPr lang="en-US" b="1" dirty="0">
                    <a:solidFill>
                      <a:srgbClr val="000000"/>
                    </a:solidFill>
                    <a:latin typeface="Tahoma" pitchFamily="34" charset="0"/>
                    <a:cs typeface="Tahoma" pitchFamily="34" charset="0"/>
                  </a:rPr>
                  <a:t> Edition: Monitoring (</a:t>
                </a:r>
                <a:r>
                  <a:rPr lang="en-US" b="1" dirty="0" err="1">
                    <a:solidFill>
                      <a:srgbClr val="000000"/>
                    </a:solidFill>
                    <a:latin typeface="Tahoma" pitchFamily="34" charset="0"/>
                    <a:cs typeface="Tahoma" pitchFamily="34" charset="0"/>
                  </a:rPr>
                  <a:t>e</a:t>
                </a:r>
                <a:r>
                  <a:rPr lang="en-US" b="1" baseline="-25000" dirty="0" err="1">
                    <a:solidFill>
                      <a:srgbClr val="000000"/>
                    </a:solidFill>
                    <a:latin typeface="Tahoma" pitchFamily="34" charset="0"/>
                    <a:cs typeface="Tahoma" pitchFamily="34" charset="0"/>
                  </a:rPr>
                  <a:t>i</a:t>
                </a:r>
                <a:r>
                  <a:rPr lang="en-US" b="1" dirty="0">
                    <a:solidFill>
                      <a:srgbClr val="000000"/>
                    </a:solidFill>
                    <a:latin typeface="Tahoma" pitchFamily="34" charset="0"/>
                    <a:cs typeface="Tahoma" pitchFamily="34" charset="0"/>
                  </a:rPr>
                  <a:t>) Charts</a:t>
                </a:r>
              </a:p>
            </p:txBody>
          </p:sp>
          <p:sp>
            <p:nvSpPr>
              <p:cNvPr id="44" name="Flowchart: Decision 43"/>
              <p:cNvSpPr/>
              <p:nvPr/>
            </p:nvSpPr>
            <p:spPr>
              <a:xfrm>
                <a:off x="304800" y="1051735"/>
                <a:ext cx="2057400" cy="1638300"/>
              </a:xfrm>
              <a:prstGeom prst="flowChartDecisio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en-US" sz="9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Did the last reference test </a:t>
                </a:r>
                <a:r>
                  <a:rPr lang="en-US" sz="900" dirty="0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exceed the e</a:t>
                </a:r>
                <a:r>
                  <a:rPr lang="en-US" sz="900" baseline="-25000" dirty="0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i</a:t>
                </a:r>
                <a:r>
                  <a:rPr lang="en-US" sz="900" dirty="0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 Level 3 limit on </a:t>
                </a:r>
                <a:r>
                  <a:rPr lang="en-US" sz="9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any </a:t>
                </a:r>
                <a:r>
                  <a:rPr lang="en-US" sz="900" dirty="0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prediction error monitoring parameters</a:t>
                </a:r>
                <a:r>
                  <a:rPr lang="en-US" sz="9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?</a:t>
                </a:r>
              </a:p>
            </p:txBody>
          </p:sp>
          <p:sp>
            <p:nvSpPr>
              <p:cNvPr id="3078" name="Text Box 28"/>
              <p:cNvSpPr txBox="1">
                <a:spLocks noChangeArrowheads="1"/>
              </p:cNvSpPr>
              <p:nvPr/>
            </p:nvSpPr>
            <p:spPr bwMode="auto">
              <a:xfrm>
                <a:off x="1066800" y="2895600"/>
                <a:ext cx="361950" cy="1809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27432" tIns="22860" rIns="0" bIns="0"/>
              <a:lstStyle/>
              <a:p>
                <a:r>
                  <a:rPr lang="en-US" sz="1000" dirty="0">
                    <a:solidFill>
                      <a:srgbClr val="000000"/>
                    </a:solidFill>
                    <a:cs typeface="Arial" charset="0"/>
                  </a:rPr>
                  <a:t>No</a:t>
                </a:r>
              </a:p>
            </p:txBody>
          </p:sp>
          <p:sp>
            <p:nvSpPr>
              <p:cNvPr id="3079" name="Text Box 28"/>
              <p:cNvSpPr txBox="1">
                <a:spLocks noChangeArrowheads="1"/>
              </p:cNvSpPr>
              <p:nvPr/>
            </p:nvSpPr>
            <p:spPr bwMode="auto">
              <a:xfrm>
                <a:off x="2286000" y="1524000"/>
                <a:ext cx="361950" cy="1809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27432" tIns="22860" rIns="0" bIns="0"/>
              <a:lstStyle/>
              <a:p>
                <a:r>
                  <a:rPr lang="en-US" sz="1000" dirty="0">
                    <a:solidFill>
                      <a:srgbClr val="000000"/>
                    </a:solidFill>
                    <a:cs typeface="Arial" charset="0"/>
                  </a:rPr>
                  <a:t>Yes</a:t>
                </a:r>
              </a:p>
            </p:txBody>
          </p:sp>
          <p:sp>
            <p:nvSpPr>
              <p:cNvPr id="3080" name="Text Box 28"/>
              <p:cNvSpPr txBox="1">
                <a:spLocks noChangeArrowheads="1"/>
              </p:cNvSpPr>
              <p:nvPr/>
            </p:nvSpPr>
            <p:spPr bwMode="auto">
              <a:xfrm>
                <a:off x="2286000" y="3886200"/>
                <a:ext cx="361950" cy="1809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27432" tIns="22860" rIns="0" bIns="0"/>
              <a:lstStyle/>
              <a:p>
                <a:r>
                  <a:rPr lang="en-US" sz="1000" dirty="0">
                    <a:solidFill>
                      <a:srgbClr val="000000"/>
                    </a:solidFill>
                    <a:cs typeface="Arial" charset="0"/>
                  </a:rPr>
                  <a:t>Yes</a:t>
                </a:r>
              </a:p>
            </p:txBody>
          </p:sp>
          <p:sp>
            <p:nvSpPr>
              <p:cNvPr id="3081" name="Text Box 28"/>
              <p:cNvSpPr txBox="1">
                <a:spLocks noChangeArrowheads="1"/>
              </p:cNvSpPr>
              <p:nvPr/>
            </p:nvSpPr>
            <p:spPr bwMode="auto">
              <a:xfrm>
                <a:off x="4419600" y="3200400"/>
                <a:ext cx="361950" cy="1809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27432" tIns="22860" rIns="0" bIns="0"/>
              <a:lstStyle/>
              <a:p>
                <a:r>
                  <a:rPr lang="en-US" sz="1000">
                    <a:solidFill>
                      <a:srgbClr val="000000"/>
                    </a:solidFill>
                    <a:cs typeface="Arial" charset="0"/>
                  </a:rPr>
                  <a:t>No</a:t>
                </a:r>
              </a:p>
            </p:txBody>
          </p:sp>
          <p:sp>
            <p:nvSpPr>
              <p:cNvPr id="68" name="Flowchart: Decision 67"/>
              <p:cNvSpPr/>
              <p:nvPr/>
            </p:nvSpPr>
            <p:spPr>
              <a:xfrm>
                <a:off x="326066" y="3319132"/>
                <a:ext cx="1981200" cy="1676400"/>
              </a:xfrm>
              <a:prstGeom prst="flowChartDecisio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en-US" sz="9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Did the last reference test </a:t>
                </a:r>
                <a:r>
                  <a:rPr lang="en-US" sz="900" dirty="0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exceed the e</a:t>
                </a:r>
                <a:r>
                  <a:rPr lang="en-US" sz="900" baseline="-25000" dirty="0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i</a:t>
                </a:r>
                <a:r>
                  <a:rPr lang="en-US" sz="900" dirty="0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 Level 2 limit on </a:t>
                </a:r>
                <a:r>
                  <a:rPr lang="en-US" sz="9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any </a:t>
                </a:r>
                <a:r>
                  <a:rPr lang="en-US" sz="900" dirty="0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prediction error monitoring </a:t>
                </a:r>
                <a:r>
                  <a:rPr lang="en-US" sz="9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parameters?</a:t>
                </a:r>
              </a:p>
            </p:txBody>
          </p:sp>
          <p:sp>
            <p:nvSpPr>
              <p:cNvPr id="3083" name="Text Box 28"/>
              <p:cNvSpPr txBox="1">
                <a:spLocks noChangeArrowheads="1"/>
              </p:cNvSpPr>
              <p:nvPr/>
            </p:nvSpPr>
            <p:spPr bwMode="auto">
              <a:xfrm>
                <a:off x="5689600" y="3048000"/>
                <a:ext cx="361950" cy="1809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27432" tIns="22860" rIns="0" bIns="0"/>
              <a:lstStyle/>
              <a:p>
                <a:r>
                  <a:rPr lang="en-US" sz="1000">
                    <a:solidFill>
                      <a:srgbClr val="000000"/>
                    </a:solidFill>
                    <a:cs typeface="Arial" charset="0"/>
                  </a:rPr>
                  <a:t>Yes</a:t>
                </a:r>
              </a:p>
            </p:txBody>
          </p:sp>
          <p:cxnSp>
            <p:nvCxnSpPr>
              <p:cNvPr id="81" name="Straight Arrow Connector 80"/>
              <p:cNvCxnSpPr>
                <a:cxnSpLocks noChangeShapeType="1"/>
                <a:stCxn id="44" idx="2"/>
                <a:endCxn id="68" idx="0"/>
              </p:cNvCxnSpPr>
              <p:nvPr/>
            </p:nvCxnSpPr>
            <p:spPr bwMode="auto">
              <a:xfrm rot="5400000">
                <a:off x="1010535" y="2996166"/>
                <a:ext cx="629097" cy="16834"/>
              </a:xfrm>
              <a:prstGeom prst="straightConnector1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 type="arrow" w="med" len="med"/>
              </a:ln>
            </p:spPr>
          </p:cxnSp>
          <p:sp>
            <p:nvSpPr>
              <p:cNvPr id="3086" name="Text Box 28"/>
              <p:cNvSpPr txBox="1">
                <a:spLocks noChangeArrowheads="1"/>
              </p:cNvSpPr>
              <p:nvPr/>
            </p:nvSpPr>
            <p:spPr bwMode="auto">
              <a:xfrm>
                <a:off x="4470400" y="2438400"/>
                <a:ext cx="361950" cy="1809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27432" tIns="22860" rIns="0" bIns="0"/>
              <a:lstStyle/>
              <a:p>
                <a:r>
                  <a:rPr lang="en-US" sz="1000" dirty="0">
                    <a:solidFill>
                      <a:srgbClr val="000000"/>
                    </a:solidFill>
                    <a:cs typeface="Arial" charset="0"/>
                  </a:rPr>
                  <a:t>No</a:t>
                </a:r>
              </a:p>
            </p:txBody>
          </p:sp>
          <p:sp>
            <p:nvSpPr>
              <p:cNvPr id="3088" name="Text Box 28"/>
              <p:cNvSpPr txBox="1">
                <a:spLocks noChangeArrowheads="1"/>
              </p:cNvSpPr>
              <p:nvPr/>
            </p:nvSpPr>
            <p:spPr bwMode="auto">
              <a:xfrm>
                <a:off x="5765800" y="1600200"/>
                <a:ext cx="361950" cy="1809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27432" tIns="22860" rIns="0" bIns="0"/>
              <a:lstStyle/>
              <a:p>
                <a:r>
                  <a:rPr lang="en-US" sz="1000">
                    <a:solidFill>
                      <a:srgbClr val="000000"/>
                    </a:solidFill>
                    <a:cs typeface="Arial" charset="0"/>
                  </a:rPr>
                  <a:t>Yes</a:t>
                </a:r>
              </a:p>
            </p:txBody>
          </p:sp>
          <p:sp>
            <p:nvSpPr>
              <p:cNvPr id="3091" name="Text Box 28"/>
              <p:cNvSpPr txBox="1">
                <a:spLocks noChangeArrowheads="1"/>
              </p:cNvSpPr>
              <p:nvPr/>
            </p:nvSpPr>
            <p:spPr bwMode="auto">
              <a:xfrm>
                <a:off x="1066800" y="5029200"/>
                <a:ext cx="361950" cy="1809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27432" tIns="22860" rIns="0" bIns="0"/>
              <a:lstStyle/>
              <a:p>
                <a:r>
                  <a:rPr lang="en-US" sz="1000" dirty="0">
                    <a:solidFill>
                      <a:srgbClr val="000000"/>
                    </a:solidFill>
                    <a:cs typeface="Arial" charset="0"/>
                  </a:rPr>
                  <a:t>No</a:t>
                </a:r>
              </a:p>
            </p:txBody>
          </p:sp>
          <p:sp>
            <p:nvSpPr>
              <p:cNvPr id="3094" name="AutoShape 4"/>
              <p:cNvSpPr>
                <a:spLocks noChangeArrowheads="1"/>
              </p:cNvSpPr>
              <p:nvPr/>
            </p:nvSpPr>
            <p:spPr bwMode="auto">
              <a:xfrm>
                <a:off x="2627313" y="3733800"/>
                <a:ext cx="1219200" cy="838200"/>
              </a:xfrm>
              <a:prstGeom prst="flowChartProcess">
                <a:avLst/>
              </a:prstGeom>
              <a:solidFill>
                <a:srgbClr val="FFF2B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27432" tIns="18288" rIns="27432" bIns="18288" anchor="ctr"/>
              <a:lstStyle/>
              <a:p>
                <a:pPr algn="ctr"/>
                <a:r>
                  <a:rPr lang="en-US" sz="900" dirty="0" smtClean="0">
                    <a:solidFill>
                      <a:srgbClr val="000000"/>
                    </a:solidFill>
                    <a:latin typeface="Tahoma" pitchFamily="34" charset="0"/>
                    <a:cs typeface="Tahoma" pitchFamily="34" charset="0"/>
                  </a:rPr>
                  <a:t>Calibration </a:t>
                </a:r>
                <a:r>
                  <a:rPr lang="en-US" sz="900" dirty="0">
                    <a:solidFill>
                      <a:srgbClr val="000000"/>
                    </a:solidFill>
                    <a:latin typeface="Tahoma" pitchFamily="34" charset="0"/>
                    <a:cs typeface="Tahoma" pitchFamily="34" charset="0"/>
                  </a:rPr>
                  <a:t>period </a:t>
                </a:r>
                <a:r>
                  <a:rPr lang="en-US" sz="900" dirty="0" smtClean="0">
                    <a:solidFill>
                      <a:srgbClr val="000000"/>
                    </a:solidFill>
                    <a:latin typeface="Tahoma" pitchFamily="34" charset="0"/>
                    <a:cs typeface="Tahoma" pitchFamily="34" charset="0"/>
                  </a:rPr>
                  <a:t>(number of tests) is 0.80 x standard </a:t>
                </a:r>
                <a:r>
                  <a:rPr lang="en-US" sz="900" dirty="0">
                    <a:solidFill>
                      <a:srgbClr val="000000"/>
                    </a:solidFill>
                    <a:latin typeface="Tahoma" pitchFamily="34" charset="0"/>
                    <a:cs typeface="Tahoma" pitchFamily="34" charset="0"/>
                  </a:rPr>
                  <a:t>calibration period</a:t>
                </a:r>
              </a:p>
            </p:txBody>
          </p:sp>
          <p:sp>
            <p:nvSpPr>
              <p:cNvPr id="63" name="Flowchart: Decision 62"/>
              <p:cNvSpPr/>
              <p:nvPr/>
            </p:nvSpPr>
            <p:spPr>
              <a:xfrm>
                <a:off x="4267200" y="1219200"/>
                <a:ext cx="1524000" cy="1295400"/>
              </a:xfrm>
              <a:prstGeom prst="flowChartDecision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9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| Y</a:t>
                </a:r>
                <a:r>
                  <a:rPr lang="en-US" sz="900" baseline="-250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i</a:t>
                </a:r>
                <a:r>
                  <a:rPr lang="en-US" sz="9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 – Y</a:t>
                </a:r>
                <a:r>
                  <a:rPr lang="en-US" sz="900" baseline="-250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i+1</a:t>
                </a:r>
                <a:r>
                  <a:rPr lang="en-US" sz="9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 | ≤ </a:t>
                </a:r>
                <a:r>
                  <a:rPr lang="en-US" sz="900" dirty="0" err="1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e</a:t>
                </a:r>
                <a:r>
                  <a:rPr lang="en-US" sz="900" baseline="-25000" dirty="0" err="1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i</a:t>
                </a:r>
                <a:r>
                  <a:rPr lang="en-US" sz="900" dirty="0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 Level 3 limit?</a:t>
                </a:r>
                <a:endParaRPr lang="en-US" sz="900" dirty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64" name="AutoShape 4"/>
              <p:cNvSpPr>
                <a:spLocks noChangeArrowheads="1"/>
              </p:cNvSpPr>
              <p:nvPr/>
            </p:nvSpPr>
            <p:spPr bwMode="auto">
              <a:xfrm>
                <a:off x="6451600" y="1447800"/>
                <a:ext cx="1219200" cy="838200"/>
              </a:xfrm>
              <a:prstGeom prst="flowChartProcess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27432" tIns="18288" rIns="27432" bIns="18288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 sz="1000"/>
                </a:pPr>
                <a:r>
                  <a:rPr lang="en-US" sz="900" dirty="0" smtClean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rPr>
                  <a:t>Y</a:t>
                </a:r>
                <a:r>
                  <a:rPr lang="en-US" sz="900" baseline="-25000" dirty="0" smtClean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rPr>
                  <a:t>i</a:t>
                </a:r>
                <a:r>
                  <a:rPr lang="en-US" sz="900" dirty="0" smtClean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rPr>
                  <a:t> = original value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 sz="1000"/>
                </a:pPr>
                <a:r>
                  <a:rPr lang="en-US" sz="900" dirty="0" smtClean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rPr>
                  <a:t>Update charts</a:t>
                </a:r>
                <a:endParaRPr lang="en-US" sz="900" dirty="0">
                  <a:solidFill>
                    <a:srgbClr val="000000"/>
                  </a:solidFill>
                  <a:latin typeface="Tahoma"/>
                  <a:ea typeface="Tahoma"/>
                  <a:cs typeface="Tahoma"/>
                </a:endParaRPr>
              </a:p>
            </p:txBody>
          </p:sp>
          <p:sp>
            <p:nvSpPr>
              <p:cNvPr id="72" name="Flowchart: Decision 71"/>
              <p:cNvSpPr/>
              <p:nvPr/>
            </p:nvSpPr>
            <p:spPr>
              <a:xfrm>
                <a:off x="4267200" y="2743200"/>
                <a:ext cx="1524000" cy="1295400"/>
              </a:xfrm>
              <a:prstGeom prst="flowChartDecision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9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Y</a:t>
                </a:r>
                <a:r>
                  <a:rPr lang="en-US" sz="900" baseline="-250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i</a:t>
                </a:r>
                <a:r>
                  <a:rPr lang="en-US" sz="9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-Y</a:t>
                </a:r>
                <a:r>
                  <a:rPr lang="en-US" sz="900" baseline="-250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i+1</a:t>
                </a:r>
                <a:r>
                  <a:rPr lang="en-US" sz="9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900" dirty="0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&gt; </a:t>
                </a:r>
                <a:r>
                  <a:rPr lang="en-US" sz="900" dirty="0" err="1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e</a:t>
                </a:r>
                <a:r>
                  <a:rPr lang="en-US" sz="900" baseline="-25000" dirty="0" err="1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i</a:t>
                </a:r>
                <a:r>
                  <a:rPr lang="en-US" sz="900" dirty="0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 Level 3 limit </a:t>
                </a:r>
                <a:r>
                  <a:rPr lang="en-US" sz="9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and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9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Y</a:t>
                </a:r>
                <a:r>
                  <a:rPr lang="en-US" sz="900" baseline="-250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i</a:t>
                </a:r>
                <a:r>
                  <a:rPr lang="en-US" sz="9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  </a:t>
                </a:r>
                <a:r>
                  <a:rPr lang="en-US" sz="900" dirty="0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&gt; </a:t>
                </a:r>
                <a:r>
                  <a:rPr lang="en-US" sz="9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Z</a:t>
                </a:r>
                <a:r>
                  <a:rPr lang="en-US" sz="900" baseline="-250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i-1</a:t>
                </a:r>
                <a:r>
                  <a:rPr lang="en-US" sz="9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 ? </a:t>
                </a:r>
              </a:p>
            </p:txBody>
          </p:sp>
          <p:sp>
            <p:nvSpPr>
              <p:cNvPr id="75" name="AutoShape 4"/>
              <p:cNvSpPr>
                <a:spLocks noChangeArrowheads="1"/>
              </p:cNvSpPr>
              <p:nvPr/>
            </p:nvSpPr>
            <p:spPr bwMode="auto">
              <a:xfrm>
                <a:off x="6375400" y="2971800"/>
                <a:ext cx="1219200" cy="838200"/>
              </a:xfrm>
              <a:prstGeom prst="flowChartProcess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27432" tIns="18288" rIns="27432" bIns="18288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 sz="1000"/>
                </a:pPr>
                <a:r>
                  <a:rPr lang="en-US" sz="900" dirty="0" smtClean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rPr>
                  <a:t>Y</a:t>
                </a:r>
                <a:r>
                  <a:rPr lang="en-US" sz="900" baseline="-25000" dirty="0" smtClean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rPr>
                  <a:t>i</a:t>
                </a:r>
                <a:r>
                  <a:rPr lang="en-US" sz="900" dirty="0" smtClean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rPr>
                  <a:t> = (</a:t>
                </a:r>
                <a:r>
                  <a:rPr lang="en-US" sz="900" dirty="0" err="1" smtClean="0">
                    <a:latin typeface="Tahoma" pitchFamily="34" charset="0"/>
                    <a:cs typeface="Tahoma" pitchFamily="34" charset="0"/>
                  </a:rPr>
                  <a:t>e</a:t>
                </a:r>
                <a:r>
                  <a:rPr lang="en-US" sz="900" baseline="-25000" dirty="0" err="1" smtClean="0">
                    <a:latin typeface="Tahoma" pitchFamily="34" charset="0"/>
                    <a:cs typeface="Tahoma" pitchFamily="34" charset="0"/>
                  </a:rPr>
                  <a:t>i</a:t>
                </a:r>
                <a:r>
                  <a:rPr lang="en-US" sz="900" dirty="0" smtClean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rPr>
                  <a:t> Level 3 limit + Z</a:t>
                </a:r>
                <a:r>
                  <a:rPr lang="en-US" sz="900" baseline="-25000" dirty="0" smtClean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rPr>
                  <a:t>i-1</a:t>
                </a:r>
                <a:r>
                  <a:rPr lang="en-US" sz="900" dirty="0" smtClean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rPr>
                  <a:t>)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 sz="1000"/>
                </a:pPr>
                <a:r>
                  <a:rPr lang="en-US" sz="900" dirty="0" smtClean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rPr>
                  <a:t>Update charts</a:t>
                </a:r>
                <a:endParaRPr lang="en-US" sz="900" dirty="0">
                  <a:solidFill>
                    <a:srgbClr val="000000"/>
                  </a:solidFill>
                  <a:latin typeface="Tahoma"/>
                  <a:ea typeface="Tahoma"/>
                  <a:cs typeface="Tahoma"/>
                </a:endParaRPr>
              </a:p>
            </p:txBody>
          </p:sp>
          <p:sp>
            <p:nvSpPr>
              <p:cNvPr id="82" name="Flowchart: Decision 81"/>
              <p:cNvSpPr/>
              <p:nvPr/>
            </p:nvSpPr>
            <p:spPr>
              <a:xfrm>
                <a:off x="4264025" y="4343400"/>
                <a:ext cx="1524000" cy="1295400"/>
              </a:xfrm>
              <a:prstGeom prst="flowChartDecision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9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Y</a:t>
                </a:r>
                <a:r>
                  <a:rPr lang="en-US" sz="900" baseline="-250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i</a:t>
                </a:r>
                <a:r>
                  <a:rPr lang="en-US" sz="9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-Y</a:t>
                </a:r>
                <a:r>
                  <a:rPr lang="en-US" sz="900" baseline="-250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i+1</a:t>
                </a:r>
                <a:r>
                  <a:rPr lang="en-US" sz="9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900" dirty="0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&lt;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900" dirty="0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- </a:t>
                </a:r>
                <a:r>
                  <a:rPr lang="en-US" sz="900" dirty="0" err="1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e</a:t>
                </a:r>
                <a:r>
                  <a:rPr lang="en-US" sz="900" baseline="-25000" dirty="0" err="1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i</a:t>
                </a:r>
                <a:r>
                  <a:rPr lang="en-US" sz="900" dirty="0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 Level 3 limit</a:t>
                </a:r>
                <a:endParaRPr lang="en-US" sz="900" dirty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endParaRP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900" dirty="0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and</a:t>
                </a:r>
                <a:endParaRPr lang="en-US" sz="900" dirty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endParaRP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9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Y</a:t>
                </a:r>
                <a:r>
                  <a:rPr lang="en-US" sz="900" baseline="-250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i</a:t>
                </a:r>
                <a:r>
                  <a:rPr lang="en-US" sz="9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  </a:t>
                </a:r>
                <a:r>
                  <a:rPr lang="en-US" sz="900" dirty="0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≤ </a:t>
                </a:r>
                <a:r>
                  <a:rPr lang="en-US" sz="9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Z</a:t>
                </a:r>
                <a:r>
                  <a:rPr lang="en-US" sz="900" baseline="-250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i-1 </a:t>
                </a:r>
                <a:r>
                  <a:rPr lang="en-US" sz="9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?</a:t>
                </a:r>
              </a:p>
            </p:txBody>
          </p:sp>
          <p:sp>
            <p:nvSpPr>
              <p:cNvPr id="3107" name="Text Box 28"/>
              <p:cNvSpPr txBox="1">
                <a:spLocks noChangeArrowheads="1"/>
              </p:cNvSpPr>
              <p:nvPr/>
            </p:nvSpPr>
            <p:spPr bwMode="auto">
              <a:xfrm>
                <a:off x="5765800" y="4648200"/>
                <a:ext cx="361950" cy="1809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27432" tIns="22860" rIns="0" bIns="0"/>
              <a:lstStyle/>
              <a:p>
                <a:r>
                  <a:rPr lang="en-US" sz="1000">
                    <a:solidFill>
                      <a:srgbClr val="000000"/>
                    </a:solidFill>
                    <a:cs typeface="Arial" charset="0"/>
                  </a:rPr>
                  <a:t>Yes</a:t>
                </a:r>
              </a:p>
            </p:txBody>
          </p:sp>
          <p:sp>
            <p:nvSpPr>
              <p:cNvPr id="3108" name="Text Box 28"/>
              <p:cNvSpPr txBox="1">
                <a:spLocks noChangeArrowheads="1"/>
              </p:cNvSpPr>
              <p:nvPr/>
            </p:nvSpPr>
            <p:spPr bwMode="auto">
              <a:xfrm>
                <a:off x="4394200" y="5410200"/>
                <a:ext cx="361950" cy="1809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27432" tIns="22860" rIns="0" bIns="0"/>
              <a:lstStyle/>
              <a:p>
                <a:r>
                  <a:rPr lang="en-US" sz="1000">
                    <a:solidFill>
                      <a:srgbClr val="000000"/>
                    </a:solidFill>
                    <a:cs typeface="Arial" charset="0"/>
                  </a:rPr>
                  <a:t>No</a:t>
                </a:r>
              </a:p>
            </p:txBody>
          </p:sp>
          <p:sp>
            <p:nvSpPr>
              <p:cNvPr id="85" name="AutoShape 4"/>
              <p:cNvSpPr>
                <a:spLocks noChangeArrowheads="1"/>
              </p:cNvSpPr>
              <p:nvPr/>
            </p:nvSpPr>
            <p:spPr bwMode="auto">
              <a:xfrm>
                <a:off x="6400800" y="4572000"/>
                <a:ext cx="1295400" cy="838200"/>
              </a:xfrm>
              <a:prstGeom prst="flowChartProcess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27432" tIns="18288" rIns="27432" bIns="18288" anchor="ctr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 sz="1000"/>
                </a:pPr>
                <a:r>
                  <a:rPr lang="en-US" sz="900" dirty="0" smtClean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rPr>
                  <a:t>Y</a:t>
                </a:r>
                <a:r>
                  <a:rPr lang="en-US" sz="900" baseline="-25000" dirty="0" smtClean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rPr>
                  <a:t>i</a:t>
                </a:r>
                <a:r>
                  <a:rPr lang="en-US" sz="900" dirty="0" smtClean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rPr>
                  <a:t> = (-</a:t>
                </a:r>
                <a:r>
                  <a:rPr lang="en-US" sz="900" dirty="0" err="1" smtClean="0">
                    <a:latin typeface="Tahoma" pitchFamily="34" charset="0"/>
                    <a:cs typeface="Tahoma" pitchFamily="34" charset="0"/>
                  </a:rPr>
                  <a:t>e</a:t>
                </a:r>
                <a:r>
                  <a:rPr lang="en-US" sz="900" baseline="-25000" dirty="0" err="1" smtClean="0">
                    <a:latin typeface="Tahoma" pitchFamily="34" charset="0"/>
                    <a:cs typeface="Tahoma" pitchFamily="34" charset="0"/>
                  </a:rPr>
                  <a:t>i</a:t>
                </a:r>
                <a:r>
                  <a:rPr lang="en-US" sz="900" baseline="-25000" dirty="0" smtClean="0"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900" dirty="0" smtClean="0">
                    <a:latin typeface="Tahoma" pitchFamily="34" charset="0"/>
                    <a:cs typeface="Tahoma" pitchFamily="34" charset="0"/>
                  </a:rPr>
                  <a:t>Level 3 limit</a:t>
                </a:r>
                <a:r>
                  <a:rPr lang="en-US" sz="900" baseline="-25000" dirty="0" smtClean="0"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900" dirty="0" smtClean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rPr>
                  <a:t>+ Z</a:t>
                </a:r>
                <a:r>
                  <a:rPr lang="en-US" sz="900" baseline="-25000" dirty="0" smtClean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rPr>
                  <a:t>i-1</a:t>
                </a:r>
                <a:r>
                  <a:rPr lang="en-US" sz="900" dirty="0" smtClean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rPr>
                  <a:t>)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 sz="1000"/>
                </a:pPr>
                <a:r>
                  <a:rPr lang="en-US" sz="900" dirty="0" smtClean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rPr>
                  <a:t>Update charts</a:t>
                </a:r>
                <a:endParaRPr lang="en-US" sz="900" dirty="0">
                  <a:solidFill>
                    <a:srgbClr val="000000"/>
                  </a:solidFill>
                  <a:latin typeface="Tahoma"/>
                  <a:ea typeface="Tahoma"/>
                  <a:cs typeface="Tahoma"/>
                </a:endParaRPr>
              </a:p>
            </p:txBody>
          </p:sp>
          <p:sp>
            <p:nvSpPr>
              <p:cNvPr id="90" name="Flowchart: Connector 89"/>
              <p:cNvSpPr/>
              <p:nvPr/>
            </p:nvSpPr>
            <p:spPr>
              <a:xfrm>
                <a:off x="8356600" y="5867400"/>
                <a:ext cx="457200" cy="457200"/>
              </a:xfrm>
              <a:prstGeom prst="flowChartConnector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A</a:t>
                </a:r>
              </a:p>
            </p:txBody>
          </p:sp>
          <p:cxnSp>
            <p:nvCxnSpPr>
              <p:cNvPr id="94" name="Shape 93"/>
              <p:cNvCxnSpPr>
                <a:stCxn id="64" idx="3"/>
                <a:endCxn id="90" idx="0"/>
              </p:cNvCxnSpPr>
              <p:nvPr/>
            </p:nvCxnSpPr>
            <p:spPr>
              <a:xfrm>
                <a:off x="7670800" y="1866900"/>
                <a:ext cx="914400" cy="400050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hape 108"/>
              <p:cNvCxnSpPr>
                <a:stCxn id="82" idx="2"/>
                <a:endCxn id="90" idx="2"/>
              </p:cNvCxnSpPr>
              <p:nvPr/>
            </p:nvCxnSpPr>
            <p:spPr>
              <a:xfrm rot="16200000" flipH="1">
                <a:off x="6462712" y="4202112"/>
                <a:ext cx="457200" cy="3330575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16" name="TextBox 114"/>
              <p:cNvSpPr txBox="1">
                <a:spLocks noChangeArrowheads="1"/>
              </p:cNvSpPr>
              <p:nvPr/>
            </p:nvSpPr>
            <p:spPr bwMode="auto">
              <a:xfrm>
                <a:off x="5791200" y="2438400"/>
                <a:ext cx="2590800" cy="338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 dirty="0" smtClean="0">
                    <a:solidFill>
                      <a:srgbClr val="9900CC"/>
                    </a:solidFill>
                    <a:latin typeface="Calibri" pitchFamily="34" charset="0"/>
                  </a:rPr>
                  <a:t>“Do I Believe It?” Analysis</a:t>
                </a:r>
                <a:endParaRPr lang="en-US" sz="1600" dirty="0">
                  <a:solidFill>
                    <a:srgbClr val="9900CC"/>
                  </a:solidFill>
                  <a:latin typeface="Calibri" pitchFamily="34" charset="0"/>
                </a:endParaRPr>
              </a:p>
            </p:txBody>
          </p:sp>
          <p:sp>
            <p:nvSpPr>
              <p:cNvPr id="69" name="Flowchart: Connector 68"/>
              <p:cNvSpPr/>
              <p:nvPr/>
            </p:nvSpPr>
            <p:spPr>
              <a:xfrm>
                <a:off x="1524000" y="304800"/>
                <a:ext cx="457200" cy="457200"/>
              </a:xfrm>
              <a:prstGeom prst="flowChartConnector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A</a:t>
                </a:r>
              </a:p>
            </p:txBody>
          </p:sp>
          <p:cxnSp>
            <p:nvCxnSpPr>
              <p:cNvPr id="95" name="Shape 94"/>
              <p:cNvCxnSpPr>
                <a:cxnSpLocks noChangeShapeType="1"/>
                <a:stCxn id="68" idx="2"/>
                <a:endCxn id="54" idx="1"/>
              </p:cNvCxnSpPr>
              <p:nvPr/>
            </p:nvCxnSpPr>
            <p:spPr bwMode="auto">
              <a:xfrm rot="16200000" flipH="1">
                <a:off x="1993255" y="4318942"/>
                <a:ext cx="224168" cy="1577347"/>
              </a:xfrm>
              <a:prstGeom prst="bentConnector2">
                <a:avLst/>
              </a:prstGeom>
              <a:noFill/>
              <a:ln w="9525" algn="ctr">
                <a:solidFill>
                  <a:srgbClr val="4A7EBB"/>
                </a:solidFill>
                <a:miter lim="800000"/>
                <a:headEnd/>
                <a:tailEnd type="arrow" w="med" len="med"/>
              </a:ln>
            </p:spPr>
          </p:cxnSp>
          <p:sp>
            <p:nvSpPr>
              <p:cNvPr id="43" name="Flowchart: Off-page Connector 42"/>
              <p:cNvSpPr/>
              <p:nvPr/>
            </p:nvSpPr>
            <p:spPr>
              <a:xfrm>
                <a:off x="609600" y="228600"/>
                <a:ext cx="685800" cy="533400"/>
              </a:xfrm>
              <a:prstGeom prst="flowChartOffpageConnector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F</a:t>
                </a:r>
              </a:p>
            </p:txBody>
          </p:sp>
          <p:sp>
            <p:nvSpPr>
              <p:cNvPr id="54" name="Flowchart: Off-page Connector 53"/>
              <p:cNvSpPr/>
              <p:nvPr/>
            </p:nvSpPr>
            <p:spPr>
              <a:xfrm>
                <a:off x="2894013" y="4953000"/>
                <a:ext cx="685800" cy="533400"/>
              </a:xfrm>
              <a:prstGeom prst="flowChartOffpageConnector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Z</a:t>
                </a:r>
                <a:r>
                  <a:rPr lang="en-US" sz="1400" baseline="-25000" dirty="0" smtClean="0"/>
                  <a:t>i</a:t>
                </a:r>
              </a:p>
              <a:p>
                <a:pPr algn="ctr"/>
                <a:r>
                  <a:rPr lang="en-US" sz="1400" dirty="0" smtClean="0"/>
                  <a:t>G</a:t>
                </a:r>
              </a:p>
            </p:txBody>
          </p:sp>
          <p:cxnSp>
            <p:nvCxnSpPr>
              <p:cNvPr id="56" name="Straight Arrow Connector 55"/>
              <p:cNvCxnSpPr>
                <a:stCxn id="3094" idx="2"/>
                <a:endCxn id="54" idx="0"/>
              </p:cNvCxnSpPr>
              <p:nvPr/>
            </p:nvCxnSpPr>
            <p:spPr>
              <a:xfrm rot="5400000">
                <a:off x="3046413" y="4762500"/>
                <a:ext cx="3810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/>
              <p:cNvCxnSpPr>
                <a:stCxn id="44" idx="3"/>
                <a:endCxn id="3074" idx="1"/>
              </p:cNvCxnSpPr>
              <p:nvPr/>
            </p:nvCxnSpPr>
            <p:spPr>
              <a:xfrm flipV="1">
                <a:off x="2362200" y="1866900"/>
                <a:ext cx="252413" cy="398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Text Box 28"/>
              <p:cNvSpPr txBox="1">
                <a:spLocks noChangeArrowheads="1"/>
              </p:cNvSpPr>
              <p:nvPr/>
            </p:nvSpPr>
            <p:spPr bwMode="auto">
              <a:xfrm>
                <a:off x="4495800" y="3962400"/>
                <a:ext cx="361950" cy="1809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27432" tIns="22860" rIns="0" bIns="0"/>
              <a:lstStyle/>
              <a:p>
                <a:r>
                  <a:rPr lang="en-US" sz="1000" dirty="0">
                    <a:solidFill>
                      <a:srgbClr val="000000"/>
                    </a:solidFill>
                    <a:cs typeface="Arial" charset="0"/>
                  </a:rPr>
                  <a:t>No</a:t>
                </a:r>
              </a:p>
            </p:txBody>
          </p:sp>
          <p:cxnSp>
            <p:nvCxnSpPr>
              <p:cNvPr id="55" name="Straight Arrow Connector 54"/>
              <p:cNvCxnSpPr>
                <a:stCxn id="3074" idx="3"/>
                <a:endCxn id="63" idx="1"/>
              </p:cNvCxnSpPr>
              <p:nvPr/>
            </p:nvCxnSpPr>
            <p:spPr>
              <a:xfrm>
                <a:off x="3833813" y="1866900"/>
                <a:ext cx="433387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Arrow Connector 57"/>
              <p:cNvCxnSpPr>
                <a:stCxn id="63" idx="3"/>
                <a:endCxn id="64" idx="1"/>
              </p:cNvCxnSpPr>
              <p:nvPr/>
            </p:nvCxnSpPr>
            <p:spPr>
              <a:xfrm>
                <a:off x="5791200" y="1866900"/>
                <a:ext cx="6604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/>
              <p:cNvCxnSpPr>
                <a:stCxn id="63" idx="2"/>
                <a:endCxn id="72" idx="0"/>
              </p:cNvCxnSpPr>
              <p:nvPr/>
            </p:nvCxnSpPr>
            <p:spPr>
              <a:xfrm rot="5400000">
                <a:off x="4914900" y="2628900"/>
                <a:ext cx="2286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Arrow Connector 61"/>
              <p:cNvCxnSpPr>
                <a:stCxn id="72" idx="2"/>
                <a:endCxn id="82" idx="0"/>
              </p:cNvCxnSpPr>
              <p:nvPr/>
            </p:nvCxnSpPr>
            <p:spPr>
              <a:xfrm rot="5400000">
                <a:off x="4875213" y="4189413"/>
                <a:ext cx="304800" cy="317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Arrow Connector 65"/>
              <p:cNvCxnSpPr>
                <a:stCxn id="72" idx="3"/>
                <a:endCxn id="75" idx="1"/>
              </p:cNvCxnSpPr>
              <p:nvPr/>
            </p:nvCxnSpPr>
            <p:spPr>
              <a:xfrm>
                <a:off x="5791200" y="3390900"/>
                <a:ext cx="5842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/>
              <p:cNvCxnSpPr>
                <a:stCxn id="82" idx="3"/>
                <a:endCxn id="85" idx="1"/>
              </p:cNvCxnSpPr>
              <p:nvPr/>
            </p:nvCxnSpPr>
            <p:spPr>
              <a:xfrm>
                <a:off x="5788025" y="4991100"/>
                <a:ext cx="612775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Arrow Connector 83"/>
              <p:cNvCxnSpPr>
                <a:stCxn id="68" idx="3"/>
                <a:endCxn id="3094" idx="1"/>
              </p:cNvCxnSpPr>
              <p:nvPr/>
            </p:nvCxnSpPr>
            <p:spPr>
              <a:xfrm flipV="1">
                <a:off x="2307266" y="4152900"/>
                <a:ext cx="320047" cy="443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Arrow Connector 69"/>
              <p:cNvCxnSpPr>
                <a:stCxn id="75" idx="3"/>
              </p:cNvCxnSpPr>
              <p:nvPr/>
            </p:nvCxnSpPr>
            <p:spPr>
              <a:xfrm flipV="1">
                <a:off x="7594600" y="3386919"/>
                <a:ext cx="989842" cy="398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Arrow Connector 76"/>
              <p:cNvCxnSpPr>
                <a:stCxn id="85" idx="3"/>
              </p:cNvCxnSpPr>
              <p:nvPr/>
            </p:nvCxnSpPr>
            <p:spPr>
              <a:xfrm flipV="1">
                <a:off x="7696200" y="4983707"/>
                <a:ext cx="915537" cy="739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Elbow Connector 92"/>
              <p:cNvCxnSpPr>
                <a:stCxn id="69" idx="4"/>
                <a:endCxn id="44" idx="0"/>
              </p:cNvCxnSpPr>
              <p:nvPr/>
            </p:nvCxnSpPr>
            <p:spPr>
              <a:xfrm rot="5400000">
                <a:off x="1398183" y="697317"/>
                <a:ext cx="289735" cy="419100"/>
              </a:xfrm>
              <a:prstGeom prst="bentConnector3">
                <a:avLst>
                  <a:gd name="adj1" fmla="val 50000"/>
                </a:avLst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Elbow Connector 97"/>
              <p:cNvCxnSpPr>
                <a:stCxn id="43" idx="2"/>
              </p:cNvCxnSpPr>
              <p:nvPr/>
            </p:nvCxnSpPr>
            <p:spPr>
              <a:xfrm rot="16200000" flipH="1">
                <a:off x="1047750" y="666750"/>
                <a:ext cx="152400" cy="342900"/>
              </a:xfrm>
              <a:prstGeom prst="bentConnector2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ate Placeholder 4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4/27/2010</a:t>
            </a:r>
            <a:endParaRPr lang="en-US" dirty="0"/>
          </a:p>
        </p:txBody>
      </p:sp>
      <p:sp>
        <p:nvSpPr>
          <p:cNvPr id="48" name="Slide Number Placeholder 4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CB9E4-4A32-4140-A4DB-6F88A72AEEB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pSp>
        <p:nvGrpSpPr>
          <p:cNvPr id="83" name="Group 82"/>
          <p:cNvGrpSpPr/>
          <p:nvPr/>
        </p:nvGrpSpPr>
        <p:grpSpPr>
          <a:xfrm>
            <a:off x="533400" y="228600"/>
            <a:ext cx="8077200" cy="6248400"/>
            <a:chOff x="533400" y="228600"/>
            <a:chExt cx="8077200" cy="6248400"/>
          </a:xfrm>
        </p:grpSpPr>
        <p:sp>
          <p:nvSpPr>
            <p:cNvPr id="53" name="Rounded Rectangle 52"/>
            <p:cNvSpPr/>
            <p:nvPr/>
          </p:nvSpPr>
          <p:spPr>
            <a:xfrm>
              <a:off x="3886200" y="2667000"/>
              <a:ext cx="4724400" cy="3124200"/>
            </a:xfrm>
            <a:prstGeom prst="roundRect">
              <a:avLst/>
            </a:prstGeom>
            <a:solidFill>
              <a:srgbClr val="A7FFC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2F0C2"/>
                </a:solidFill>
              </a:endParaRPr>
            </a:p>
          </p:txBody>
        </p:sp>
        <p:grpSp>
          <p:nvGrpSpPr>
            <p:cNvPr id="82" name="Group 81"/>
            <p:cNvGrpSpPr/>
            <p:nvPr/>
          </p:nvGrpSpPr>
          <p:grpSpPr>
            <a:xfrm>
              <a:off x="533400" y="228600"/>
              <a:ext cx="8049552" cy="6248400"/>
              <a:chOff x="533400" y="228600"/>
              <a:chExt cx="8049552" cy="6248400"/>
            </a:xfrm>
          </p:grpSpPr>
          <p:sp>
            <p:nvSpPr>
              <p:cNvPr id="4099" name="Text Box 21"/>
              <p:cNvSpPr txBox="1">
                <a:spLocks noChangeArrowheads="1"/>
              </p:cNvSpPr>
              <p:nvPr/>
            </p:nvSpPr>
            <p:spPr bwMode="auto">
              <a:xfrm>
                <a:off x="2362200" y="249238"/>
                <a:ext cx="5486400" cy="665162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lIns="45720" tIns="32004" rIns="45720" bIns="32004" anchor="ctr"/>
              <a:lstStyle/>
              <a:p>
                <a:pPr algn="ctr"/>
                <a:r>
                  <a:rPr lang="en-US" b="1" dirty="0">
                    <a:solidFill>
                      <a:srgbClr val="000000"/>
                    </a:solidFill>
                    <a:latin typeface="Tahoma" pitchFamily="34" charset="0"/>
                    <a:cs typeface="Tahoma" pitchFamily="34" charset="0"/>
                  </a:rPr>
                  <a:t>LTMS 2</a:t>
                </a:r>
                <a:r>
                  <a:rPr lang="en-US" b="1" baseline="30000" dirty="0">
                    <a:solidFill>
                      <a:srgbClr val="000000"/>
                    </a:solidFill>
                    <a:latin typeface="Tahoma" pitchFamily="34" charset="0"/>
                    <a:cs typeface="Tahoma" pitchFamily="34" charset="0"/>
                  </a:rPr>
                  <a:t>nd</a:t>
                </a:r>
                <a:r>
                  <a:rPr lang="en-US" b="1" dirty="0">
                    <a:solidFill>
                      <a:srgbClr val="000000"/>
                    </a:solidFill>
                    <a:latin typeface="Tahoma" pitchFamily="34" charset="0"/>
                    <a:cs typeface="Tahoma" pitchFamily="34" charset="0"/>
                  </a:rPr>
                  <a:t> Edition: Adjustment (</a:t>
                </a:r>
                <a:r>
                  <a:rPr lang="en-US" b="1" dirty="0" err="1">
                    <a:solidFill>
                      <a:srgbClr val="000000"/>
                    </a:solidFill>
                    <a:latin typeface="Tahoma" pitchFamily="34" charset="0"/>
                    <a:cs typeface="Tahoma" pitchFamily="34" charset="0"/>
                  </a:rPr>
                  <a:t>Z</a:t>
                </a:r>
                <a:r>
                  <a:rPr lang="en-US" b="1" baseline="-25000" dirty="0" err="1">
                    <a:solidFill>
                      <a:srgbClr val="000000"/>
                    </a:solidFill>
                    <a:latin typeface="Tahoma" pitchFamily="34" charset="0"/>
                    <a:cs typeface="Tahoma" pitchFamily="34" charset="0"/>
                  </a:rPr>
                  <a:t>i</a:t>
                </a:r>
                <a:r>
                  <a:rPr lang="en-US" b="1" dirty="0">
                    <a:solidFill>
                      <a:srgbClr val="000000"/>
                    </a:solidFill>
                    <a:latin typeface="Tahoma" pitchFamily="34" charset="0"/>
                    <a:cs typeface="Tahoma" pitchFamily="34" charset="0"/>
                  </a:rPr>
                  <a:t>) Charts</a:t>
                </a:r>
              </a:p>
            </p:txBody>
          </p:sp>
          <p:sp>
            <p:nvSpPr>
              <p:cNvPr id="44" name="Flowchart: Decision 43"/>
              <p:cNvSpPr/>
              <p:nvPr/>
            </p:nvSpPr>
            <p:spPr>
              <a:xfrm>
                <a:off x="533400" y="990600"/>
                <a:ext cx="1524000" cy="1295400"/>
              </a:xfrm>
              <a:prstGeom prst="flowChartDecisio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en-US" sz="9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Did the last reference test </a:t>
                </a:r>
                <a:r>
                  <a:rPr lang="en-US" sz="900" dirty="0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exceed the </a:t>
                </a:r>
                <a:r>
                  <a:rPr lang="en-US" sz="900" dirty="0" err="1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Z</a:t>
                </a:r>
                <a:r>
                  <a:rPr lang="en-US" sz="900" baseline="-25000" dirty="0" err="1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i</a:t>
                </a:r>
                <a:r>
                  <a:rPr lang="en-US" sz="900" dirty="0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 Level 2 limit?</a:t>
                </a:r>
                <a:endParaRPr lang="en-US" sz="900" dirty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101" name="Text Box 28"/>
              <p:cNvSpPr txBox="1">
                <a:spLocks noChangeArrowheads="1"/>
              </p:cNvSpPr>
              <p:nvPr/>
            </p:nvSpPr>
            <p:spPr bwMode="auto">
              <a:xfrm>
                <a:off x="914400" y="2362200"/>
                <a:ext cx="361950" cy="1809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27432" tIns="22860" rIns="0" bIns="0"/>
              <a:lstStyle/>
              <a:p>
                <a:r>
                  <a:rPr lang="en-US" sz="1000" dirty="0">
                    <a:solidFill>
                      <a:srgbClr val="000000"/>
                    </a:solidFill>
                    <a:cs typeface="Arial" charset="0"/>
                  </a:rPr>
                  <a:t>No</a:t>
                </a:r>
              </a:p>
            </p:txBody>
          </p:sp>
          <p:sp>
            <p:nvSpPr>
              <p:cNvPr id="4102" name="Text Box 28"/>
              <p:cNvSpPr txBox="1">
                <a:spLocks noChangeArrowheads="1"/>
              </p:cNvSpPr>
              <p:nvPr/>
            </p:nvSpPr>
            <p:spPr bwMode="auto">
              <a:xfrm>
                <a:off x="1981200" y="1371600"/>
                <a:ext cx="361950" cy="1809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27432" tIns="22860" rIns="0" bIns="0"/>
              <a:lstStyle/>
              <a:p>
                <a:r>
                  <a:rPr lang="en-US" sz="1000" dirty="0">
                    <a:solidFill>
                      <a:srgbClr val="000000"/>
                    </a:solidFill>
                    <a:cs typeface="Arial" charset="0"/>
                  </a:rPr>
                  <a:t>Yes</a:t>
                </a:r>
              </a:p>
            </p:txBody>
          </p:sp>
          <p:sp>
            <p:nvSpPr>
              <p:cNvPr id="4103" name="Text Box 28"/>
              <p:cNvSpPr txBox="1">
                <a:spLocks noChangeArrowheads="1"/>
              </p:cNvSpPr>
              <p:nvPr/>
            </p:nvSpPr>
            <p:spPr bwMode="auto">
              <a:xfrm>
                <a:off x="8153400" y="3352800"/>
                <a:ext cx="361950" cy="1809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27432" tIns="22860" rIns="0" bIns="0"/>
              <a:lstStyle/>
              <a:p>
                <a:r>
                  <a:rPr lang="en-US" sz="1000" dirty="0">
                    <a:solidFill>
                      <a:srgbClr val="000000"/>
                    </a:solidFill>
                    <a:cs typeface="Arial" charset="0"/>
                  </a:rPr>
                  <a:t>No</a:t>
                </a:r>
              </a:p>
            </p:txBody>
          </p:sp>
          <p:sp>
            <p:nvSpPr>
              <p:cNvPr id="4104" name="Text Box 28"/>
              <p:cNvSpPr txBox="1">
                <a:spLocks noChangeArrowheads="1"/>
              </p:cNvSpPr>
              <p:nvPr/>
            </p:nvSpPr>
            <p:spPr bwMode="auto">
              <a:xfrm>
                <a:off x="7010400" y="4476480"/>
                <a:ext cx="361950" cy="1809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27432" tIns="22860" rIns="0" bIns="0"/>
              <a:lstStyle/>
              <a:p>
                <a:r>
                  <a:rPr lang="en-US" sz="1000" dirty="0">
                    <a:solidFill>
                      <a:srgbClr val="000000"/>
                    </a:solidFill>
                    <a:cs typeface="Arial" charset="0"/>
                  </a:rPr>
                  <a:t>Yes</a:t>
                </a:r>
              </a:p>
            </p:txBody>
          </p:sp>
          <p:sp>
            <p:nvSpPr>
              <p:cNvPr id="4105" name="Text Box 28"/>
              <p:cNvSpPr txBox="1">
                <a:spLocks noChangeArrowheads="1"/>
              </p:cNvSpPr>
              <p:nvPr/>
            </p:nvSpPr>
            <p:spPr bwMode="auto">
              <a:xfrm>
                <a:off x="6019800" y="3352800"/>
                <a:ext cx="361950" cy="1809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27432" tIns="22860" rIns="0" bIns="0"/>
              <a:lstStyle/>
              <a:p>
                <a:r>
                  <a:rPr lang="en-US" sz="1000" dirty="0">
                    <a:solidFill>
                      <a:srgbClr val="000000"/>
                    </a:solidFill>
                    <a:cs typeface="Arial" charset="0"/>
                  </a:rPr>
                  <a:t>No</a:t>
                </a:r>
              </a:p>
            </p:txBody>
          </p:sp>
          <p:sp>
            <p:nvSpPr>
              <p:cNvPr id="105" name="Flowchart: Decision 104"/>
              <p:cNvSpPr>
                <a:spLocks noChangeArrowheads="1"/>
              </p:cNvSpPr>
              <p:nvPr/>
            </p:nvSpPr>
            <p:spPr bwMode="auto">
              <a:xfrm>
                <a:off x="4495800" y="2960440"/>
                <a:ext cx="1676400" cy="1447800"/>
              </a:xfrm>
              <a:prstGeom prst="flowChartDecision">
                <a:avLst/>
              </a:prstGeom>
              <a:solidFill>
                <a:srgbClr val="CCFFCC"/>
              </a:solidFill>
              <a:ln w="25400" algn="ctr">
                <a:solidFill>
                  <a:srgbClr val="385D8A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normAutofit fontScale="92500" lnSpcReduction="10000"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900" dirty="0" smtClean="0">
                    <a:latin typeface="Tahoma" pitchFamily="34" charset="0"/>
                    <a:cs typeface="Tahoma" pitchFamily="34" charset="0"/>
                  </a:rPr>
                  <a:t>Did previous valid test (sequence</a:t>
                </a:r>
                <a:r>
                  <a:rPr lang="en-US" sz="900" baseline="-25000" dirty="0" smtClean="0">
                    <a:latin typeface="Tahoma" pitchFamily="34" charset="0"/>
                    <a:cs typeface="Tahoma" pitchFamily="34" charset="0"/>
                  </a:rPr>
                  <a:t>i-1</a:t>
                </a:r>
                <a:r>
                  <a:rPr lang="en-US" sz="900" dirty="0" smtClean="0">
                    <a:latin typeface="Tahoma" pitchFamily="34" charset="0"/>
                    <a:cs typeface="Tahoma" pitchFamily="34" charset="0"/>
                  </a:rPr>
                  <a:t>) accomplish calibration and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900" dirty="0" smtClean="0"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900" dirty="0">
                    <a:latin typeface="Tahoma" pitchFamily="34" charset="0"/>
                    <a:cs typeface="Tahoma" pitchFamily="34" charset="0"/>
                  </a:rPr>
                  <a:t>| </a:t>
                </a:r>
                <a:r>
                  <a:rPr lang="en-US" sz="900" dirty="0" err="1">
                    <a:latin typeface="Tahoma" pitchFamily="34" charset="0"/>
                    <a:cs typeface="Tahoma" pitchFamily="34" charset="0"/>
                  </a:rPr>
                  <a:t>e</a:t>
                </a:r>
                <a:r>
                  <a:rPr lang="en-US" sz="900" baseline="-25000" dirty="0" err="1">
                    <a:latin typeface="Tahoma" pitchFamily="34" charset="0"/>
                    <a:cs typeface="Tahoma" pitchFamily="34" charset="0"/>
                  </a:rPr>
                  <a:t>i</a:t>
                </a:r>
                <a:r>
                  <a:rPr lang="en-US" sz="900" dirty="0">
                    <a:latin typeface="Tahoma" pitchFamily="34" charset="0"/>
                    <a:cs typeface="Tahoma" pitchFamily="34" charset="0"/>
                  </a:rPr>
                  <a:t> | ≤ .50  and 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900" dirty="0">
                    <a:latin typeface="Tahoma" pitchFamily="34" charset="0"/>
                    <a:cs typeface="Tahoma" pitchFamily="34" charset="0"/>
                  </a:rPr>
                  <a:t>| </a:t>
                </a:r>
                <a:r>
                  <a:rPr lang="en-US" sz="900" dirty="0" err="1">
                    <a:latin typeface="Tahoma" pitchFamily="34" charset="0"/>
                    <a:cs typeface="Tahoma" pitchFamily="34" charset="0"/>
                  </a:rPr>
                  <a:t>Z</a:t>
                </a:r>
                <a:r>
                  <a:rPr lang="en-US" sz="900" baseline="-25000" dirty="0" err="1">
                    <a:latin typeface="Tahoma" pitchFamily="34" charset="0"/>
                    <a:cs typeface="Tahoma" pitchFamily="34" charset="0"/>
                  </a:rPr>
                  <a:t>i</a:t>
                </a:r>
                <a:r>
                  <a:rPr lang="en-US" sz="900" dirty="0">
                    <a:latin typeface="Tahoma" pitchFamily="34" charset="0"/>
                    <a:cs typeface="Tahoma" pitchFamily="34" charset="0"/>
                  </a:rPr>
                  <a:t> | ≤ .50?</a:t>
                </a:r>
              </a:p>
            </p:txBody>
          </p:sp>
          <p:sp>
            <p:nvSpPr>
              <p:cNvPr id="4107" name="Text Box 28"/>
              <p:cNvSpPr txBox="1">
                <a:spLocks noChangeArrowheads="1"/>
              </p:cNvSpPr>
              <p:nvPr/>
            </p:nvSpPr>
            <p:spPr bwMode="auto">
              <a:xfrm>
                <a:off x="4953000" y="4435536"/>
                <a:ext cx="361950" cy="1809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27432" tIns="22860" rIns="0" bIns="0"/>
              <a:lstStyle/>
              <a:p>
                <a:r>
                  <a:rPr lang="en-US" sz="1000" dirty="0">
                    <a:solidFill>
                      <a:srgbClr val="000000"/>
                    </a:solidFill>
                    <a:cs typeface="Arial" charset="0"/>
                  </a:rPr>
                  <a:t>Yes</a:t>
                </a:r>
              </a:p>
            </p:txBody>
          </p:sp>
          <p:sp>
            <p:nvSpPr>
              <p:cNvPr id="4108" name="Text Box 28"/>
              <p:cNvSpPr txBox="1">
                <a:spLocks noChangeArrowheads="1"/>
              </p:cNvSpPr>
              <p:nvPr/>
            </p:nvSpPr>
            <p:spPr bwMode="auto">
              <a:xfrm>
                <a:off x="1981200" y="3629025"/>
                <a:ext cx="361950" cy="1809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27432" tIns="22860" rIns="0" bIns="0"/>
              <a:lstStyle/>
              <a:p>
                <a:r>
                  <a:rPr lang="en-US" sz="1000" dirty="0">
                    <a:solidFill>
                      <a:srgbClr val="000000"/>
                    </a:solidFill>
                    <a:cs typeface="Arial" charset="0"/>
                  </a:rPr>
                  <a:t>No</a:t>
                </a:r>
              </a:p>
            </p:txBody>
          </p:sp>
          <p:sp>
            <p:nvSpPr>
              <p:cNvPr id="4109" name="Text Box 28"/>
              <p:cNvSpPr txBox="1">
                <a:spLocks noChangeArrowheads="1"/>
              </p:cNvSpPr>
              <p:nvPr/>
            </p:nvSpPr>
            <p:spPr bwMode="auto">
              <a:xfrm>
                <a:off x="762000" y="4467225"/>
                <a:ext cx="361950" cy="1809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27432" tIns="22860" rIns="0" bIns="0"/>
              <a:lstStyle/>
              <a:p>
                <a:r>
                  <a:rPr lang="en-US" sz="1000" dirty="0">
                    <a:solidFill>
                      <a:srgbClr val="000000"/>
                    </a:solidFill>
                    <a:cs typeface="Arial" charset="0"/>
                  </a:rPr>
                  <a:t>Yes</a:t>
                </a:r>
              </a:p>
            </p:txBody>
          </p:sp>
          <p:sp>
            <p:nvSpPr>
              <p:cNvPr id="4111" name="AutoShape 4"/>
              <p:cNvSpPr>
                <a:spLocks noChangeArrowheads="1"/>
              </p:cNvSpPr>
              <p:nvPr/>
            </p:nvSpPr>
            <p:spPr bwMode="auto">
              <a:xfrm>
                <a:off x="685800" y="5029200"/>
                <a:ext cx="1219200" cy="838200"/>
              </a:xfrm>
              <a:prstGeom prst="flowChartProcess">
                <a:avLst/>
              </a:prstGeom>
              <a:solidFill>
                <a:srgbClr val="FFF2B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/>
                <a:r>
                  <a:rPr lang="en-US" sz="1050" dirty="0">
                    <a:solidFill>
                      <a:srgbClr val="000000"/>
                    </a:solidFill>
                    <a:latin typeface="Tahoma" pitchFamily="34" charset="0"/>
                    <a:cs typeface="Tahoma" pitchFamily="34" charset="0"/>
                  </a:rPr>
                  <a:t>Calculate SA =</a:t>
                </a:r>
              </a:p>
              <a:p>
                <a:pPr algn="ctr"/>
                <a:r>
                  <a:rPr lang="en-US" sz="1050" dirty="0" smtClean="0">
                    <a:solidFill>
                      <a:srgbClr val="000000"/>
                    </a:solidFill>
                    <a:latin typeface="Tahoma" pitchFamily="34" charset="0"/>
                    <a:cs typeface="Tahoma" pitchFamily="34" charset="0"/>
                  </a:rPr>
                  <a:t>-</a:t>
                </a:r>
                <a:r>
                  <a:rPr lang="en-US" sz="1050" dirty="0" err="1" smtClean="0">
                    <a:solidFill>
                      <a:srgbClr val="000000"/>
                    </a:solidFill>
                    <a:latin typeface="Tahoma" pitchFamily="34" charset="0"/>
                    <a:cs typeface="Tahoma" pitchFamily="34" charset="0"/>
                  </a:rPr>
                  <a:t>Z</a:t>
                </a:r>
                <a:r>
                  <a:rPr lang="en-US" sz="1050" baseline="-25000" dirty="0" err="1" smtClean="0">
                    <a:solidFill>
                      <a:srgbClr val="000000"/>
                    </a:solidFill>
                    <a:latin typeface="Tahoma" pitchFamily="34" charset="0"/>
                    <a:cs typeface="Tahoma" pitchFamily="34" charset="0"/>
                  </a:rPr>
                  <a:t>i</a:t>
                </a:r>
                <a:r>
                  <a:rPr lang="en-US" sz="1050" baseline="-25000" dirty="0" smtClean="0">
                    <a:solidFill>
                      <a:srgbClr val="000000"/>
                    </a:solidFill>
                    <a:latin typeface="Tahoma" pitchFamily="34" charset="0"/>
                    <a:cs typeface="Tahoma" pitchFamily="34" charset="0"/>
                  </a:rPr>
                  <a:t>  </a:t>
                </a:r>
                <a:r>
                  <a:rPr lang="en-US" sz="1050" dirty="0" smtClean="0">
                    <a:solidFill>
                      <a:srgbClr val="000000"/>
                    </a:solidFill>
                    <a:latin typeface="Tahoma" pitchFamily="34" charset="0"/>
                    <a:cs typeface="Tahoma" pitchFamily="34" charset="0"/>
                  </a:rPr>
                  <a:t>x industry approved SA standard deviation</a:t>
                </a:r>
                <a:endParaRPr lang="en-US" sz="1050" dirty="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115" name="AutoShape 4"/>
              <p:cNvSpPr>
                <a:spLocks noChangeArrowheads="1"/>
              </p:cNvSpPr>
              <p:nvPr/>
            </p:nvSpPr>
            <p:spPr bwMode="auto">
              <a:xfrm>
                <a:off x="4724400" y="4813120"/>
                <a:ext cx="1219200" cy="838200"/>
              </a:xfrm>
              <a:prstGeom prst="flowChartProcess">
                <a:avLst/>
              </a:prstGeom>
              <a:solidFill>
                <a:srgbClr val="FFF2B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27432" tIns="18288" rIns="27432" bIns="18288" anchor="ctr"/>
              <a:lstStyle/>
              <a:p>
                <a:pPr algn="ctr"/>
                <a:r>
                  <a:rPr lang="en-US" sz="900" dirty="0" smtClean="0">
                    <a:solidFill>
                      <a:srgbClr val="000000"/>
                    </a:solidFill>
                    <a:latin typeface="Tahoma" pitchFamily="34" charset="0"/>
                    <a:cs typeface="Tahoma" pitchFamily="34" charset="0"/>
                  </a:rPr>
                  <a:t>Calibration period (number of tests) is 1.4 x standard calibration period</a:t>
                </a:r>
                <a:endParaRPr lang="en-US" sz="900" dirty="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67" name="Flowchart: Decision 66"/>
              <p:cNvSpPr/>
              <p:nvPr/>
            </p:nvSpPr>
            <p:spPr>
              <a:xfrm>
                <a:off x="2286000" y="4800600"/>
                <a:ext cx="1524000" cy="1295400"/>
              </a:xfrm>
              <a:prstGeom prst="flowChartDecisio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 fontScale="92500"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9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Two or more invalid </a:t>
                </a:r>
                <a:r>
                  <a:rPr lang="en-US" sz="900" dirty="0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ref tests </a:t>
                </a:r>
                <a:r>
                  <a:rPr lang="en-US" sz="9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in calibration </a:t>
                </a:r>
                <a:r>
                  <a:rPr lang="en-US" sz="900" dirty="0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sequence in the same stand? </a:t>
                </a:r>
                <a:endParaRPr lang="en-US" sz="900" dirty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9" name="Flowchart: Terminator 78"/>
              <p:cNvSpPr/>
              <p:nvPr/>
            </p:nvSpPr>
            <p:spPr>
              <a:xfrm>
                <a:off x="4648200" y="6019800"/>
                <a:ext cx="1371600" cy="457200"/>
              </a:xfrm>
              <a:prstGeom prst="flowChartTerminator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dirty="0" smtClean="0">
                    <a:solidFill>
                      <a:schemeClr val="tx1"/>
                    </a:solidFill>
                  </a:rPr>
                  <a:t>Stand is calibrated</a:t>
                </a:r>
                <a:endParaRPr lang="en-US" sz="14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85" name="Straight Arrow Connector 84"/>
              <p:cNvCxnSpPr>
                <a:stCxn id="4115" idx="2"/>
                <a:endCxn id="79" idx="0"/>
              </p:cNvCxnSpPr>
              <p:nvPr/>
            </p:nvCxnSpPr>
            <p:spPr>
              <a:xfrm rot="5400000">
                <a:off x="5149760" y="5835560"/>
                <a:ext cx="36848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" name="Flowchart: Decision 91"/>
              <p:cNvSpPr>
                <a:spLocks noChangeArrowheads="1"/>
              </p:cNvSpPr>
              <p:nvPr/>
            </p:nvSpPr>
            <p:spPr bwMode="auto">
              <a:xfrm>
                <a:off x="6566848" y="2960440"/>
                <a:ext cx="1676400" cy="1447800"/>
              </a:xfrm>
              <a:prstGeom prst="flowChartDecision">
                <a:avLst/>
              </a:prstGeom>
              <a:solidFill>
                <a:srgbClr val="CCFFCC"/>
              </a:solidFill>
              <a:ln w="25400" algn="ctr">
                <a:solidFill>
                  <a:srgbClr val="385D8A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900" dirty="0" smtClean="0">
                    <a:latin typeface="Tahoma" pitchFamily="34" charset="0"/>
                    <a:cs typeface="Tahoma" pitchFamily="34" charset="0"/>
                  </a:rPr>
                  <a:t>Did previous valid test (sequence</a:t>
                </a:r>
                <a:r>
                  <a:rPr lang="en-US" sz="900" baseline="-25000" dirty="0" smtClean="0">
                    <a:latin typeface="Tahoma" pitchFamily="34" charset="0"/>
                    <a:cs typeface="Tahoma" pitchFamily="34" charset="0"/>
                  </a:rPr>
                  <a:t>i-1</a:t>
                </a:r>
                <a:r>
                  <a:rPr lang="en-US" sz="900" dirty="0" smtClean="0">
                    <a:latin typeface="Tahoma" pitchFamily="34" charset="0"/>
                    <a:cs typeface="Tahoma" pitchFamily="34" charset="0"/>
                  </a:rPr>
                  <a:t>) accomplish calibration and  </a:t>
                </a:r>
                <a:r>
                  <a:rPr lang="en-US" sz="900" dirty="0">
                    <a:latin typeface="Tahoma" pitchFamily="34" charset="0"/>
                    <a:cs typeface="Tahoma" pitchFamily="34" charset="0"/>
                  </a:rPr>
                  <a:t>| </a:t>
                </a:r>
                <a:r>
                  <a:rPr lang="en-US" sz="900" dirty="0" err="1">
                    <a:latin typeface="Tahoma" pitchFamily="34" charset="0"/>
                    <a:cs typeface="Tahoma" pitchFamily="34" charset="0"/>
                  </a:rPr>
                  <a:t>e</a:t>
                </a:r>
                <a:r>
                  <a:rPr lang="en-US" sz="900" baseline="-25000" dirty="0" err="1">
                    <a:latin typeface="Tahoma" pitchFamily="34" charset="0"/>
                    <a:cs typeface="Tahoma" pitchFamily="34" charset="0"/>
                  </a:rPr>
                  <a:t>i</a:t>
                </a:r>
                <a:r>
                  <a:rPr lang="en-US" sz="900" dirty="0">
                    <a:latin typeface="Tahoma" pitchFamily="34" charset="0"/>
                    <a:cs typeface="Tahoma" pitchFamily="34" charset="0"/>
                  </a:rPr>
                  <a:t> | ≤ 0.50 ?</a:t>
                </a:r>
              </a:p>
            </p:txBody>
          </p:sp>
          <p:cxnSp>
            <p:nvCxnSpPr>
              <p:cNvPr id="98" name="Straight Arrow Connector 97"/>
              <p:cNvCxnSpPr>
                <a:cxnSpLocks noChangeShapeType="1"/>
                <a:stCxn id="105" idx="2"/>
                <a:endCxn id="4115" idx="0"/>
              </p:cNvCxnSpPr>
              <p:nvPr/>
            </p:nvCxnSpPr>
            <p:spPr bwMode="auto">
              <a:xfrm rot="5400000">
                <a:off x="5131560" y="4610680"/>
                <a:ext cx="404880" cy="1588"/>
              </a:xfrm>
              <a:prstGeom prst="straightConnector1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 type="arrow" w="med" len="med"/>
              </a:ln>
            </p:spPr>
          </p:cxnSp>
          <p:sp>
            <p:nvSpPr>
              <p:cNvPr id="4123" name="AutoShape 4"/>
              <p:cNvSpPr>
                <a:spLocks noChangeArrowheads="1"/>
              </p:cNvSpPr>
              <p:nvPr/>
            </p:nvSpPr>
            <p:spPr bwMode="auto">
              <a:xfrm>
                <a:off x="6794500" y="4854064"/>
                <a:ext cx="1219200" cy="838200"/>
              </a:xfrm>
              <a:prstGeom prst="flowChartProcess">
                <a:avLst/>
              </a:prstGeom>
              <a:solidFill>
                <a:srgbClr val="FFF2B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27432" tIns="18288" rIns="27432" bIns="18288" anchor="ctr"/>
              <a:lstStyle/>
              <a:p>
                <a:pPr algn="ctr"/>
                <a:r>
                  <a:rPr lang="en-US" sz="900" dirty="0" smtClean="0">
                    <a:solidFill>
                      <a:srgbClr val="000000"/>
                    </a:solidFill>
                    <a:latin typeface="Tahoma" pitchFamily="34" charset="0"/>
                    <a:cs typeface="Tahoma" pitchFamily="34" charset="0"/>
                  </a:rPr>
                  <a:t>Calibration period (number of tests) is 1.2 x standard calibration period</a:t>
                </a:r>
                <a:endParaRPr lang="en-US" sz="900" dirty="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cxnSp>
            <p:nvCxnSpPr>
              <p:cNvPr id="113" name="Shape 112"/>
              <p:cNvCxnSpPr>
                <a:cxnSpLocks noChangeShapeType="1"/>
                <a:stCxn id="67" idx="2"/>
                <a:endCxn id="79" idx="1"/>
              </p:cNvCxnSpPr>
              <p:nvPr/>
            </p:nvCxnSpPr>
            <p:spPr bwMode="auto">
              <a:xfrm rot="16200000" flipH="1">
                <a:off x="3771900" y="5372100"/>
                <a:ext cx="152400" cy="1600200"/>
              </a:xfrm>
              <a:prstGeom prst="bentConnector2">
                <a:avLst/>
              </a:prstGeom>
              <a:noFill/>
              <a:ln w="9525" algn="ctr">
                <a:solidFill>
                  <a:srgbClr val="4A7EBB"/>
                </a:solidFill>
                <a:miter lim="800000"/>
                <a:headEnd/>
                <a:tailEnd type="arrow" w="med" len="med"/>
              </a:ln>
            </p:spPr>
          </p:cxnSp>
          <p:cxnSp>
            <p:nvCxnSpPr>
              <p:cNvPr id="115" name="Straight Arrow Connector 114"/>
              <p:cNvCxnSpPr>
                <a:cxnSpLocks noChangeShapeType="1"/>
                <a:stCxn id="92" idx="2"/>
                <a:endCxn id="4123" idx="0"/>
              </p:cNvCxnSpPr>
              <p:nvPr/>
            </p:nvCxnSpPr>
            <p:spPr bwMode="auto">
              <a:xfrm rot="5400000">
                <a:off x="7181662" y="4630678"/>
                <a:ext cx="445824" cy="948"/>
              </a:xfrm>
              <a:prstGeom prst="straightConnector1">
                <a:avLst/>
              </a:prstGeom>
              <a:noFill/>
              <a:ln w="9525" algn="ctr">
                <a:solidFill>
                  <a:srgbClr val="4A7EBB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59" name="Elbow Connector 58"/>
              <p:cNvCxnSpPr>
                <a:cxnSpLocks noChangeShapeType="1"/>
                <a:stCxn id="92" idx="3"/>
                <a:endCxn id="79" idx="3"/>
              </p:cNvCxnSpPr>
              <p:nvPr/>
            </p:nvCxnSpPr>
            <p:spPr bwMode="auto">
              <a:xfrm flipH="1">
                <a:off x="6019800" y="3684340"/>
                <a:ext cx="2223448" cy="2564060"/>
              </a:xfrm>
              <a:prstGeom prst="bentConnector3">
                <a:avLst>
                  <a:gd name="adj1" fmla="val -10281"/>
                </a:avLst>
              </a:prstGeom>
              <a:noFill/>
              <a:ln w="9525" algn="ctr">
                <a:solidFill>
                  <a:srgbClr val="4A7EBB"/>
                </a:solidFill>
                <a:miter lim="800000"/>
                <a:headEnd/>
                <a:tailEnd type="arrow" w="med" len="med"/>
              </a:ln>
            </p:spPr>
          </p:cxnSp>
          <p:sp>
            <p:nvSpPr>
              <p:cNvPr id="4132" name="TextBox 80"/>
              <p:cNvSpPr txBox="1">
                <a:spLocks noChangeArrowheads="1"/>
              </p:cNvSpPr>
              <p:nvPr/>
            </p:nvSpPr>
            <p:spPr bwMode="auto">
              <a:xfrm>
                <a:off x="4087152" y="2667000"/>
                <a:ext cx="449580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1400" b="1" dirty="0">
                    <a:solidFill>
                      <a:srgbClr val="00B050"/>
                    </a:solidFill>
                    <a:latin typeface="Tahoma" pitchFamily="34" charset="0"/>
                    <a:cs typeface="Tahoma" pitchFamily="34" charset="0"/>
                  </a:rPr>
                  <a:t>For all </a:t>
                </a:r>
                <a:r>
                  <a:rPr lang="en-US" sz="1400" b="1" dirty="0" smtClean="0">
                    <a:solidFill>
                      <a:srgbClr val="00B050"/>
                    </a:solidFill>
                    <a:latin typeface="Tahoma" pitchFamily="34" charset="0"/>
                    <a:cs typeface="Tahoma" pitchFamily="34" charset="0"/>
                  </a:rPr>
                  <a:t>prediction error monitoring  </a:t>
                </a:r>
                <a:r>
                  <a:rPr lang="en-US" sz="1400" b="1" dirty="0" smtClean="0">
                    <a:solidFill>
                      <a:srgbClr val="00B050"/>
                    </a:solidFill>
                    <a:latin typeface="Tahoma" pitchFamily="34" charset="0"/>
                    <a:cs typeface="Tahoma" pitchFamily="34" charset="0"/>
                  </a:rPr>
                  <a:t>parameters</a:t>
                </a:r>
                <a:endParaRPr lang="en-US" sz="1400" b="1" dirty="0">
                  <a:solidFill>
                    <a:srgbClr val="00B050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" name="Flowchart: Decision 43"/>
              <p:cNvSpPr/>
              <p:nvPr/>
            </p:nvSpPr>
            <p:spPr>
              <a:xfrm>
                <a:off x="533400" y="3352800"/>
                <a:ext cx="1524000" cy="1295400"/>
              </a:xfrm>
              <a:prstGeom prst="flowChartDecisio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en-US" sz="900" dirty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Did the last reference test </a:t>
                </a:r>
                <a:r>
                  <a:rPr lang="en-US" sz="900" dirty="0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exceed the </a:t>
                </a:r>
                <a:r>
                  <a:rPr lang="en-US" sz="900" dirty="0" err="1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Z</a:t>
                </a:r>
                <a:r>
                  <a:rPr lang="en-US" sz="900" baseline="-25000" dirty="0" err="1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i</a:t>
                </a:r>
                <a:r>
                  <a:rPr lang="en-US" sz="900" dirty="0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 Level 1 limit?</a:t>
                </a:r>
                <a:endParaRPr lang="en-US" sz="900" dirty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137" name="AutoShape 4"/>
              <p:cNvSpPr>
                <a:spLocks noChangeArrowheads="1"/>
              </p:cNvSpPr>
              <p:nvPr/>
            </p:nvSpPr>
            <p:spPr bwMode="auto">
              <a:xfrm>
                <a:off x="2438400" y="3581400"/>
                <a:ext cx="1219200" cy="838200"/>
              </a:xfrm>
              <a:prstGeom prst="flowChartProcess">
                <a:avLst/>
              </a:prstGeom>
              <a:solidFill>
                <a:srgbClr val="FFF2B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27432" tIns="18288" rIns="27432" bIns="18288" anchor="ctr"/>
              <a:lstStyle/>
              <a:p>
                <a:pPr algn="ctr"/>
                <a:r>
                  <a:rPr lang="en-US" sz="900">
                    <a:solidFill>
                      <a:srgbClr val="000000"/>
                    </a:solidFill>
                    <a:latin typeface="Tahoma" pitchFamily="34" charset="0"/>
                    <a:cs typeface="Tahoma" pitchFamily="34" charset="0"/>
                  </a:rPr>
                  <a:t>No Severity Adjustment</a:t>
                </a:r>
              </a:p>
              <a:p>
                <a:pPr algn="ctr"/>
                <a:endParaRPr lang="en-US" sz="90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147" name="Text Box 28"/>
              <p:cNvSpPr txBox="1">
                <a:spLocks noChangeArrowheads="1"/>
              </p:cNvSpPr>
              <p:nvPr/>
            </p:nvSpPr>
            <p:spPr bwMode="auto">
              <a:xfrm>
                <a:off x="3295650" y="5991225"/>
                <a:ext cx="361950" cy="1809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27432" tIns="22860" rIns="0" bIns="0"/>
              <a:lstStyle/>
              <a:p>
                <a:r>
                  <a:rPr lang="en-US" sz="1000" dirty="0">
                    <a:solidFill>
                      <a:srgbClr val="000000"/>
                    </a:solidFill>
                    <a:cs typeface="Arial" charset="0"/>
                  </a:rPr>
                  <a:t>Yes</a:t>
                </a:r>
              </a:p>
            </p:txBody>
          </p:sp>
          <p:sp>
            <p:nvSpPr>
              <p:cNvPr id="4148" name="Text Box 28"/>
              <p:cNvSpPr txBox="1">
                <a:spLocks noChangeArrowheads="1"/>
              </p:cNvSpPr>
              <p:nvPr/>
            </p:nvSpPr>
            <p:spPr bwMode="auto">
              <a:xfrm>
                <a:off x="3600450" y="5076825"/>
                <a:ext cx="361950" cy="1809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27432" tIns="22860" rIns="0" bIns="0"/>
              <a:lstStyle/>
              <a:p>
                <a:r>
                  <a:rPr lang="en-US" sz="1000" dirty="0">
                    <a:solidFill>
                      <a:srgbClr val="000000"/>
                    </a:solidFill>
                    <a:cs typeface="Arial" charset="0"/>
                  </a:rPr>
                  <a:t>No</a:t>
                </a:r>
              </a:p>
            </p:txBody>
          </p:sp>
          <p:cxnSp>
            <p:nvCxnSpPr>
              <p:cNvPr id="12" name="Straight Arrow Connector 97"/>
              <p:cNvCxnSpPr>
                <a:cxnSpLocks noChangeShapeType="1"/>
                <a:stCxn id="67" idx="3"/>
                <a:endCxn id="105" idx="1"/>
              </p:cNvCxnSpPr>
              <p:nvPr/>
            </p:nvCxnSpPr>
            <p:spPr bwMode="auto">
              <a:xfrm flipV="1">
                <a:off x="3810000" y="3684340"/>
                <a:ext cx="685800" cy="1763960"/>
              </a:xfrm>
              <a:prstGeom prst="bentConnector3">
                <a:avLst>
                  <a:gd name="adj1" fmla="val 50000"/>
                </a:avLst>
              </a:prstGeom>
              <a:noFill/>
              <a:ln w="9525" algn="ctr">
                <a:solidFill>
                  <a:srgbClr val="4A7EBB"/>
                </a:solidFill>
                <a:miter lim="800000"/>
                <a:headEnd/>
                <a:tailEnd type="arrow" w="med" len="med"/>
              </a:ln>
            </p:spPr>
          </p:cxnSp>
          <p:sp>
            <p:nvSpPr>
              <p:cNvPr id="45" name="Flowchart: Off-page Connector 44"/>
              <p:cNvSpPr/>
              <p:nvPr/>
            </p:nvSpPr>
            <p:spPr>
              <a:xfrm>
                <a:off x="952500" y="228600"/>
                <a:ext cx="685800" cy="533400"/>
              </a:xfrm>
              <a:prstGeom prst="flowChartOffpageConnector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G</a:t>
                </a:r>
              </a:p>
            </p:txBody>
          </p:sp>
          <p:cxnSp>
            <p:nvCxnSpPr>
              <p:cNvPr id="47" name="Straight Arrow Connector 46"/>
              <p:cNvCxnSpPr>
                <a:stCxn id="45" idx="2"/>
                <a:endCxn id="44" idx="0"/>
              </p:cNvCxnSpPr>
              <p:nvPr/>
            </p:nvCxnSpPr>
            <p:spPr>
              <a:xfrm rot="5400000">
                <a:off x="1181100" y="876300"/>
                <a:ext cx="2286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Arrow Connector 51"/>
              <p:cNvCxnSpPr>
                <a:stCxn id="2" idx="3"/>
                <a:endCxn id="4137" idx="1"/>
              </p:cNvCxnSpPr>
              <p:nvPr/>
            </p:nvCxnSpPr>
            <p:spPr>
              <a:xfrm>
                <a:off x="2057400" y="4000500"/>
                <a:ext cx="3810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/>
              <p:cNvCxnSpPr>
                <a:stCxn id="2" idx="2"/>
                <a:endCxn id="4111" idx="0"/>
              </p:cNvCxnSpPr>
              <p:nvPr/>
            </p:nvCxnSpPr>
            <p:spPr>
              <a:xfrm rot="5400000">
                <a:off x="1104900" y="4838700"/>
                <a:ext cx="3810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/>
              <p:cNvCxnSpPr>
                <a:stCxn id="4111" idx="3"/>
                <a:endCxn id="67" idx="1"/>
              </p:cNvCxnSpPr>
              <p:nvPr/>
            </p:nvCxnSpPr>
            <p:spPr>
              <a:xfrm>
                <a:off x="1905000" y="5448300"/>
                <a:ext cx="3810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Arrow Connector 57"/>
              <p:cNvCxnSpPr>
                <a:stCxn id="4137" idx="2"/>
                <a:endCxn id="67" idx="0"/>
              </p:cNvCxnSpPr>
              <p:nvPr/>
            </p:nvCxnSpPr>
            <p:spPr>
              <a:xfrm rot="5400000">
                <a:off x="2857500" y="4610100"/>
                <a:ext cx="3810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Arrow Connector 64"/>
              <p:cNvCxnSpPr>
                <a:stCxn id="105" idx="3"/>
                <a:endCxn id="92" idx="1"/>
              </p:cNvCxnSpPr>
              <p:nvPr/>
            </p:nvCxnSpPr>
            <p:spPr>
              <a:xfrm>
                <a:off x="6172200" y="3684340"/>
                <a:ext cx="394648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hape 54"/>
              <p:cNvCxnSpPr>
                <a:stCxn id="4123" idx="2"/>
                <a:endCxn id="79" idx="3"/>
              </p:cNvCxnSpPr>
              <p:nvPr/>
            </p:nvCxnSpPr>
            <p:spPr>
              <a:xfrm rot="5400000">
                <a:off x="6433882" y="5278182"/>
                <a:ext cx="556136" cy="138430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/>
              <p:cNvCxnSpPr>
                <a:stCxn id="44" idx="2"/>
                <a:endCxn id="2" idx="0"/>
              </p:cNvCxnSpPr>
              <p:nvPr/>
            </p:nvCxnSpPr>
            <p:spPr>
              <a:xfrm rot="5400000">
                <a:off x="762000" y="2819400"/>
                <a:ext cx="10668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/>
              <p:cNvCxnSpPr>
                <a:stCxn id="4123" idx="2"/>
              </p:cNvCxnSpPr>
              <p:nvPr/>
            </p:nvCxnSpPr>
            <p:spPr>
              <a:xfrm rot="5400000">
                <a:off x="7119682" y="5963982"/>
                <a:ext cx="556136" cy="127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Flowchart: Decision 72"/>
              <p:cNvSpPr/>
              <p:nvPr/>
            </p:nvSpPr>
            <p:spPr>
              <a:xfrm>
                <a:off x="2286000" y="990600"/>
                <a:ext cx="1524000" cy="1295400"/>
              </a:xfrm>
              <a:prstGeom prst="flowChartDecisio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en-US" sz="900" dirty="0" smtClean="0">
                    <a:solidFill>
                      <a:schemeClr val="tx1"/>
                    </a:solidFill>
                    <a:latin typeface="Tahoma" pitchFamily="34" charset="0"/>
                    <a:cs typeface="Tahoma" pitchFamily="34" charset="0"/>
                  </a:rPr>
                  <a:t>Is this a lab based severity adjustment system?</a:t>
                </a:r>
                <a:endParaRPr lang="en-US" sz="900" dirty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cxnSp>
            <p:nvCxnSpPr>
              <p:cNvPr id="75" name="Straight Arrow Connector 74"/>
              <p:cNvCxnSpPr>
                <a:stCxn id="44" idx="3"/>
                <a:endCxn id="73" idx="1"/>
              </p:cNvCxnSpPr>
              <p:nvPr/>
            </p:nvCxnSpPr>
            <p:spPr>
              <a:xfrm>
                <a:off x="2057400" y="1638300"/>
                <a:ext cx="2286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AutoShape 4"/>
              <p:cNvSpPr>
                <a:spLocks noChangeArrowheads="1"/>
              </p:cNvSpPr>
              <p:nvPr/>
            </p:nvSpPr>
            <p:spPr bwMode="auto">
              <a:xfrm>
                <a:off x="2438400" y="2438400"/>
                <a:ext cx="1219200" cy="838200"/>
              </a:xfrm>
              <a:prstGeom prst="flowChartProcess">
                <a:avLst/>
              </a:prstGeom>
              <a:solidFill>
                <a:srgbClr val="FFF2B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>
                <a:normAutofit/>
              </a:bodyPr>
              <a:lstStyle/>
              <a:p>
                <a:pPr algn="ctr"/>
                <a:r>
                  <a:rPr lang="en-US" sz="900" dirty="0" smtClean="0">
                    <a:solidFill>
                      <a:srgbClr val="000000"/>
                    </a:solidFill>
                    <a:latin typeface="Tahoma" pitchFamily="34" charset="0"/>
                    <a:cs typeface="Tahoma" pitchFamily="34" charset="0"/>
                  </a:rPr>
                  <a:t>Conduct one more reference test in stand that triggered alarm. </a:t>
                </a:r>
                <a:endParaRPr lang="en-US" sz="900" dirty="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7" name="Text Box 28"/>
              <p:cNvSpPr txBox="1">
                <a:spLocks noChangeArrowheads="1"/>
              </p:cNvSpPr>
              <p:nvPr/>
            </p:nvSpPr>
            <p:spPr bwMode="auto">
              <a:xfrm>
                <a:off x="3276600" y="2133600"/>
                <a:ext cx="361950" cy="1809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27432" tIns="22860" rIns="0" bIns="0"/>
              <a:lstStyle/>
              <a:p>
                <a:r>
                  <a:rPr lang="en-US" sz="1000" dirty="0" smtClean="0">
                    <a:solidFill>
                      <a:srgbClr val="000000"/>
                    </a:solidFill>
                    <a:cs typeface="Arial" charset="0"/>
                  </a:rPr>
                  <a:t>No</a:t>
                </a:r>
                <a:endParaRPr lang="en-US" sz="1000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78" name="Text Box 28"/>
              <p:cNvSpPr txBox="1">
                <a:spLocks noChangeArrowheads="1"/>
              </p:cNvSpPr>
              <p:nvPr/>
            </p:nvSpPr>
            <p:spPr bwMode="auto">
              <a:xfrm>
                <a:off x="3810000" y="1371600"/>
                <a:ext cx="361950" cy="1809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27432" tIns="22860" rIns="0" bIns="0"/>
              <a:lstStyle/>
              <a:p>
                <a:r>
                  <a:rPr lang="en-US" sz="1000" dirty="0" smtClean="0">
                    <a:solidFill>
                      <a:srgbClr val="000000"/>
                    </a:solidFill>
                    <a:cs typeface="Arial" charset="0"/>
                  </a:rPr>
                  <a:t>Yes</a:t>
                </a:r>
                <a:endParaRPr lang="en-US" sz="1000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cxnSp>
            <p:nvCxnSpPr>
              <p:cNvPr id="81" name="Straight Arrow Connector 80"/>
              <p:cNvCxnSpPr>
                <a:stCxn id="73" idx="2"/>
                <a:endCxn id="76" idx="0"/>
              </p:cNvCxnSpPr>
              <p:nvPr/>
            </p:nvCxnSpPr>
            <p:spPr>
              <a:xfrm rot="5400000">
                <a:off x="2971800" y="2362200"/>
                <a:ext cx="1524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7" name="AutoShape 4"/>
              <p:cNvSpPr>
                <a:spLocks noChangeArrowheads="1"/>
              </p:cNvSpPr>
              <p:nvPr/>
            </p:nvSpPr>
            <p:spPr bwMode="auto">
              <a:xfrm>
                <a:off x="4648200" y="1066800"/>
                <a:ext cx="1219200" cy="1143000"/>
              </a:xfrm>
              <a:prstGeom prst="flowChartProcess">
                <a:avLst/>
              </a:prstGeom>
              <a:solidFill>
                <a:srgbClr val="FFF2B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27432" tIns="18288" rIns="27432" bIns="18288" anchor="ctr"/>
              <a:lstStyle/>
              <a:p>
                <a:pPr algn="ctr"/>
                <a:r>
                  <a:rPr lang="en-US" sz="900" dirty="0" smtClean="0">
                    <a:solidFill>
                      <a:srgbClr val="000000"/>
                    </a:solidFill>
                    <a:latin typeface="Tahoma" pitchFamily="34" charset="0"/>
                    <a:cs typeface="Tahoma" pitchFamily="34" charset="0"/>
                  </a:rPr>
                  <a:t>Conduct one more reference test in stand that triggered alarm or in the stand that is next due for calibration. </a:t>
                </a:r>
                <a:endParaRPr lang="en-US" sz="900" dirty="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cxnSp>
            <p:nvCxnSpPr>
              <p:cNvPr id="109" name="Straight Arrow Connector 108"/>
              <p:cNvCxnSpPr>
                <a:stCxn id="73" idx="3"/>
                <a:endCxn id="107" idx="1"/>
              </p:cNvCxnSpPr>
              <p:nvPr/>
            </p:nvCxnSpPr>
            <p:spPr>
              <a:xfrm>
                <a:off x="3810000" y="1638300"/>
                <a:ext cx="8382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0" name="Flowchart: Off-page Connector 109"/>
              <p:cNvSpPr/>
              <p:nvPr/>
            </p:nvSpPr>
            <p:spPr>
              <a:xfrm>
                <a:off x="6477000" y="1371600"/>
                <a:ext cx="685800" cy="533400"/>
              </a:xfrm>
              <a:prstGeom prst="flowChartOffpageConnector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err="1" smtClean="0"/>
                  <a:t>e</a:t>
                </a:r>
                <a:r>
                  <a:rPr lang="en-US" sz="1400" baseline="-25000" dirty="0" err="1" smtClean="0"/>
                  <a:t>i</a:t>
                </a:r>
                <a:endParaRPr lang="en-US" sz="1400" baseline="-25000" dirty="0" smtClean="0"/>
              </a:p>
              <a:p>
                <a:pPr algn="ctr"/>
                <a:r>
                  <a:rPr lang="en-US" sz="1400" dirty="0" smtClean="0"/>
                  <a:t>F</a:t>
                </a:r>
              </a:p>
            </p:txBody>
          </p:sp>
          <p:cxnSp>
            <p:nvCxnSpPr>
              <p:cNvPr id="112" name="Straight Arrow Connector 111"/>
              <p:cNvCxnSpPr>
                <a:stCxn id="107" idx="3"/>
                <a:endCxn id="110" idx="1"/>
              </p:cNvCxnSpPr>
              <p:nvPr/>
            </p:nvCxnSpPr>
            <p:spPr>
              <a:xfrm>
                <a:off x="5867400" y="1638300"/>
                <a:ext cx="6096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Elbow Connector 59"/>
              <p:cNvCxnSpPr>
                <a:endCxn id="110" idx="2"/>
              </p:cNvCxnSpPr>
              <p:nvPr/>
            </p:nvCxnSpPr>
            <p:spPr>
              <a:xfrm flipV="1">
                <a:off x="5334000" y="1905000"/>
                <a:ext cx="1485900" cy="53340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Elbow Connector 71"/>
              <p:cNvCxnSpPr>
                <a:stCxn id="76" idx="3"/>
              </p:cNvCxnSpPr>
              <p:nvPr/>
            </p:nvCxnSpPr>
            <p:spPr>
              <a:xfrm flipV="1">
                <a:off x="3657600" y="2438400"/>
                <a:ext cx="1676400" cy="419100"/>
              </a:xfrm>
              <a:prstGeom prst="bentConnector3">
                <a:avLst>
                  <a:gd name="adj1" fmla="val 13315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Flowchart Symbol Legend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4"/>
            <a:r>
              <a:rPr lang="en-US" dirty="0" smtClean="0"/>
              <a:t>Terminal Point: start, stop, interrupt, delay</a:t>
            </a:r>
          </a:p>
          <a:p>
            <a:pPr lvl="4"/>
            <a:endParaRPr lang="en-US" dirty="0" smtClean="0"/>
          </a:p>
          <a:p>
            <a:pPr lvl="4"/>
            <a:r>
              <a:rPr lang="en-US" dirty="0" smtClean="0"/>
              <a:t>Process: Defined operation</a:t>
            </a:r>
          </a:p>
          <a:p>
            <a:pPr lvl="4"/>
            <a:endParaRPr lang="en-US" dirty="0" smtClean="0"/>
          </a:p>
          <a:p>
            <a:pPr lvl="4"/>
            <a:endParaRPr lang="en-US" dirty="0" smtClean="0"/>
          </a:p>
          <a:p>
            <a:pPr lvl="4"/>
            <a:r>
              <a:rPr lang="en-US" dirty="0" smtClean="0"/>
              <a:t>Decision:  Switching operation that determines a number of alternative paths</a:t>
            </a:r>
          </a:p>
          <a:p>
            <a:pPr lvl="4"/>
            <a:endParaRPr lang="en-US" dirty="0" smtClean="0"/>
          </a:p>
          <a:p>
            <a:pPr lvl="4"/>
            <a:r>
              <a:rPr lang="en-US" dirty="0" err="1" smtClean="0"/>
              <a:t>Offpage</a:t>
            </a:r>
            <a:r>
              <a:rPr lang="en-US" dirty="0" smtClean="0"/>
              <a:t> Connector:  enter or exit from a page</a:t>
            </a:r>
          </a:p>
          <a:p>
            <a:pPr lvl="4"/>
            <a:endParaRPr lang="en-US" dirty="0" smtClean="0"/>
          </a:p>
          <a:p>
            <a:pPr lvl="4"/>
            <a:endParaRPr lang="en-US" dirty="0" smtClean="0"/>
          </a:p>
          <a:p>
            <a:pPr lvl="4"/>
            <a:r>
              <a:rPr lang="en-US" dirty="0" smtClean="0"/>
              <a:t>Connector:  Exit to, or entry from, another part of a page</a:t>
            </a:r>
          </a:p>
          <a:p>
            <a:pPr lvl="4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4/27/2010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CB9E4-4A32-4140-A4DB-6F88A72AEEB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Flowchart: Terminator 5"/>
          <p:cNvSpPr/>
          <p:nvPr/>
        </p:nvSpPr>
        <p:spPr>
          <a:xfrm>
            <a:off x="838200" y="1676400"/>
            <a:ext cx="914400" cy="301752"/>
          </a:xfrm>
          <a:prstGeom prst="flowChartTerminator">
            <a:avLst/>
          </a:prstGeom>
          <a:gradFill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162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Process 6"/>
          <p:cNvSpPr/>
          <p:nvPr/>
        </p:nvSpPr>
        <p:spPr>
          <a:xfrm>
            <a:off x="838200" y="2362200"/>
            <a:ext cx="914400" cy="612648"/>
          </a:xfrm>
          <a:prstGeom prst="flowChartProcess">
            <a:avLst/>
          </a:prstGeom>
          <a:solidFill>
            <a:srgbClr val="FFF2B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Decision 10"/>
          <p:cNvSpPr>
            <a:spLocks noChangeArrowheads="1"/>
          </p:cNvSpPr>
          <p:nvPr/>
        </p:nvSpPr>
        <p:spPr bwMode="auto">
          <a:xfrm>
            <a:off x="762000" y="3276600"/>
            <a:ext cx="1143000" cy="914400"/>
          </a:xfrm>
          <a:prstGeom prst="flowChartDecision">
            <a:avLst/>
          </a:prstGeom>
          <a:solidFill>
            <a:schemeClr val="tx2">
              <a:lumMod val="20000"/>
              <a:lumOff val="80000"/>
            </a:schemeClr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lIns="0" tIns="0" rIns="0" bIns="0"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Flowchart: Off-page Connector 11"/>
          <p:cNvSpPr/>
          <p:nvPr/>
        </p:nvSpPr>
        <p:spPr>
          <a:xfrm>
            <a:off x="990600" y="4495800"/>
            <a:ext cx="685800" cy="533400"/>
          </a:xfrm>
          <a:prstGeom prst="flowChartOffpage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baseline="-25000" dirty="0" smtClean="0"/>
          </a:p>
          <a:p>
            <a:pPr algn="ctr"/>
            <a:endParaRPr lang="en-US" sz="1400" dirty="0" smtClean="0"/>
          </a:p>
        </p:txBody>
      </p:sp>
      <p:sp>
        <p:nvSpPr>
          <p:cNvPr id="13" name="Flowchart: Connector 12"/>
          <p:cNvSpPr/>
          <p:nvPr/>
        </p:nvSpPr>
        <p:spPr>
          <a:xfrm>
            <a:off x="1066800" y="5486400"/>
            <a:ext cx="457200" cy="457200"/>
          </a:xfrm>
          <a:prstGeom prst="flowChartConnector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sic flow chart template for PowerPoint 200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Basic flow chart template for PowerPoint 2007</Template>
  <TotalTime>3425</TotalTime>
  <Words>871</Words>
  <Application>Microsoft Office PowerPoint</Application>
  <PresentationFormat>On-screen Show (4:3)</PresentationFormat>
  <Paragraphs>226</Paragraphs>
  <Slides>9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Basic flow chart template for PowerPoint 2007</vt:lpstr>
      <vt:lpstr>Equation</vt:lpstr>
      <vt:lpstr>Formulae</vt:lpstr>
      <vt:lpstr>Formulae (continued)</vt:lpstr>
      <vt:lpstr>Chart Constants and Limits</vt:lpstr>
      <vt:lpstr>Slide 4</vt:lpstr>
      <vt:lpstr>Slide 5</vt:lpstr>
      <vt:lpstr>Slide 6</vt:lpstr>
      <vt:lpstr>Slide 7</vt:lpstr>
      <vt:lpstr>Slide 8</vt:lpstr>
      <vt:lpstr>Flowchart Symbol Legend</vt:lpstr>
    </vt:vector>
  </TitlesOfParts>
  <Company>DIV08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JBuckingham</dc:creator>
  <cp:lastModifiedBy>Jim Rutherford</cp:lastModifiedBy>
  <cp:revision>185</cp:revision>
  <dcterms:created xsi:type="dcterms:W3CDTF">2010-02-11T14:23:39Z</dcterms:created>
  <dcterms:modified xsi:type="dcterms:W3CDTF">2010-05-28T18:09:20Z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TC300034341033</vt:lpwstr>
  </property>
</Properties>
</file>