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8B3E5-1842-4E88-A124-268FC914F812}" type="datetimeFigureOut">
              <a:rPr lang="en-US"/>
              <a:pPr>
                <a:defRPr/>
              </a:pPr>
              <a:t>5/28/2010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CA7A0-8ED0-4424-AAC8-A42AF5741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0E517-A7A4-4A51-8C8E-054A6EDE8E4A}" type="datetimeFigureOut">
              <a:rPr lang="en-US"/>
              <a:pPr>
                <a:defRPr/>
              </a:pPr>
              <a:t>5/28/2010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D08BA-011C-4D81-A263-A78F89E28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36C22-6410-486A-BFBF-695F0EB7FD0E}" type="datetimeFigureOut">
              <a:rPr lang="en-US"/>
              <a:pPr>
                <a:defRPr/>
              </a:pPr>
              <a:t>5/28/2010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BA67C-6D31-47E7-BC6A-D8126FECF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CC3C8-B168-4D19-84CC-A2948CC659B7}" type="datetimeFigureOut">
              <a:rPr lang="en-US"/>
              <a:pPr>
                <a:defRPr/>
              </a:pPr>
              <a:t>5/28/2010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E263A-F6AD-4C1C-9837-8B861E9B29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C7F64-8CA4-41F4-95FA-97FA5CD92C9A}" type="datetimeFigureOut">
              <a:rPr lang="en-US"/>
              <a:pPr>
                <a:defRPr/>
              </a:pPr>
              <a:t>5/28/2010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51717-AF5A-415F-9FDA-26C266804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5C10A-6763-473D-AE78-16973EE481FF}" type="datetimeFigureOut">
              <a:rPr lang="en-US"/>
              <a:pPr>
                <a:defRPr/>
              </a:pPr>
              <a:t>5/28/2010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9FA6C-3B10-4395-AEB2-6985F78AD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FAEC4-0AD8-4589-9FC8-73127BED0792}" type="datetimeFigureOut">
              <a:rPr lang="en-US"/>
              <a:pPr>
                <a:defRPr/>
              </a:pPr>
              <a:t>5/28/2010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2F414-4D91-4ADC-9E93-7675D1289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B78DC-EF85-4FF7-9B28-B1D8A1AEE983}" type="datetimeFigureOut">
              <a:rPr lang="en-US"/>
              <a:pPr>
                <a:defRPr/>
              </a:pPr>
              <a:t>5/28/2010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91960-66D3-43EB-B87A-245CECE24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854C7-3CB7-41E5-92F0-C65D5D68681E}" type="datetimeFigureOut">
              <a:rPr lang="en-US"/>
              <a:pPr>
                <a:defRPr/>
              </a:pPr>
              <a:t>5/28/2010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7E091-18A7-4EF5-964F-C25D60E82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A74C8-2B2E-4750-9DC9-7D390549D657}" type="datetimeFigureOut">
              <a:rPr lang="en-US"/>
              <a:pPr>
                <a:defRPr/>
              </a:pPr>
              <a:t>5/28/2010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40FEA-EA7C-40D8-9807-750F8CC63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7728E-D472-43A4-936A-90A642545255}" type="datetimeFigureOut">
              <a:rPr lang="en-US"/>
              <a:pPr>
                <a:defRPr/>
              </a:pPr>
              <a:t>5/28/2010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D0CC3-9DFB-478A-9A05-1E9DA26EE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51439F9-A715-4C35-A0D7-B11252D512F6}" type="datetimeFigureOut">
              <a:rPr lang="en-US"/>
              <a:pPr>
                <a:defRPr/>
              </a:pPr>
              <a:t>5/28/2010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755CA0-5583-4079-A3FB-0F5976F7F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Punch items for </a:t>
            </a:r>
            <a:br>
              <a:rPr lang="en-US" sz="3200" smtClean="0"/>
            </a:br>
            <a:r>
              <a:rPr lang="en-US" sz="3200" smtClean="0"/>
              <a:t>LTMS Version 2 Surveillance Panel Consideration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Review default proposal, Section F, G, Appendix F, section 1</a:t>
            </a:r>
          </a:p>
          <a:p>
            <a:r>
              <a:rPr lang="en-US" smtClean="0"/>
              <a:t>Lab, stand, engine? Reference entity</a:t>
            </a:r>
          </a:p>
          <a:p>
            <a:r>
              <a:rPr lang="en-US" smtClean="0"/>
              <a:t>Lab Z</a:t>
            </a:r>
            <a:r>
              <a:rPr lang="en-US" baseline="-25000" smtClean="0"/>
              <a:t>i </a:t>
            </a:r>
            <a:r>
              <a:rPr lang="en-US" smtClean="0"/>
              <a:t>level 2 limits for each Zi pass / fail criterion, lab and industry</a:t>
            </a:r>
          </a:p>
          <a:p>
            <a:r>
              <a:rPr lang="en-US" smtClean="0"/>
              <a:t>Determine if each pass / fail criterion is e</a:t>
            </a:r>
            <a:r>
              <a:rPr lang="en-US" baseline="-25000" smtClean="0"/>
              <a:t>i</a:t>
            </a:r>
            <a:r>
              <a:rPr lang="en-US" smtClean="0"/>
              <a:t>, Z</a:t>
            </a:r>
            <a:r>
              <a:rPr lang="en-US" baseline="-25000" smtClean="0"/>
              <a:t>i</a:t>
            </a:r>
            <a:r>
              <a:rPr lang="en-US" smtClean="0"/>
              <a:t>, or both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n-lt"/>
              </a:rPr>
              <a:t>Hot Issues for Discussion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5/11/2010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5CD8D7-3C53-4A36-B8F5-7DC12F1F9C1C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Chance of extending and reducing reference interval should be equal or just drop level 2 versus your test is only as good as your worst (primary) parameter.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Are we allowing people to not move toward target?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strike="sngStrike" dirty="0" smtClean="0">
                <a:solidFill>
                  <a:schemeClr val="accent6">
                    <a:lumMod val="75000"/>
                  </a:schemeClr>
                </a:solidFill>
              </a:rPr>
              <a:t>Should we just use the Sequence III type LTMS for everything?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strike="sngStrike" dirty="0" smtClean="0">
                <a:solidFill>
                  <a:schemeClr val="accent6">
                    <a:lumMod val="75000"/>
                  </a:schemeClr>
                </a:solidFill>
              </a:rPr>
              <a:t>K values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=&gt; limits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Reference intervals and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spacing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Replacement for the term “undue influence”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Application in the presence of merits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n-lt"/>
              </a:rPr>
              <a:t>Hot Issues for Discussion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5/11/2010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393CCF-33C9-4134-A50F-8E065207C768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SP determination of a lab too far – can it change?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C13 example?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Racing fastest in HD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Critical/Noncritical versus Primary/Secondary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Incentive for being on target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Continuous adjustment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Plug in for test types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Do it in the middle of GF-5?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Industry charting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n-lt"/>
              </a:rPr>
              <a:t>Reference Intervals and Spacing</a:t>
            </a:r>
            <a:endParaRPr lang="en-US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5/11/2010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2AB0D1-4863-43B8-B121-A7A8F0F03C2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Earlier draft: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order to remain qualified for non-reference testing, a test stand shall begin a reference oil test after no more than </a:t>
            </a:r>
            <a:r>
              <a:rPr lang="en-US" dirty="0" smtClean="0">
                <a:solidFill>
                  <a:srgbClr val="FF0000"/>
                </a:solidFill>
              </a:rPr>
              <a:t>10 test starts in the stand or no later than 18 months</a:t>
            </a:r>
            <a:r>
              <a:rPr lang="en-US" dirty="0" smtClean="0"/>
              <a:t> following the completion of the stand’s previous qualifying reference oil test, whichever comes first. </a:t>
            </a:r>
            <a:r>
              <a:rPr lang="en-US" dirty="0" smtClean="0">
                <a:solidFill>
                  <a:srgbClr val="FF0000"/>
                </a:solidFill>
              </a:rPr>
              <a:t>In order to avoid clustering at the end of the 18 month period, a test stand will begin a reference oil test after no more than 5 test starts commencing after 9 months following the stand’s previous qualifying reference oil test. </a:t>
            </a:r>
            <a:r>
              <a:rPr lang="en-US" dirty="0" smtClean="0"/>
              <a:t>The time limits could be </a:t>
            </a:r>
            <a:r>
              <a:rPr lang="en-US" dirty="0" smtClean="0">
                <a:solidFill>
                  <a:srgbClr val="FF0000"/>
                </a:solidFill>
              </a:rPr>
              <a:t>modified</a:t>
            </a:r>
            <a:r>
              <a:rPr lang="en-US" dirty="0" smtClean="0"/>
              <a:t> if appropriate by the Surveillance Panel. These intervals might be reduced or increased as a function of monitoring.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Current draft: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order to remain qualified for non-reference testing, a test stand shall begin a reference oil test after no more than </a:t>
            </a:r>
            <a:r>
              <a:rPr lang="en-US" dirty="0" smtClean="0">
                <a:solidFill>
                  <a:srgbClr val="00B050"/>
                </a:solidFill>
              </a:rPr>
              <a:t>18 non-reference test starts in the stand or no later than 15 months</a:t>
            </a:r>
            <a:r>
              <a:rPr lang="en-US" dirty="0" smtClean="0"/>
              <a:t> following the completion of the stand’s previous qualifying reference oil test, whichever comes first. </a:t>
            </a:r>
            <a:r>
              <a:rPr lang="en-US" dirty="0" smtClean="0">
                <a:solidFill>
                  <a:srgbClr val="00B050"/>
                </a:solidFill>
              </a:rPr>
              <a:t>If more than 15 non-reference test starts or more than 12 months are allowed, then the laboratory is required to run 1 acceptable reference per six month interval. </a:t>
            </a:r>
            <a:r>
              <a:rPr lang="en-US" dirty="0" smtClean="0"/>
              <a:t>The time limits could be </a:t>
            </a:r>
            <a:r>
              <a:rPr lang="en-US" dirty="0" smtClean="0">
                <a:solidFill>
                  <a:srgbClr val="00B050"/>
                </a:solidFill>
              </a:rPr>
              <a:t>decreased </a:t>
            </a:r>
            <a:r>
              <a:rPr lang="en-US" dirty="0" smtClean="0"/>
              <a:t>if appropriate by the Surveillance Panel. These intervals might be reduced or increased as a function of monitoring.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435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Punch items for  LTMS Version 2 Surveillance Panel Consideration</vt:lpstr>
      <vt:lpstr>Hot Issues for Discussion</vt:lpstr>
      <vt:lpstr>Hot Issues for Discussion</vt:lpstr>
      <vt:lpstr>Reference Intervals and Spacing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 Rutherford</dc:creator>
  <cp:lastModifiedBy>Jim Rutherford</cp:lastModifiedBy>
  <cp:revision>9</cp:revision>
  <dcterms:created xsi:type="dcterms:W3CDTF">2010-05-26T19:24:36Z</dcterms:created>
  <dcterms:modified xsi:type="dcterms:W3CDTF">2010-05-28T18:16:10Z</dcterms:modified>
</cp:coreProperties>
</file>