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257" r:id="rId3"/>
    <p:sldId id="265" r:id="rId4"/>
    <p:sldId id="266" r:id="rId5"/>
    <p:sldId id="258" r:id="rId6"/>
    <p:sldId id="259" r:id="rId7"/>
    <p:sldId id="260" r:id="rId8"/>
    <p:sldId id="267" r:id="rId9"/>
    <p:sldId id="261" r:id="rId10"/>
    <p:sldId id="262" r:id="rId11"/>
    <p:sldId id="263" r:id="rId12"/>
    <p:sldId id="26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59" autoAdjust="0"/>
  </p:normalViewPr>
  <p:slideViewPr>
    <p:cSldViewPr>
      <p:cViewPr varScale="1">
        <p:scale>
          <a:sx n="111" d="100"/>
          <a:sy n="111" d="100"/>
        </p:scale>
        <p:origin x="-161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F8F464-252B-4397-A66C-205F64F966ED}" type="datetimeFigureOut">
              <a:rPr lang="en-US" smtClean="0"/>
              <a:pPr/>
              <a:t>3/2/2012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E767F5-32D0-4807-B3E2-E462013942B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3/2/2012</a:t>
            </a:r>
            <a:endParaRPr lang="en-US" dirty="0"/>
          </a:p>
        </p:txBody>
      </p:sp>
      <p:sp>
        <p:nvSpPr>
          <p:cNvPr id="5" name="Footer Placeholder 4"/>
          <p:cNvSpPr>
            <a:spLocks noGrp="1"/>
          </p:cNvSpPr>
          <p:nvPr>
            <p:ph type="ftr" sz="quarter" idx="11"/>
          </p:nvPr>
        </p:nvSpPr>
        <p:spPr/>
        <p:txBody>
          <a:bodyPr/>
          <a:lstStyle/>
          <a:p>
            <a:r>
              <a:rPr lang="en-US" dirty="0" smtClean="0"/>
              <a:t>LTMS TF Statistics Task Group Leader</a:t>
            </a:r>
            <a:endParaRPr lang="en-US" dirty="0"/>
          </a:p>
        </p:txBody>
      </p:sp>
      <p:sp>
        <p:nvSpPr>
          <p:cNvPr id="6" name="Slide Number Placeholder 5"/>
          <p:cNvSpPr>
            <a:spLocks noGrp="1"/>
          </p:cNvSpPr>
          <p:nvPr>
            <p:ph type="sldNum" sz="quarter" idx="12"/>
          </p:nvPr>
        </p:nvSpPr>
        <p:spPr/>
        <p:txBody>
          <a:bodyPr/>
          <a:lstStyle/>
          <a:p>
            <a:fld id="{711240AA-641B-4CFB-9138-031D691024E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3/2/2012</a:t>
            </a:r>
            <a:endParaRPr lang="en-US"/>
          </a:p>
        </p:txBody>
      </p:sp>
      <p:sp>
        <p:nvSpPr>
          <p:cNvPr id="5" name="Footer Placeholder 4"/>
          <p:cNvSpPr>
            <a:spLocks noGrp="1"/>
          </p:cNvSpPr>
          <p:nvPr>
            <p:ph type="ftr" sz="quarter" idx="11"/>
          </p:nvPr>
        </p:nvSpPr>
        <p:spPr/>
        <p:txBody>
          <a:bodyPr/>
          <a:lstStyle/>
          <a:p>
            <a:r>
              <a:rPr lang="en-US" smtClean="0"/>
              <a:t>LTMS TF Statistics Task Group Leader</a:t>
            </a:r>
            <a:endParaRPr lang="en-US"/>
          </a:p>
        </p:txBody>
      </p:sp>
      <p:sp>
        <p:nvSpPr>
          <p:cNvPr id="6" name="Slide Number Placeholder 5"/>
          <p:cNvSpPr>
            <a:spLocks noGrp="1"/>
          </p:cNvSpPr>
          <p:nvPr>
            <p:ph type="sldNum" sz="quarter" idx="12"/>
          </p:nvPr>
        </p:nvSpPr>
        <p:spPr/>
        <p:txBody>
          <a:bodyPr/>
          <a:lstStyle/>
          <a:p>
            <a:fld id="{711240AA-641B-4CFB-9138-031D691024E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3/2/2012</a:t>
            </a:r>
            <a:endParaRPr lang="en-US"/>
          </a:p>
        </p:txBody>
      </p:sp>
      <p:sp>
        <p:nvSpPr>
          <p:cNvPr id="5" name="Footer Placeholder 4"/>
          <p:cNvSpPr>
            <a:spLocks noGrp="1"/>
          </p:cNvSpPr>
          <p:nvPr>
            <p:ph type="ftr" sz="quarter" idx="11"/>
          </p:nvPr>
        </p:nvSpPr>
        <p:spPr/>
        <p:txBody>
          <a:bodyPr/>
          <a:lstStyle/>
          <a:p>
            <a:r>
              <a:rPr lang="en-US" smtClean="0"/>
              <a:t>LTMS TF Statistics Task Group Leader</a:t>
            </a:r>
            <a:endParaRPr lang="en-US"/>
          </a:p>
        </p:txBody>
      </p:sp>
      <p:sp>
        <p:nvSpPr>
          <p:cNvPr id="6" name="Slide Number Placeholder 5"/>
          <p:cNvSpPr>
            <a:spLocks noGrp="1"/>
          </p:cNvSpPr>
          <p:nvPr>
            <p:ph type="sldNum" sz="quarter" idx="12"/>
          </p:nvPr>
        </p:nvSpPr>
        <p:spPr/>
        <p:txBody>
          <a:bodyPr/>
          <a:lstStyle/>
          <a:p>
            <a:fld id="{711240AA-641B-4CFB-9138-031D691024E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3/2/2012</a:t>
            </a:r>
            <a:endParaRPr lang="en-US"/>
          </a:p>
        </p:txBody>
      </p:sp>
      <p:sp>
        <p:nvSpPr>
          <p:cNvPr id="5" name="Footer Placeholder 4"/>
          <p:cNvSpPr>
            <a:spLocks noGrp="1"/>
          </p:cNvSpPr>
          <p:nvPr>
            <p:ph type="ftr" sz="quarter" idx="11"/>
          </p:nvPr>
        </p:nvSpPr>
        <p:spPr/>
        <p:txBody>
          <a:bodyPr/>
          <a:lstStyle/>
          <a:p>
            <a:r>
              <a:rPr lang="en-US" smtClean="0"/>
              <a:t>LTMS TF Statistics Task Group Leader</a:t>
            </a:r>
            <a:endParaRPr lang="en-US"/>
          </a:p>
        </p:txBody>
      </p:sp>
      <p:sp>
        <p:nvSpPr>
          <p:cNvPr id="6" name="Slide Number Placeholder 5"/>
          <p:cNvSpPr>
            <a:spLocks noGrp="1"/>
          </p:cNvSpPr>
          <p:nvPr>
            <p:ph type="sldNum" sz="quarter" idx="12"/>
          </p:nvPr>
        </p:nvSpPr>
        <p:spPr/>
        <p:txBody>
          <a:bodyPr/>
          <a:lstStyle/>
          <a:p>
            <a:fld id="{711240AA-641B-4CFB-9138-031D691024E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3/2/2012</a:t>
            </a:r>
            <a:endParaRPr lang="en-US"/>
          </a:p>
        </p:txBody>
      </p:sp>
      <p:sp>
        <p:nvSpPr>
          <p:cNvPr id="5" name="Footer Placeholder 4"/>
          <p:cNvSpPr>
            <a:spLocks noGrp="1"/>
          </p:cNvSpPr>
          <p:nvPr>
            <p:ph type="ftr" sz="quarter" idx="11"/>
          </p:nvPr>
        </p:nvSpPr>
        <p:spPr/>
        <p:txBody>
          <a:bodyPr/>
          <a:lstStyle/>
          <a:p>
            <a:r>
              <a:rPr lang="en-US" smtClean="0"/>
              <a:t>LTMS TF Statistics Task Group Leader</a:t>
            </a:r>
            <a:endParaRPr lang="en-US"/>
          </a:p>
        </p:txBody>
      </p:sp>
      <p:sp>
        <p:nvSpPr>
          <p:cNvPr id="6" name="Slide Number Placeholder 5"/>
          <p:cNvSpPr>
            <a:spLocks noGrp="1"/>
          </p:cNvSpPr>
          <p:nvPr>
            <p:ph type="sldNum" sz="quarter" idx="12"/>
          </p:nvPr>
        </p:nvSpPr>
        <p:spPr/>
        <p:txBody>
          <a:bodyPr/>
          <a:lstStyle/>
          <a:p>
            <a:fld id="{711240AA-641B-4CFB-9138-031D691024E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3/2/2012</a:t>
            </a:r>
            <a:endParaRPr lang="en-US"/>
          </a:p>
        </p:txBody>
      </p:sp>
      <p:sp>
        <p:nvSpPr>
          <p:cNvPr id="6" name="Footer Placeholder 5"/>
          <p:cNvSpPr>
            <a:spLocks noGrp="1"/>
          </p:cNvSpPr>
          <p:nvPr>
            <p:ph type="ftr" sz="quarter" idx="11"/>
          </p:nvPr>
        </p:nvSpPr>
        <p:spPr/>
        <p:txBody>
          <a:bodyPr/>
          <a:lstStyle/>
          <a:p>
            <a:r>
              <a:rPr lang="en-US" smtClean="0"/>
              <a:t>LTMS TF Statistics Task Group Leader</a:t>
            </a:r>
            <a:endParaRPr lang="en-US"/>
          </a:p>
        </p:txBody>
      </p:sp>
      <p:sp>
        <p:nvSpPr>
          <p:cNvPr id="7" name="Slide Number Placeholder 6"/>
          <p:cNvSpPr>
            <a:spLocks noGrp="1"/>
          </p:cNvSpPr>
          <p:nvPr>
            <p:ph type="sldNum" sz="quarter" idx="12"/>
          </p:nvPr>
        </p:nvSpPr>
        <p:spPr/>
        <p:txBody>
          <a:bodyPr/>
          <a:lstStyle/>
          <a:p>
            <a:fld id="{711240AA-641B-4CFB-9138-031D691024E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3/2/2012</a:t>
            </a:r>
            <a:endParaRPr lang="en-US"/>
          </a:p>
        </p:txBody>
      </p:sp>
      <p:sp>
        <p:nvSpPr>
          <p:cNvPr id="8" name="Footer Placeholder 7"/>
          <p:cNvSpPr>
            <a:spLocks noGrp="1"/>
          </p:cNvSpPr>
          <p:nvPr>
            <p:ph type="ftr" sz="quarter" idx="11"/>
          </p:nvPr>
        </p:nvSpPr>
        <p:spPr/>
        <p:txBody>
          <a:bodyPr/>
          <a:lstStyle/>
          <a:p>
            <a:r>
              <a:rPr lang="en-US" smtClean="0"/>
              <a:t>LTMS TF Statistics Task Group Leader</a:t>
            </a:r>
            <a:endParaRPr lang="en-US"/>
          </a:p>
        </p:txBody>
      </p:sp>
      <p:sp>
        <p:nvSpPr>
          <p:cNvPr id="9" name="Slide Number Placeholder 8"/>
          <p:cNvSpPr>
            <a:spLocks noGrp="1"/>
          </p:cNvSpPr>
          <p:nvPr>
            <p:ph type="sldNum" sz="quarter" idx="12"/>
          </p:nvPr>
        </p:nvSpPr>
        <p:spPr/>
        <p:txBody>
          <a:bodyPr/>
          <a:lstStyle/>
          <a:p>
            <a:fld id="{711240AA-641B-4CFB-9138-031D691024E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3/2/2012</a:t>
            </a:r>
            <a:endParaRPr lang="en-US"/>
          </a:p>
        </p:txBody>
      </p:sp>
      <p:sp>
        <p:nvSpPr>
          <p:cNvPr id="4" name="Footer Placeholder 3"/>
          <p:cNvSpPr>
            <a:spLocks noGrp="1"/>
          </p:cNvSpPr>
          <p:nvPr>
            <p:ph type="ftr" sz="quarter" idx="11"/>
          </p:nvPr>
        </p:nvSpPr>
        <p:spPr/>
        <p:txBody>
          <a:bodyPr/>
          <a:lstStyle/>
          <a:p>
            <a:r>
              <a:rPr lang="en-US" smtClean="0"/>
              <a:t>LTMS TF Statistics Task Group Leader</a:t>
            </a:r>
            <a:endParaRPr lang="en-US"/>
          </a:p>
        </p:txBody>
      </p:sp>
      <p:sp>
        <p:nvSpPr>
          <p:cNvPr id="5" name="Slide Number Placeholder 4"/>
          <p:cNvSpPr>
            <a:spLocks noGrp="1"/>
          </p:cNvSpPr>
          <p:nvPr>
            <p:ph type="sldNum" sz="quarter" idx="12"/>
          </p:nvPr>
        </p:nvSpPr>
        <p:spPr/>
        <p:txBody>
          <a:bodyPr/>
          <a:lstStyle/>
          <a:p>
            <a:fld id="{711240AA-641B-4CFB-9138-031D691024E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3/2/2012</a:t>
            </a:r>
            <a:endParaRPr lang="en-US"/>
          </a:p>
        </p:txBody>
      </p:sp>
      <p:sp>
        <p:nvSpPr>
          <p:cNvPr id="3" name="Footer Placeholder 2"/>
          <p:cNvSpPr>
            <a:spLocks noGrp="1"/>
          </p:cNvSpPr>
          <p:nvPr>
            <p:ph type="ftr" sz="quarter" idx="11"/>
          </p:nvPr>
        </p:nvSpPr>
        <p:spPr/>
        <p:txBody>
          <a:bodyPr/>
          <a:lstStyle/>
          <a:p>
            <a:r>
              <a:rPr lang="en-US" smtClean="0"/>
              <a:t>LTMS TF Statistics Task Group Leader</a:t>
            </a:r>
            <a:endParaRPr lang="en-US"/>
          </a:p>
        </p:txBody>
      </p:sp>
      <p:sp>
        <p:nvSpPr>
          <p:cNvPr id="4" name="Slide Number Placeholder 3"/>
          <p:cNvSpPr>
            <a:spLocks noGrp="1"/>
          </p:cNvSpPr>
          <p:nvPr>
            <p:ph type="sldNum" sz="quarter" idx="12"/>
          </p:nvPr>
        </p:nvSpPr>
        <p:spPr/>
        <p:txBody>
          <a:bodyPr/>
          <a:lstStyle/>
          <a:p>
            <a:fld id="{711240AA-641B-4CFB-9138-031D691024E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3/2/2012</a:t>
            </a:r>
            <a:endParaRPr lang="en-US"/>
          </a:p>
        </p:txBody>
      </p:sp>
      <p:sp>
        <p:nvSpPr>
          <p:cNvPr id="6" name="Footer Placeholder 5"/>
          <p:cNvSpPr>
            <a:spLocks noGrp="1"/>
          </p:cNvSpPr>
          <p:nvPr>
            <p:ph type="ftr" sz="quarter" idx="11"/>
          </p:nvPr>
        </p:nvSpPr>
        <p:spPr/>
        <p:txBody>
          <a:bodyPr/>
          <a:lstStyle/>
          <a:p>
            <a:r>
              <a:rPr lang="en-US" smtClean="0"/>
              <a:t>LTMS TF Statistics Task Group Leader</a:t>
            </a:r>
            <a:endParaRPr lang="en-US"/>
          </a:p>
        </p:txBody>
      </p:sp>
      <p:sp>
        <p:nvSpPr>
          <p:cNvPr id="7" name="Slide Number Placeholder 6"/>
          <p:cNvSpPr>
            <a:spLocks noGrp="1"/>
          </p:cNvSpPr>
          <p:nvPr>
            <p:ph type="sldNum" sz="quarter" idx="12"/>
          </p:nvPr>
        </p:nvSpPr>
        <p:spPr/>
        <p:txBody>
          <a:bodyPr/>
          <a:lstStyle/>
          <a:p>
            <a:fld id="{711240AA-641B-4CFB-9138-031D691024E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3/2/2012</a:t>
            </a:r>
            <a:endParaRPr lang="en-US"/>
          </a:p>
        </p:txBody>
      </p:sp>
      <p:sp>
        <p:nvSpPr>
          <p:cNvPr id="6" name="Footer Placeholder 5"/>
          <p:cNvSpPr>
            <a:spLocks noGrp="1"/>
          </p:cNvSpPr>
          <p:nvPr>
            <p:ph type="ftr" sz="quarter" idx="11"/>
          </p:nvPr>
        </p:nvSpPr>
        <p:spPr/>
        <p:txBody>
          <a:bodyPr/>
          <a:lstStyle/>
          <a:p>
            <a:r>
              <a:rPr lang="en-US" smtClean="0"/>
              <a:t>LTMS TF Statistics Task Group Leader</a:t>
            </a:r>
            <a:endParaRPr lang="en-US"/>
          </a:p>
        </p:txBody>
      </p:sp>
      <p:sp>
        <p:nvSpPr>
          <p:cNvPr id="7" name="Slide Number Placeholder 6"/>
          <p:cNvSpPr>
            <a:spLocks noGrp="1"/>
          </p:cNvSpPr>
          <p:nvPr>
            <p:ph type="sldNum" sz="quarter" idx="12"/>
          </p:nvPr>
        </p:nvSpPr>
        <p:spPr/>
        <p:txBody>
          <a:bodyPr/>
          <a:lstStyle/>
          <a:p>
            <a:fld id="{711240AA-641B-4CFB-9138-031D691024E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3/2/2012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LTMS TF Statistics Task Group Leader</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1240AA-641B-4CFB-9138-031D691024E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EmailID@chevron.com"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Lubricant Test Monitoring System</a:t>
            </a:r>
            <a:br>
              <a:rPr lang="en-US" dirty="0" smtClean="0"/>
            </a:br>
            <a:r>
              <a:rPr lang="en-US" dirty="0"/>
              <a:t>(</a:t>
            </a:r>
            <a:r>
              <a:rPr lang="en-US" dirty="0" smtClean="0"/>
              <a:t>LTMS) Quick Deck</a:t>
            </a:r>
            <a:endParaRPr lang="en-US" dirty="0"/>
          </a:p>
        </p:txBody>
      </p:sp>
      <p:sp>
        <p:nvSpPr>
          <p:cNvPr id="3" name="Subtitle 2"/>
          <p:cNvSpPr>
            <a:spLocks noGrp="1"/>
          </p:cNvSpPr>
          <p:nvPr>
            <p:ph type="subTitle" idx="1"/>
          </p:nvPr>
        </p:nvSpPr>
        <p:spPr/>
        <p:txBody>
          <a:bodyPr/>
          <a:lstStyle/>
          <a:p>
            <a:r>
              <a:rPr lang="en-US" dirty="0" smtClean="0"/>
              <a:t>Draft </a:t>
            </a:r>
            <a:r>
              <a:rPr lang="en-US" dirty="0" smtClean="0"/>
              <a:t>3 March 2, </a:t>
            </a:r>
            <a:r>
              <a:rPr lang="en-US" dirty="0" smtClean="0"/>
              <a:t>2012</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Industry Formulae (continued)</a:t>
            </a:r>
            <a:endParaRPr lang="en-US" dirty="0"/>
          </a:p>
        </p:txBody>
      </p:sp>
      <p:sp>
        <p:nvSpPr>
          <p:cNvPr id="3" name="Content Placeholder 2"/>
          <p:cNvSpPr>
            <a:spLocks noGrp="1"/>
          </p:cNvSpPr>
          <p:nvPr>
            <p:ph idx="1"/>
          </p:nvPr>
        </p:nvSpPr>
        <p:spPr>
          <a:xfrm>
            <a:off x="1371600" y="1981200"/>
            <a:ext cx="6934200" cy="3581400"/>
          </a:xfrm>
        </p:spPr>
        <p:txBody>
          <a:bodyPr>
            <a:normAutofit/>
          </a:bodyPr>
          <a:lstStyle/>
          <a:p>
            <a:pPr>
              <a:buNone/>
            </a:pPr>
            <a:r>
              <a:rPr lang="en-US" sz="2400" dirty="0" smtClean="0"/>
              <a:t>For each severity adjustment entity, </a:t>
            </a:r>
          </a:p>
          <a:p>
            <a:pPr>
              <a:buNone/>
            </a:pPr>
            <a:endParaRPr lang="en-US" sz="2400" dirty="0" smtClean="0"/>
          </a:p>
          <a:p>
            <a:r>
              <a:rPr lang="en-US" sz="2400" dirty="0" err="1" smtClean="0"/>
              <a:t>Z</a:t>
            </a:r>
            <a:r>
              <a:rPr lang="en-US" sz="2400" baseline="-25000" dirty="0" err="1" smtClean="0"/>
              <a:t>i</a:t>
            </a:r>
            <a:r>
              <a:rPr lang="en-US" sz="2400" dirty="0" smtClean="0"/>
              <a:t> = EWMA</a:t>
            </a:r>
          </a:p>
          <a:p>
            <a:endParaRPr lang="en-US" sz="2400" dirty="0" smtClean="0"/>
          </a:p>
          <a:p>
            <a:pPr>
              <a:buNone/>
            </a:pPr>
            <a:endParaRPr lang="en-US" sz="2400" dirty="0" smtClean="0"/>
          </a:p>
          <a:p>
            <a:pPr>
              <a:buNone/>
            </a:pPr>
            <a:r>
              <a:rPr lang="en-US" sz="2400" dirty="0" smtClean="0"/>
              <a:t>	</a:t>
            </a:r>
            <a:endParaRPr lang="en-US" sz="2400" dirty="0"/>
          </a:p>
        </p:txBody>
      </p:sp>
      <p:graphicFrame>
        <p:nvGraphicFramePr>
          <p:cNvPr id="7" name="Object 6"/>
          <p:cNvGraphicFramePr>
            <a:graphicFrameLocks noChangeAspect="1"/>
          </p:cNvGraphicFramePr>
          <p:nvPr/>
        </p:nvGraphicFramePr>
        <p:xfrm>
          <a:off x="2730500" y="3429000"/>
          <a:ext cx="3633788" cy="609600"/>
        </p:xfrm>
        <a:graphic>
          <a:graphicData uri="http://schemas.openxmlformats.org/presentationml/2006/ole">
            <p:oleObj spid="_x0000_s4098" name="Equation" r:id="rId3" imgW="1295280" imgH="228600" progId="Equation.3">
              <p:embed/>
            </p:oleObj>
          </a:graphicData>
        </a:graphic>
      </p:graphicFrame>
      <p:sp>
        <p:nvSpPr>
          <p:cNvPr id="8" name="Date Placeholder 7"/>
          <p:cNvSpPr>
            <a:spLocks noGrp="1"/>
          </p:cNvSpPr>
          <p:nvPr>
            <p:ph type="dt" sz="half" idx="10"/>
          </p:nvPr>
        </p:nvSpPr>
        <p:spPr/>
        <p:txBody>
          <a:bodyPr/>
          <a:lstStyle/>
          <a:p>
            <a:r>
              <a:rPr lang="en-US" smtClean="0"/>
              <a:t>3/2/2012</a:t>
            </a:r>
            <a:endParaRPr lang="en-US"/>
          </a:p>
        </p:txBody>
      </p:sp>
      <p:sp>
        <p:nvSpPr>
          <p:cNvPr id="10" name="Slide Number Placeholder 9"/>
          <p:cNvSpPr>
            <a:spLocks noGrp="1"/>
          </p:cNvSpPr>
          <p:nvPr>
            <p:ph type="sldNum" sz="quarter" idx="12"/>
          </p:nvPr>
        </p:nvSpPr>
        <p:spPr/>
        <p:txBody>
          <a:bodyPr/>
          <a:lstStyle/>
          <a:p>
            <a:fld id="{711240AA-641B-4CFB-9138-031D691024ED}" type="slidenum">
              <a:rPr lang="en-US" smtClean="0"/>
              <a:pPr/>
              <a:t>10</a:t>
            </a:fld>
            <a:endParaRPr lang="en-US"/>
          </a:p>
        </p:txBody>
      </p:sp>
      <p:sp>
        <p:nvSpPr>
          <p:cNvPr id="11" name="Footer Placeholder 10"/>
          <p:cNvSpPr>
            <a:spLocks noGrp="1"/>
          </p:cNvSpPr>
          <p:nvPr>
            <p:ph type="ftr" sz="quarter" idx="11"/>
          </p:nvPr>
        </p:nvSpPr>
        <p:spPr/>
        <p:txBody>
          <a:bodyPr/>
          <a:lstStyle/>
          <a:p>
            <a:r>
              <a:rPr lang="en-US" smtClean="0"/>
              <a:t>LTMS TF Statistics Task Group Leader</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Industry Chart Actions</a:t>
            </a:r>
            <a:endParaRPr lang="en-US" dirty="0"/>
          </a:p>
        </p:txBody>
      </p:sp>
      <p:sp>
        <p:nvSpPr>
          <p:cNvPr id="6" name="Content Placeholder 2"/>
          <p:cNvSpPr txBox="1">
            <a:spLocks/>
          </p:cNvSpPr>
          <p:nvPr/>
        </p:nvSpPr>
        <p:spPr>
          <a:xfrm>
            <a:off x="381000" y="1600200"/>
            <a:ext cx="8382000" cy="4114800"/>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2400" baseline="0" dirty="0" smtClean="0"/>
              <a:t>If an EWMA (estimate</a:t>
            </a:r>
            <a:r>
              <a:rPr lang="en-US" sz="2400" dirty="0" smtClean="0"/>
              <a:t> of severity) is:</a:t>
            </a:r>
          </a:p>
          <a:p>
            <a:pPr marL="342900" marR="0" lvl="0" indent="-342900" algn="l" defTabSz="914400" rtl="0" eaLnBrk="1" fontAlgn="auto" latinLnBrk="0" hangingPunct="1">
              <a:lnSpc>
                <a:spcPct val="100000"/>
              </a:lnSpc>
              <a:spcBef>
                <a:spcPct val="20000"/>
              </a:spcBef>
              <a:spcAft>
                <a:spcPts val="0"/>
              </a:spcAft>
              <a:buClrTx/>
              <a:buSzTx/>
              <a:tabLst/>
              <a:defRPr/>
            </a:pPr>
            <a:endParaRPr lang="en-US" sz="2400" dirty="0" smtClean="0"/>
          </a:p>
          <a:p>
            <a:pPr marL="342900" indent="-342900">
              <a:spcBef>
                <a:spcPct val="20000"/>
              </a:spcBef>
              <a:buFont typeface="Arial" pitchFamily="34" charset="0"/>
              <a:buChar cha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Outside</a:t>
            </a:r>
            <a:r>
              <a:rPr kumimoji="0" lang="en-US" sz="2400" b="0" i="0" u="none" strike="noStrike" kern="1200" cap="none" spc="0" normalizeH="0" noProof="0" dirty="0" smtClean="0">
                <a:ln>
                  <a:noFill/>
                </a:ln>
                <a:solidFill>
                  <a:schemeClr val="tx1"/>
                </a:solidFill>
                <a:effectLst/>
                <a:uLnTx/>
                <a:uFillTx/>
                <a:latin typeface="+mn-lt"/>
                <a:ea typeface="+mn-ea"/>
                <a:cs typeface="+mn-cs"/>
              </a:rPr>
              <a:t> level 2 limits, </a:t>
            </a:r>
            <a:r>
              <a:rPr lang="en-US" sz="2400" dirty="0"/>
              <a:t>TMC informs the surveillance panel that the limit has been exceeded. The surveillance panel then investigates and pursues resolution of the alarm.</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noProof="0" dirty="0" smtClean="0">
              <a:ln>
                <a:noFill/>
              </a:ln>
              <a:solidFill>
                <a:schemeClr val="tx1"/>
              </a:solidFill>
              <a:effectLst/>
              <a:uLnTx/>
              <a:uFillTx/>
              <a:latin typeface="+mn-lt"/>
              <a:ea typeface="+mn-ea"/>
              <a:cs typeface="+mn-cs"/>
            </a:endParaRPr>
          </a:p>
          <a:p>
            <a:pPr marL="342900" lvl="0" indent="-342900">
              <a:spcBef>
                <a:spcPct val="20000"/>
              </a:spcBef>
              <a:buFont typeface="Arial" pitchFamily="34" charset="0"/>
              <a:buChar char="•"/>
            </a:pPr>
            <a:r>
              <a:rPr lang="en-US" sz="2400" baseline="0" dirty="0" smtClean="0"/>
              <a:t>Outside</a:t>
            </a:r>
            <a:r>
              <a:rPr lang="en-US" sz="2400" dirty="0" smtClean="0"/>
              <a:t> level 1 limits, </a:t>
            </a:r>
            <a:r>
              <a:rPr lang="en-US" sz="2400" dirty="0"/>
              <a:t>t</a:t>
            </a:r>
            <a:r>
              <a:rPr lang="en-US" sz="2400" dirty="0" smtClean="0"/>
              <a:t>he </a:t>
            </a:r>
            <a:r>
              <a:rPr lang="en-US" sz="2400" dirty="0"/>
              <a:t>TMC investigates whether severity adjustments are adequately addressing the trend, investigates the possible causes, and communicates as appropriate with industry.</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Date Placeholder 6"/>
          <p:cNvSpPr>
            <a:spLocks noGrp="1"/>
          </p:cNvSpPr>
          <p:nvPr>
            <p:ph type="dt" sz="half" idx="10"/>
          </p:nvPr>
        </p:nvSpPr>
        <p:spPr/>
        <p:txBody>
          <a:bodyPr/>
          <a:lstStyle/>
          <a:p>
            <a:r>
              <a:rPr lang="en-US" smtClean="0"/>
              <a:t>3/2/2012</a:t>
            </a:r>
            <a:endParaRPr lang="en-US"/>
          </a:p>
        </p:txBody>
      </p:sp>
      <p:sp>
        <p:nvSpPr>
          <p:cNvPr id="8" name="Slide Number Placeholder 7"/>
          <p:cNvSpPr>
            <a:spLocks noGrp="1"/>
          </p:cNvSpPr>
          <p:nvPr>
            <p:ph type="sldNum" sz="quarter" idx="12"/>
          </p:nvPr>
        </p:nvSpPr>
        <p:spPr/>
        <p:txBody>
          <a:bodyPr/>
          <a:lstStyle/>
          <a:p>
            <a:fld id="{711240AA-641B-4CFB-9138-031D691024ED}" type="slidenum">
              <a:rPr lang="en-US" smtClean="0"/>
              <a:pPr/>
              <a:t>11</a:t>
            </a:fld>
            <a:endParaRPr lang="en-US"/>
          </a:p>
        </p:txBody>
      </p:sp>
      <p:sp>
        <p:nvSpPr>
          <p:cNvPr id="9" name="Footer Placeholder 8"/>
          <p:cNvSpPr>
            <a:spLocks noGrp="1"/>
          </p:cNvSpPr>
          <p:nvPr>
            <p:ph type="ftr" sz="quarter" idx="11"/>
          </p:nvPr>
        </p:nvSpPr>
        <p:spPr/>
        <p:txBody>
          <a:bodyPr/>
          <a:lstStyle/>
          <a:p>
            <a:r>
              <a:rPr lang="en-US" smtClean="0"/>
              <a:t>LTMS TF Statistics Task Group Leader</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Annual Review</a:t>
            </a:r>
            <a:endParaRPr lang="en-US" dirty="0"/>
          </a:p>
        </p:txBody>
      </p:sp>
      <p:sp>
        <p:nvSpPr>
          <p:cNvPr id="6" name="TextBox 5"/>
          <p:cNvSpPr txBox="1"/>
          <p:nvPr/>
        </p:nvSpPr>
        <p:spPr>
          <a:xfrm>
            <a:off x="609600" y="1524000"/>
            <a:ext cx="8077200" cy="3139321"/>
          </a:xfrm>
          <a:prstGeom prst="rect">
            <a:avLst/>
          </a:prstGeom>
          <a:noFill/>
        </p:spPr>
        <p:txBody>
          <a:bodyPr wrap="square" rtlCol="0">
            <a:spAutoFit/>
          </a:bodyPr>
          <a:lstStyle/>
          <a:p>
            <a:r>
              <a:rPr lang="en-US" dirty="0" smtClean="0"/>
              <a:t>The Technical Guidance Committee (TGC) will organize and conduct annual reviews of the LTMS system in its entirety. Surveillance Panel chairmen are ex officio members of the TGC. The chairmen should prepare with their surveillance panel for these reviews.</a:t>
            </a:r>
          </a:p>
          <a:p>
            <a:endParaRPr lang="en-US" dirty="0" smtClean="0"/>
          </a:p>
          <a:p>
            <a:r>
              <a:rPr lang="en-US" dirty="0" smtClean="0"/>
              <a:t>As part of this preparation, the surveillance panel together with the TMC will review data to determine if any laboratory or laboratories exhibit(s) unusual performance. Such unusual performance might include but will not be limited to severity differences from other laboratories, poor relative precision, high invalid rates, and etcetera. Concerns identified in LTMS data and in the LTMS process should be brought forward to the TGC annual review meetings.</a:t>
            </a:r>
            <a:endParaRPr lang="en-US" dirty="0"/>
          </a:p>
        </p:txBody>
      </p:sp>
      <p:sp>
        <p:nvSpPr>
          <p:cNvPr id="7" name="Date Placeholder 6"/>
          <p:cNvSpPr>
            <a:spLocks noGrp="1"/>
          </p:cNvSpPr>
          <p:nvPr>
            <p:ph type="dt" sz="half" idx="10"/>
          </p:nvPr>
        </p:nvSpPr>
        <p:spPr/>
        <p:txBody>
          <a:bodyPr/>
          <a:lstStyle/>
          <a:p>
            <a:r>
              <a:rPr lang="en-US" smtClean="0"/>
              <a:t>3/2/2012</a:t>
            </a:r>
            <a:endParaRPr lang="en-US"/>
          </a:p>
        </p:txBody>
      </p:sp>
      <p:sp>
        <p:nvSpPr>
          <p:cNvPr id="8" name="Slide Number Placeholder 7"/>
          <p:cNvSpPr>
            <a:spLocks noGrp="1"/>
          </p:cNvSpPr>
          <p:nvPr>
            <p:ph type="sldNum" sz="quarter" idx="12"/>
          </p:nvPr>
        </p:nvSpPr>
        <p:spPr/>
        <p:txBody>
          <a:bodyPr/>
          <a:lstStyle/>
          <a:p>
            <a:fld id="{711240AA-641B-4CFB-9138-031D691024ED}" type="slidenum">
              <a:rPr lang="en-US" smtClean="0"/>
              <a:pPr/>
              <a:t>12</a:t>
            </a:fld>
            <a:endParaRPr lang="en-US"/>
          </a:p>
        </p:txBody>
      </p:sp>
      <p:sp>
        <p:nvSpPr>
          <p:cNvPr id="9" name="Footer Placeholder 8"/>
          <p:cNvSpPr>
            <a:spLocks noGrp="1"/>
          </p:cNvSpPr>
          <p:nvPr>
            <p:ph type="ftr" sz="quarter" idx="11"/>
          </p:nvPr>
        </p:nvSpPr>
        <p:spPr/>
        <p:txBody>
          <a:bodyPr/>
          <a:lstStyle/>
          <a:p>
            <a:r>
              <a:rPr lang="en-US" smtClean="0"/>
              <a:t>LTMS TF Statistics Task Group Leader</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Deck Explanation</a:t>
            </a:r>
            <a:endParaRPr lang="en-US" dirty="0"/>
          </a:p>
        </p:txBody>
      </p:sp>
      <p:sp>
        <p:nvSpPr>
          <p:cNvPr id="6" name="TextBox 5"/>
          <p:cNvSpPr txBox="1"/>
          <p:nvPr/>
        </p:nvSpPr>
        <p:spPr>
          <a:xfrm>
            <a:off x="381000" y="1752600"/>
            <a:ext cx="8305800" cy="3970318"/>
          </a:xfrm>
          <a:prstGeom prst="rect">
            <a:avLst/>
          </a:prstGeom>
          <a:noFill/>
        </p:spPr>
        <p:txBody>
          <a:bodyPr wrap="square" rtlCol="0">
            <a:spAutoFit/>
          </a:bodyPr>
          <a:lstStyle/>
          <a:p>
            <a:r>
              <a:rPr lang="en-US" dirty="0" smtClean="0"/>
              <a:t>The LTMS Task Force Statistics Task Group is looking at LTMS in preparation for the new categories, GF-6 and PC-11. </a:t>
            </a:r>
          </a:p>
          <a:p>
            <a:endParaRPr lang="en-US" dirty="0"/>
          </a:p>
          <a:p>
            <a:r>
              <a:rPr lang="en-US" dirty="0" smtClean="0"/>
              <a:t>The </a:t>
            </a:r>
            <a:r>
              <a:rPr lang="en-US" dirty="0" smtClean="0"/>
              <a:t>next slide proposes goals for LTMS. We seek </a:t>
            </a:r>
            <a:r>
              <a:rPr lang="en-US" dirty="0" smtClean="0"/>
              <a:t>concurrence or suggested alternatives.</a:t>
            </a:r>
          </a:p>
          <a:p>
            <a:endParaRPr lang="en-US" dirty="0" smtClean="0"/>
          </a:p>
          <a:p>
            <a:r>
              <a:rPr lang="en-US" dirty="0" smtClean="0"/>
              <a:t>The </a:t>
            </a:r>
            <a:r>
              <a:rPr lang="en-US" dirty="0" smtClean="0"/>
              <a:t>core </a:t>
            </a:r>
            <a:r>
              <a:rPr lang="en-US" dirty="0" smtClean="0"/>
              <a:t>of </a:t>
            </a:r>
            <a:r>
              <a:rPr lang="en-US" dirty="0" smtClean="0"/>
              <a:t>our current approach is presented in the followin</a:t>
            </a:r>
            <a:r>
              <a:rPr lang="en-US" dirty="0" smtClean="0"/>
              <a:t>g nine s</a:t>
            </a:r>
            <a:r>
              <a:rPr lang="en-US" dirty="0" smtClean="0"/>
              <a:t>lides.</a:t>
            </a:r>
            <a:endParaRPr lang="en-US" dirty="0" smtClean="0"/>
          </a:p>
          <a:p>
            <a:endParaRPr lang="en-US" dirty="0"/>
          </a:p>
          <a:p>
            <a:r>
              <a:rPr lang="en-US" dirty="0" smtClean="0"/>
              <a:t>More </a:t>
            </a:r>
            <a:r>
              <a:rPr lang="en-US" dirty="0" smtClean="0"/>
              <a:t>extensive descriptions and discussions are available from the task group. </a:t>
            </a:r>
            <a:r>
              <a:rPr lang="en-US" dirty="0" smtClean="0"/>
              <a:t>We </a:t>
            </a:r>
            <a:r>
              <a:rPr lang="en-US" dirty="0" smtClean="0"/>
              <a:t>welcome you input and participation. </a:t>
            </a:r>
            <a:r>
              <a:rPr lang="en-US" dirty="0" smtClean="0"/>
              <a:t>Please </a:t>
            </a:r>
            <a:r>
              <a:rPr lang="en-US" dirty="0" smtClean="0"/>
              <a:t>contact:</a:t>
            </a:r>
          </a:p>
          <a:p>
            <a:r>
              <a:rPr lang="en-US" dirty="0" smtClean="0"/>
              <a:t> </a:t>
            </a:r>
          </a:p>
          <a:p>
            <a:pPr lvl="7"/>
            <a:r>
              <a:rPr lang="en-US" b="1" dirty="0" smtClean="0"/>
              <a:t>Jim Rutherford,</a:t>
            </a:r>
            <a:r>
              <a:rPr lang="en-US" dirty="0" smtClean="0"/>
              <a:t/>
            </a:r>
            <a:br>
              <a:rPr lang="en-US" dirty="0" smtClean="0"/>
            </a:br>
            <a:r>
              <a:rPr lang="en-US" dirty="0" smtClean="0"/>
              <a:t>LTMS Task Force Statistics Task Group Leader</a:t>
            </a:r>
            <a:br>
              <a:rPr lang="en-US" dirty="0" smtClean="0"/>
            </a:br>
            <a:r>
              <a:rPr lang="en-US" dirty="0" smtClean="0"/>
              <a:t>Tel 510 242 3410</a:t>
            </a:r>
            <a:br>
              <a:rPr lang="en-US" dirty="0" smtClean="0"/>
            </a:br>
            <a:r>
              <a:rPr lang="en-US" u="sng" dirty="0" smtClean="0">
                <a:hlinkClick r:id="rId2"/>
              </a:rPr>
              <a:t>jaru@chevron.com</a:t>
            </a:r>
            <a:endParaRPr lang="en-US" dirty="0"/>
          </a:p>
        </p:txBody>
      </p:sp>
      <p:sp>
        <p:nvSpPr>
          <p:cNvPr id="7" name="Date Placeholder 6"/>
          <p:cNvSpPr>
            <a:spLocks noGrp="1"/>
          </p:cNvSpPr>
          <p:nvPr>
            <p:ph type="dt" sz="half" idx="10"/>
          </p:nvPr>
        </p:nvSpPr>
        <p:spPr/>
        <p:txBody>
          <a:bodyPr/>
          <a:lstStyle/>
          <a:p>
            <a:r>
              <a:rPr lang="en-US" smtClean="0"/>
              <a:t>3/2/2012</a:t>
            </a:r>
            <a:endParaRPr lang="en-US"/>
          </a:p>
        </p:txBody>
      </p:sp>
      <p:sp>
        <p:nvSpPr>
          <p:cNvPr id="8" name="Slide Number Placeholder 7"/>
          <p:cNvSpPr>
            <a:spLocks noGrp="1"/>
          </p:cNvSpPr>
          <p:nvPr>
            <p:ph type="sldNum" sz="quarter" idx="12"/>
          </p:nvPr>
        </p:nvSpPr>
        <p:spPr/>
        <p:txBody>
          <a:bodyPr/>
          <a:lstStyle/>
          <a:p>
            <a:fld id="{711240AA-641B-4CFB-9138-031D691024ED}" type="slidenum">
              <a:rPr lang="en-US" smtClean="0"/>
              <a:pPr/>
              <a:t>2</a:t>
            </a:fld>
            <a:endParaRPr lang="en-US"/>
          </a:p>
        </p:txBody>
      </p:sp>
      <p:sp>
        <p:nvSpPr>
          <p:cNvPr id="9" name="Footer Placeholder 8"/>
          <p:cNvSpPr>
            <a:spLocks noGrp="1"/>
          </p:cNvSpPr>
          <p:nvPr>
            <p:ph type="ftr" sz="quarter" idx="11"/>
          </p:nvPr>
        </p:nvSpPr>
        <p:spPr/>
        <p:txBody>
          <a:bodyPr/>
          <a:lstStyle/>
          <a:p>
            <a:r>
              <a:rPr lang="en-US" smtClean="0"/>
              <a:t>LTMS TF Statistics Task Group Leader</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LTMS Goals</a:t>
            </a:r>
            <a:endParaRPr lang="en-US" dirty="0"/>
          </a:p>
        </p:txBody>
      </p:sp>
      <p:sp>
        <p:nvSpPr>
          <p:cNvPr id="6" name="TextBox 5"/>
          <p:cNvSpPr txBox="1"/>
          <p:nvPr/>
        </p:nvSpPr>
        <p:spPr>
          <a:xfrm>
            <a:off x="381000" y="1447086"/>
            <a:ext cx="8305800" cy="4801314"/>
          </a:xfrm>
          <a:prstGeom prst="rect">
            <a:avLst/>
          </a:prstGeom>
          <a:noFill/>
        </p:spPr>
        <p:txBody>
          <a:bodyPr wrap="square" rtlCol="0">
            <a:spAutoFit/>
          </a:bodyPr>
          <a:lstStyle/>
          <a:p>
            <a:pPr>
              <a:buFont typeface="Courier New" pitchFamily="49" charset="0"/>
              <a:buChar char="o"/>
            </a:pPr>
            <a:r>
              <a:rPr lang="en-US" dirty="0" smtClean="0"/>
              <a:t> Assist the industry in leveling the playing field for candidate oil performance </a:t>
            </a:r>
            <a:r>
              <a:rPr lang="en-US" dirty="0" smtClean="0"/>
              <a:t>testing</a:t>
            </a:r>
          </a:p>
          <a:p>
            <a:pPr>
              <a:buFont typeface="Courier New" pitchFamily="49" charset="0"/>
              <a:buChar char="o"/>
            </a:pPr>
            <a:endParaRPr lang="en-US" dirty="0" smtClean="0"/>
          </a:p>
          <a:p>
            <a:pPr>
              <a:buFont typeface="Courier New" pitchFamily="49" charset="0"/>
              <a:buChar char="o"/>
            </a:pPr>
            <a:r>
              <a:rPr lang="en-US" dirty="0" smtClean="0"/>
              <a:t> Promote reliability, integrity, and efficiency of </a:t>
            </a:r>
            <a:r>
              <a:rPr lang="en-US" dirty="0" smtClean="0"/>
              <a:t>testing</a:t>
            </a:r>
          </a:p>
          <a:p>
            <a:pPr>
              <a:buFont typeface="Courier New" pitchFamily="49" charset="0"/>
              <a:buChar char="o"/>
            </a:pPr>
            <a:endParaRPr lang="en-US" dirty="0" smtClean="0"/>
          </a:p>
          <a:p>
            <a:pPr>
              <a:buFont typeface="Courier New" pitchFamily="49" charset="0"/>
              <a:buChar char="o"/>
            </a:pPr>
            <a:r>
              <a:rPr lang="en-US" dirty="0" smtClean="0"/>
              <a:t> Encourage on target </a:t>
            </a:r>
            <a:r>
              <a:rPr lang="en-US" dirty="0" smtClean="0"/>
              <a:t>results</a:t>
            </a:r>
          </a:p>
          <a:p>
            <a:pPr>
              <a:buFont typeface="Courier New" pitchFamily="49" charset="0"/>
              <a:buChar char="o"/>
            </a:pPr>
            <a:endParaRPr lang="en-US" dirty="0" smtClean="0"/>
          </a:p>
          <a:p>
            <a:pPr>
              <a:buFont typeface="Courier New" pitchFamily="49" charset="0"/>
              <a:buChar char="o"/>
            </a:pPr>
            <a:r>
              <a:rPr lang="en-US" dirty="0" smtClean="0"/>
              <a:t> </a:t>
            </a:r>
            <a:r>
              <a:rPr lang="en-US" dirty="0" smtClean="0"/>
              <a:t>Strive for standardization across test types with guidelines and criteria defined for </a:t>
            </a:r>
            <a:r>
              <a:rPr lang="en-US" dirty="0" smtClean="0"/>
              <a:t>deviations</a:t>
            </a:r>
          </a:p>
          <a:p>
            <a:pPr>
              <a:buFont typeface="Courier New" pitchFamily="49" charset="0"/>
              <a:buChar char="o"/>
            </a:pPr>
            <a:endParaRPr lang="en-US" dirty="0" smtClean="0"/>
          </a:p>
          <a:p>
            <a:pPr>
              <a:buFont typeface="Courier New" pitchFamily="49" charset="0"/>
              <a:buChar char="o"/>
            </a:pPr>
            <a:r>
              <a:rPr lang="en-US" dirty="0" smtClean="0"/>
              <a:t> Generate appropriate confidence about where a lab or stand is on the performance scale relative to the rest of the </a:t>
            </a:r>
            <a:r>
              <a:rPr lang="en-US" dirty="0" smtClean="0"/>
              <a:t>industry</a:t>
            </a:r>
          </a:p>
          <a:p>
            <a:pPr>
              <a:buFont typeface="Courier New" pitchFamily="49" charset="0"/>
              <a:buChar char="o"/>
            </a:pPr>
            <a:endParaRPr lang="en-US" dirty="0" smtClean="0"/>
          </a:p>
          <a:p>
            <a:pPr>
              <a:buFont typeface="Courier New" pitchFamily="49" charset="0"/>
              <a:buChar char="o"/>
            </a:pPr>
            <a:r>
              <a:rPr lang="en-US" dirty="0" smtClean="0"/>
              <a:t> </a:t>
            </a:r>
            <a:r>
              <a:rPr lang="en-US" dirty="0" smtClean="0"/>
              <a:t>Eliminate incentives for inappropriate engineering judgments</a:t>
            </a:r>
          </a:p>
          <a:p>
            <a:pPr>
              <a:buFont typeface="Courier New" pitchFamily="49" charset="0"/>
              <a:buChar char="o"/>
            </a:pPr>
            <a:endParaRPr lang="en-US" dirty="0" smtClean="0"/>
          </a:p>
          <a:p>
            <a:pPr>
              <a:buFont typeface="Courier New" pitchFamily="49" charset="0"/>
              <a:buChar char="o"/>
            </a:pPr>
            <a:endParaRPr lang="en-US" dirty="0" smtClean="0"/>
          </a:p>
          <a:p>
            <a:r>
              <a:rPr lang="en-US" dirty="0" smtClean="0"/>
              <a:t>Are these the goals for LTMS that everyone can support?</a:t>
            </a:r>
            <a:endParaRPr lang="en-US" dirty="0" smtClean="0"/>
          </a:p>
          <a:p>
            <a:r>
              <a:rPr lang="en-US" dirty="0" smtClean="0"/>
              <a:t> </a:t>
            </a:r>
          </a:p>
        </p:txBody>
      </p:sp>
      <p:sp>
        <p:nvSpPr>
          <p:cNvPr id="7" name="Date Placeholder 6"/>
          <p:cNvSpPr>
            <a:spLocks noGrp="1"/>
          </p:cNvSpPr>
          <p:nvPr>
            <p:ph type="dt" sz="half" idx="10"/>
          </p:nvPr>
        </p:nvSpPr>
        <p:spPr/>
        <p:txBody>
          <a:bodyPr/>
          <a:lstStyle/>
          <a:p>
            <a:r>
              <a:rPr lang="en-US" smtClean="0"/>
              <a:t>3/2/2012</a:t>
            </a:r>
            <a:endParaRPr lang="en-US"/>
          </a:p>
        </p:txBody>
      </p:sp>
      <p:sp>
        <p:nvSpPr>
          <p:cNvPr id="8" name="Slide Number Placeholder 7"/>
          <p:cNvSpPr>
            <a:spLocks noGrp="1"/>
          </p:cNvSpPr>
          <p:nvPr>
            <p:ph type="sldNum" sz="quarter" idx="12"/>
          </p:nvPr>
        </p:nvSpPr>
        <p:spPr/>
        <p:txBody>
          <a:bodyPr/>
          <a:lstStyle/>
          <a:p>
            <a:fld id="{711240AA-641B-4CFB-9138-031D691024ED}" type="slidenum">
              <a:rPr lang="en-US" smtClean="0"/>
              <a:pPr/>
              <a:t>3</a:t>
            </a:fld>
            <a:endParaRPr lang="en-US"/>
          </a:p>
        </p:txBody>
      </p:sp>
      <p:sp>
        <p:nvSpPr>
          <p:cNvPr id="9" name="Footer Placeholder 8"/>
          <p:cNvSpPr>
            <a:spLocks noGrp="1"/>
          </p:cNvSpPr>
          <p:nvPr>
            <p:ph type="ftr" sz="quarter" idx="11"/>
          </p:nvPr>
        </p:nvSpPr>
        <p:spPr/>
        <p:txBody>
          <a:bodyPr/>
          <a:lstStyle/>
          <a:p>
            <a:r>
              <a:rPr lang="en-US" smtClean="0"/>
              <a:t>LTMS TF Statistics Task Group Leader</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Severity Adjustment Entity</a:t>
            </a:r>
            <a:br>
              <a:rPr lang="en-US" dirty="0" smtClean="0"/>
            </a:br>
            <a:r>
              <a:rPr lang="en-US" dirty="0" smtClean="0"/>
              <a:t>(Lab or Stand)</a:t>
            </a:r>
            <a:endParaRPr lang="en-US" dirty="0"/>
          </a:p>
        </p:txBody>
      </p:sp>
      <p:grpSp>
        <p:nvGrpSpPr>
          <p:cNvPr id="10" name="Group 9"/>
          <p:cNvGrpSpPr/>
          <p:nvPr/>
        </p:nvGrpSpPr>
        <p:grpSpPr>
          <a:xfrm>
            <a:off x="2133600" y="1676400"/>
            <a:ext cx="2209800" cy="1905000"/>
            <a:chOff x="3352800" y="1905000"/>
            <a:chExt cx="2209800" cy="1905000"/>
          </a:xfrm>
        </p:grpSpPr>
        <p:sp>
          <p:nvSpPr>
            <p:cNvPr id="9" name="Oval 8"/>
            <p:cNvSpPr/>
            <p:nvPr/>
          </p:nvSpPr>
          <p:spPr>
            <a:xfrm>
              <a:off x="3352800" y="1905000"/>
              <a:ext cx="2209800" cy="19050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657600" y="2133600"/>
              <a:ext cx="1600200" cy="13716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913848" y="2354108"/>
              <a:ext cx="1066800" cy="914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191000" y="2590800"/>
              <a:ext cx="533400" cy="45720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en-US" sz="1200" dirty="0" smtClean="0"/>
                <a:t>EWMA</a:t>
              </a:r>
              <a:endParaRPr lang="en-US" sz="1200" dirty="0"/>
            </a:p>
          </p:txBody>
        </p:sp>
      </p:grpSp>
      <p:sp>
        <p:nvSpPr>
          <p:cNvPr id="13" name="Oval 12"/>
          <p:cNvSpPr/>
          <p:nvPr/>
        </p:nvSpPr>
        <p:spPr>
          <a:xfrm>
            <a:off x="2514600" y="4267200"/>
            <a:ext cx="1600200" cy="1371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2770848" y="4487708"/>
            <a:ext cx="1066800" cy="9144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3048000" y="4724400"/>
            <a:ext cx="533400" cy="45720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en-US" sz="1400" dirty="0" smtClean="0"/>
              <a:t>Target</a:t>
            </a:r>
            <a:endParaRPr lang="en-US" sz="1400" dirty="0"/>
          </a:p>
        </p:txBody>
      </p:sp>
      <p:sp>
        <p:nvSpPr>
          <p:cNvPr id="16" name="TextBox 15"/>
          <p:cNvSpPr txBox="1"/>
          <p:nvPr/>
        </p:nvSpPr>
        <p:spPr>
          <a:xfrm>
            <a:off x="533400" y="1383268"/>
            <a:ext cx="6381491" cy="369332"/>
          </a:xfrm>
          <a:prstGeom prst="rect">
            <a:avLst/>
          </a:prstGeom>
          <a:noFill/>
        </p:spPr>
        <p:txBody>
          <a:bodyPr wrap="none" rtlCol="0">
            <a:spAutoFit/>
          </a:bodyPr>
          <a:lstStyle/>
          <a:p>
            <a:r>
              <a:rPr lang="en-US" dirty="0" smtClean="0"/>
              <a:t>Difference between reference result and current severity estimate</a:t>
            </a:r>
            <a:endParaRPr lang="en-US" dirty="0"/>
          </a:p>
        </p:txBody>
      </p:sp>
      <p:sp>
        <p:nvSpPr>
          <p:cNvPr id="17" name="TextBox 16"/>
          <p:cNvSpPr txBox="1"/>
          <p:nvPr/>
        </p:nvSpPr>
        <p:spPr>
          <a:xfrm>
            <a:off x="533400" y="3897868"/>
            <a:ext cx="5456302" cy="369332"/>
          </a:xfrm>
          <a:prstGeom prst="rect">
            <a:avLst/>
          </a:prstGeom>
          <a:noFill/>
        </p:spPr>
        <p:txBody>
          <a:bodyPr wrap="none" rtlCol="0">
            <a:spAutoFit/>
          </a:bodyPr>
          <a:lstStyle/>
          <a:p>
            <a:r>
              <a:rPr lang="en-US" dirty="0" smtClean="0"/>
              <a:t>Difference between current severity estimate and target</a:t>
            </a:r>
            <a:endParaRPr lang="en-US" dirty="0"/>
          </a:p>
        </p:txBody>
      </p:sp>
      <p:sp>
        <p:nvSpPr>
          <p:cNvPr id="18" name="Right Arrow 17"/>
          <p:cNvSpPr/>
          <p:nvPr/>
        </p:nvSpPr>
        <p:spPr>
          <a:xfrm>
            <a:off x="3581400" y="2490324"/>
            <a:ext cx="18288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p:cNvSpPr txBox="1"/>
          <p:nvPr/>
        </p:nvSpPr>
        <p:spPr>
          <a:xfrm>
            <a:off x="5486400" y="2293101"/>
            <a:ext cx="3200400" cy="646331"/>
          </a:xfrm>
          <a:prstGeom prst="rect">
            <a:avLst/>
          </a:prstGeom>
          <a:solidFill>
            <a:srgbClr val="FFFF00"/>
          </a:solidFill>
        </p:spPr>
        <p:txBody>
          <a:bodyPr wrap="square" rtlCol="0">
            <a:spAutoFit/>
          </a:bodyPr>
          <a:lstStyle/>
          <a:p>
            <a:r>
              <a:rPr lang="en-US" dirty="0" smtClean="0"/>
              <a:t>With predetermined conditions, run another reference</a:t>
            </a:r>
            <a:endParaRPr lang="en-US" dirty="0"/>
          </a:p>
        </p:txBody>
      </p:sp>
      <p:sp>
        <p:nvSpPr>
          <p:cNvPr id="21" name="Right Arrow 20"/>
          <p:cNvSpPr/>
          <p:nvPr/>
        </p:nvSpPr>
        <p:spPr>
          <a:xfrm>
            <a:off x="3276600" y="3048000"/>
            <a:ext cx="1828800" cy="22860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Arrow 21"/>
          <p:cNvSpPr/>
          <p:nvPr/>
        </p:nvSpPr>
        <p:spPr>
          <a:xfrm>
            <a:off x="3810000" y="1905000"/>
            <a:ext cx="16764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ight Arrow 22"/>
          <p:cNvSpPr/>
          <p:nvPr/>
        </p:nvSpPr>
        <p:spPr>
          <a:xfrm>
            <a:off x="3352800" y="4267200"/>
            <a:ext cx="18288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ight Arrow 23"/>
          <p:cNvSpPr/>
          <p:nvPr/>
        </p:nvSpPr>
        <p:spPr>
          <a:xfrm>
            <a:off x="3657600" y="4841060"/>
            <a:ext cx="1828800" cy="22860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p:cNvSpPr txBox="1"/>
          <p:nvPr/>
        </p:nvSpPr>
        <p:spPr>
          <a:xfrm>
            <a:off x="5486400" y="1828800"/>
            <a:ext cx="3200400" cy="369332"/>
          </a:xfrm>
          <a:prstGeom prst="rect">
            <a:avLst/>
          </a:prstGeom>
          <a:solidFill>
            <a:srgbClr val="FF0000"/>
          </a:solidFill>
        </p:spPr>
        <p:txBody>
          <a:bodyPr wrap="square" rtlCol="0">
            <a:spAutoFit/>
          </a:bodyPr>
          <a:lstStyle/>
          <a:p>
            <a:r>
              <a:rPr lang="en-US" dirty="0" smtClean="0"/>
              <a:t>Run another reference</a:t>
            </a:r>
            <a:endParaRPr lang="en-US" dirty="0"/>
          </a:p>
        </p:txBody>
      </p:sp>
      <p:sp>
        <p:nvSpPr>
          <p:cNvPr id="27" name="TextBox 26"/>
          <p:cNvSpPr txBox="1"/>
          <p:nvPr/>
        </p:nvSpPr>
        <p:spPr>
          <a:xfrm>
            <a:off x="5241616" y="4191000"/>
            <a:ext cx="3200400" cy="369332"/>
          </a:xfrm>
          <a:prstGeom prst="rect">
            <a:avLst/>
          </a:prstGeom>
          <a:solidFill>
            <a:srgbClr val="FF0000"/>
          </a:solidFill>
        </p:spPr>
        <p:txBody>
          <a:bodyPr wrap="square" rtlCol="0">
            <a:spAutoFit/>
          </a:bodyPr>
          <a:lstStyle/>
          <a:p>
            <a:r>
              <a:rPr lang="en-US" dirty="0" smtClean="0"/>
              <a:t>Run another reference</a:t>
            </a:r>
            <a:endParaRPr lang="en-US" dirty="0"/>
          </a:p>
        </p:txBody>
      </p:sp>
      <p:sp>
        <p:nvSpPr>
          <p:cNvPr id="28" name="TextBox 27"/>
          <p:cNvSpPr txBox="1"/>
          <p:nvPr/>
        </p:nvSpPr>
        <p:spPr>
          <a:xfrm>
            <a:off x="5181600" y="2983468"/>
            <a:ext cx="3200400" cy="369332"/>
          </a:xfrm>
          <a:prstGeom prst="rect">
            <a:avLst/>
          </a:prstGeom>
          <a:solidFill>
            <a:srgbClr val="FFC000"/>
          </a:solidFill>
        </p:spPr>
        <p:txBody>
          <a:bodyPr wrap="square" rtlCol="0">
            <a:spAutoFit/>
          </a:bodyPr>
          <a:lstStyle/>
          <a:p>
            <a:r>
              <a:rPr lang="en-US" dirty="0" smtClean="0"/>
              <a:t>Reduce calibration period</a:t>
            </a:r>
            <a:endParaRPr lang="en-US" dirty="0"/>
          </a:p>
        </p:txBody>
      </p:sp>
      <p:sp>
        <p:nvSpPr>
          <p:cNvPr id="29" name="TextBox 28"/>
          <p:cNvSpPr txBox="1"/>
          <p:nvPr/>
        </p:nvSpPr>
        <p:spPr>
          <a:xfrm>
            <a:off x="5562600" y="4779900"/>
            <a:ext cx="3200400" cy="369332"/>
          </a:xfrm>
          <a:prstGeom prst="rect">
            <a:avLst/>
          </a:prstGeom>
          <a:solidFill>
            <a:srgbClr val="FFC000"/>
          </a:solidFill>
        </p:spPr>
        <p:txBody>
          <a:bodyPr wrap="square" rtlCol="0">
            <a:spAutoFit/>
          </a:bodyPr>
          <a:lstStyle/>
          <a:p>
            <a:r>
              <a:rPr lang="en-US" dirty="0" smtClean="0"/>
              <a:t>Apply severity adjustment</a:t>
            </a:r>
            <a:endParaRPr lang="en-US" dirty="0"/>
          </a:p>
        </p:txBody>
      </p:sp>
      <p:sp>
        <p:nvSpPr>
          <p:cNvPr id="30" name="Date Placeholder 29"/>
          <p:cNvSpPr>
            <a:spLocks noGrp="1"/>
          </p:cNvSpPr>
          <p:nvPr>
            <p:ph type="dt" sz="half" idx="10"/>
          </p:nvPr>
        </p:nvSpPr>
        <p:spPr/>
        <p:txBody>
          <a:bodyPr/>
          <a:lstStyle/>
          <a:p>
            <a:r>
              <a:rPr lang="en-US" smtClean="0"/>
              <a:t>3/2/2012</a:t>
            </a:r>
            <a:endParaRPr lang="en-US"/>
          </a:p>
        </p:txBody>
      </p:sp>
      <p:sp>
        <p:nvSpPr>
          <p:cNvPr id="31" name="Slide Number Placeholder 30"/>
          <p:cNvSpPr>
            <a:spLocks noGrp="1"/>
          </p:cNvSpPr>
          <p:nvPr>
            <p:ph type="sldNum" sz="quarter" idx="12"/>
          </p:nvPr>
        </p:nvSpPr>
        <p:spPr/>
        <p:txBody>
          <a:bodyPr/>
          <a:lstStyle/>
          <a:p>
            <a:fld id="{711240AA-641B-4CFB-9138-031D691024ED}" type="slidenum">
              <a:rPr lang="en-US" smtClean="0"/>
              <a:pPr/>
              <a:t>4</a:t>
            </a:fld>
            <a:endParaRPr lang="en-US"/>
          </a:p>
        </p:txBody>
      </p:sp>
      <p:sp>
        <p:nvSpPr>
          <p:cNvPr id="32" name="Footer Placeholder 31"/>
          <p:cNvSpPr>
            <a:spLocks noGrp="1"/>
          </p:cNvSpPr>
          <p:nvPr>
            <p:ph type="ftr" sz="quarter" idx="11"/>
          </p:nvPr>
        </p:nvSpPr>
        <p:spPr/>
        <p:txBody>
          <a:bodyPr/>
          <a:lstStyle/>
          <a:p>
            <a:r>
              <a:rPr lang="en-US" smtClean="0"/>
              <a:t>LTMS TF Statistics Task Group Leader</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 Entity Formulae</a:t>
            </a:r>
            <a:endParaRPr lang="en-US" dirty="0"/>
          </a:p>
        </p:txBody>
      </p:sp>
      <p:sp>
        <p:nvSpPr>
          <p:cNvPr id="3" name="Content Placeholder 2"/>
          <p:cNvSpPr>
            <a:spLocks noGrp="1"/>
          </p:cNvSpPr>
          <p:nvPr>
            <p:ph idx="1"/>
          </p:nvPr>
        </p:nvSpPr>
        <p:spPr>
          <a:xfrm>
            <a:off x="1371600" y="1600200"/>
            <a:ext cx="6934200" cy="4343400"/>
          </a:xfrm>
        </p:spPr>
        <p:txBody>
          <a:bodyPr>
            <a:normAutofit/>
          </a:bodyPr>
          <a:lstStyle/>
          <a:p>
            <a:pPr>
              <a:buNone/>
            </a:pPr>
            <a:r>
              <a:rPr lang="en-US" sz="2400" dirty="0" smtClean="0"/>
              <a:t>For each severity adjustment entity, </a:t>
            </a:r>
          </a:p>
          <a:p>
            <a:pPr>
              <a:buNone/>
            </a:pPr>
            <a:endParaRPr lang="en-US" sz="2400" dirty="0" smtClean="0"/>
          </a:p>
          <a:p>
            <a:r>
              <a:rPr lang="en-US" sz="2400" dirty="0" smtClean="0"/>
              <a:t>T</a:t>
            </a:r>
            <a:r>
              <a:rPr lang="en-US" sz="2400" baseline="-25000" dirty="0" smtClean="0"/>
              <a:t>i</a:t>
            </a:r>
            <a:r>
              <a:rPr lang="en-US" sz="2400" dirty="0" smtClean="0"/>
              <a:t> = </a:t>
            </a:r>
            <a:r>
              <a:rPr lang="en-US" sz="2400" dirty="0" err="1" smtClean="0"/>
              <a:t>i</a:t>
            </a:r>
            <a:r>
              <a:rPr lang="en-US" sz="2400" baseline="30000" dirty="0" err="1" smtClean="0"/>
              <a:t>th</a:t>
            </a:r>
            <a:r>
              <a:rPr lang="en-US" sz="2400" dirty="0" smtClean="0"/>
              <a:t> test result in appropriate units</a:t>
            </a:r>
          </a:p>
          <a:p>
            <a:endParaRPr lang="en-US" sz="2400" dirty="0" smtClean="0"/>
          </a:p>
          <a:p>
            <a:r>
              <a:rPr lang="en-US" sz="2400" dirty="0" smtClean="0"/>
              <a:t>Y</a:t>
            </a:r>
            <a:r>
              <a:rPr lang="en-US" sz="2400" baseline="-25000" dirty="0" smtClean="0"/>
              <a:t>i</a:t>
            </a:r>
            <a:r>
              <a:rPr lang="en-US" sz="2400" dirty="0" smtClean="0"/>
              <a:t> = </a:t>
            </a:r>
            <a:r>
              <a:rPr lang="en-US" sz="2400" dirty="0" err="1" smtClean="0"/>
              <a:t>i</a:t>
            </a:r>
            <a:r>
              <a:rPr lang="en-US" sz="2400" baseline="30000" dirty="0" err="1" smtClean="0"/>
              <a:t>th</a:t>
            </a:r>
            <a:r>
              <a:rPr lang="en-US" sz="2400" dirty="0" smtClean="0"/>
              <a:t> standardized test result </a:t>
            </a:r>
          </a:p>
          <a:p>
            <a:endParaRPr lang="en-US" sz="2400" dirty="0" smtClean="0"/>
          </a:p>
          <a:p>
            <a:endParaRPr lang="en-US" sz="2400" dirty="0" smtClean="0"/>
          </a:p>
          <a:p>
            <a:pPr>
              <a:buNone/>
            </a:pPr>
            <a:r>
              <a:rPr lang="en-US" sz="2400" dirty="0" smtClean="0"/>
              <a:t>	where target and standard deviation are as currently defined for the reference oil used in the reference test</a:t>
            </a:r>
          </a:p>
          <a:p>
            <a:pPr>
              <a:buNone/>
            </a:pPr>
            <a:endParaRPr lang="en-US" sz="2400" dirty="0"/>
          </a:p>
        </p:txBody>
      </p:sp>
      <p:graphicFrame>
        <p:nvGraphicFramePr>
          <p:cNvPr id="6" name="Object 5"/>
          <p:cNvGraphicFramePr>
            <a:graphicFrameLocks noChangeAspect="1"/>
          </p:cNvGraphicFramePr>
          <p:nvPr/>
        </p:nvGraphicFramePr>
        <p:xfrm>
          <a:off x="3200400" y="3886200"/>
          <a:ext cx="2851355" cy="762000"/>
        </p:xfrm>
        <a:graphic>
          <a:graphicData uri="http://schemas.openxmlformats.org/presentationml/2006/ole">
            <p:oleObj spid="_x0000_s1026" name="Equation" r:id="rId3" imgW="1473120" imgH="393480" progId="Equation.3">
              <p:embed/>
            </p:oleObj>
          </a:graphicData>
        </a:graphic>
      </p:graphicFrame>
      <p:sp>
        <p:nvSpPr>
          <p:cNvPr id="8" name="Date Placeholder 7"/>
          <p:cNvSpPr>
            <a:spLocks noGrp="1"/>
          </p:cNvSpPr>
          <p:nvPr>
            <p:ph type="dt" sz="half" idx="10"/>
          </p:nvPr>
        </p:nvSpPr>
        <p:spPr/>
        <p:txBody>
          <a:bodyPr/>
          <a:lstStyle/>
          <a:p>
            <a:r>
              <a:rPr lang="en-US" smtClean="0"/>
              <a:t>3/2/2012</a:t>
            </a:r>
            <a:endParaRPr lang="en-US"/>
          </a:p>
        </p:txBody>
      </p:sp>
      <p:sp>
        <p:nvSpPr>
          <p:cNvPr id="9" name="Slide Number Placeholder 8"/>
          <p:cNvSpPr>
            <a:spLocks noGrp="1"/>
          </p:cNvSpPr>
          <p:nvPr>
            <p:ph type="sldNum" sz="quarter" idx="12"/>
          </p:nvPr>
        </p:nvSpPr>
        <p:spPr/>
        <p:txBody>
          <a:bodyPr/>
          <a:lstStyle/>
          <a:p>
            <a:fld id="{711240AA-641B-4CFB-9138-031D691024ED}" type="slidenum">
              <a:rPr lang="en-US" smtClean="0"/>
              <a:pPr/>
              <a:t>5</a:t>
            </a:fld>
            <a:endParaRPr lang="en-US"/>
          </a:p>
        </p:txBody>
      </p:sp>
      <p:sp>
        <p:nvSpPr>
          <p:cNvPr id="10" name="Footer Placeholder 9"/>
          <p:cNvSpPr>
            <a:spLocks noGrp="1"/>
          </p:cNvSpPr>
          <p:nvPr>
            <p:ph type="ftr" sz="quarter" idx="11"/>
          </p:nvPr>
        </p:nvSpPr>
        <p:spPr/>
        <p:txBody>
          <a:bodyPr/>
          <a:lstStyle/>
          <a:p>
            <a:r>
              <a:rPr lang="en-US" smtClean="0"/>
              <a:t>LTMS TF Statistics Task Group Leader</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Reference Entity Formulae (continued)</a:t>
            </a:r>
            <a:endParaRPr lang="en-US" dirty="0"/>
          </a:p>
        </p:txBody>
      </p:sp>
      <p:sp>
        <p:nvSpPr>
          <p:cNvPr id="3" name="Content Placeholder 2"/>
          <p:cNvSpPr>
            <a:spLocks noGrp="1"/>
          </p:cNvSpPr>
          <p:nvPr>
            <p:ph idx="1"/>
          </p:nvPr>
        </p:nvSpPr>
        <p:spPr>
          <a:xfrm>
            <a:off x="1371600" y="2209800"/>
            <a:ext cx="6934200" cy="3276600"/>
          </a:xfrm>
        </p:spPr>
        <p:txBody>
          <a:bodyPr>
            <a:normAutofit/>
          </a:bodyPr>
          <a:lstStyle/>
          <a:p>
            <a:pPr>
              <a:buNone/>
            </a:pPr>
            <a:r>
              <a:rPr lang="en-US" sz="2400" dirty="0" smtClean="0"/>
              <a:t>For each severity adjustment entity, </a:t>
            </a:r>
          </a:p>
          <a:p>
            <a:pPr>
              <a:buNone/>
            </a:pPr>
            <a:endParaRPr lang="en-US" sz="2400" dirty="0" smtClean="0"/>
          </a:p>
          <a:p>
            <a:r>
              <a:rPr lang="en-US" sz="2400" dirty="0" err="1" smtClean="0"/>
              <a:t>Z</a:t>
            </a:r>
            <a:r>
              <a:rPr lang="en-US" sz="2400" baseline="-25000" dirty="0" err="1" smtClean="0"/>
              <a:t>i</a:t>
            </a:r>
            <a:r>
              <a:rPr lang="en-US" sz="2400" dirty="0" smtClean="0"/>
              <a:t> = EWMA</a:t>
            </a:r>
          </a:p>
          <a:p>
            <a:endParaRPr lang="en-US" sz="2400" dirty="0" smtClean="0"/>
          </a:p>
          <a:p>
            <a:pPr>
              <a:buNone/>
            </a:pPr>
            <a:endParaRPr lang="en-US" sz="2400" dirty="0" smtClean="0"/>
          </a:p>
          <a:p>
            <a:pPr>
              <a:buNone/>
            </a:pPr>
            <a:r>
              <a:rPr lang="en-US" sz="2400" dirty="0" smtClean="0"/>
              <a:t>	</a:t>
            </a:r>
            <a:endParaRPr lang="en-US" sz="2400" i="1" dirty="0" smtClean="0"/>
          </a:p>
          <a:p>
            <a:r>
              <a:rPr lang="en-US" sz="2400" dirty="0" err="1" smtClean="0"/>
              <a:t>e</a:t>
            </a:r>
            <a:r>
              <a:rPr lang="en-US" sz="2400" baseline="-25000" dirty="0" err="1" smtClean="0"/>
              <a:t>i</a:t>
            </a:r>
            <a:r>
              <a:rPr lang="en-US" sz="2400" dirty="0" smtClean="0"/>
              <a:t> = prediction error from EWMA</a:t>
            </a:r>
          </a:p>
          <a:p>
            <a:endParaRPr lang="en-US" sz="2400" dirty="0"/>
          </a:p>
        </p:txBody>
      </p:sp>
      <p:graphicFrame>
        <p:nvGraphicFramePr>
          <p:cNvPr id="7" name="Object 6"/>
          <p:cNvGraphicFramePr>
            <a:graphicFrameLocks noChangeAspect="1"/>
          </p:cNvGraphicFramePr>
          <p:nvPr/>
        </p:nvGraphicFramePr>
        <p:xfrm>
          <a:off x="2730500" y="3733800"/>
          <a:ext cx="3633788" cy="609600"/>
        </p:xfrm>
        <a:graphic>
          <a:graphicData uri="http://schemas.openxmlformats.org/presentationml/2006/ole">
            <p:oleObj spid="_x0000_s2050" name="Equation" r:id="rId3" imgW="1295280" imgH="228600" progId="Equation.3">
              <p:embed/>
            </p:oleObj>
          </a:graphicData>
        </a:graphic>
      </p:graphicFrame>
      <p:graphicFrame>
        <p:nvGraphicFramePr>
          <p:cNvPr id="8" name="Object 7"/>
          <p:cNvGraphicFramePr>
            <a:graphicFrameLocks noChangeAspect="1"/>
          </p:cNvGraphicFramePr>
          <p:nvPr/>
        </p:nvGraphicFramePr>
        <p:xfrm>
          <a:off x="2933700" y="5410200"/>
          <a:ext cx="2287588" cy="685800"/>
        </p:xfrm>
        <a:graphic>
          <a:graphicData uri="http://schemas.openxmlformats.org/presentationml/2006/ole">
            <p:oleObj spid="_x0000_s2051" name="Equation" r:id="rId4" imgW="761760" imgH="228600" progId="Equation.3">
              <p:embed/>
            </p:oleObj>
          </a:graphicData>
        </a:graphic>
      </p:graphicFrame>
      <p:sp>
        <p:nvSpPr>
          <p:cNvPr id="10" name="Date Placeholder 9"/>
          <p:cNvSpPr>
            <a:spLocks noGrp="1"/>
          </p:cNvSpPr>
          <p:nvPr>
            <p:ph type="dt" sz="half" idx="10"/>
          </p:nvPr>
        </p:nvSpPr>
        <p:spPr/>
        <p:txBody>
          <a:bodyPr/>
          <a:lstStyle/>
          <a:p>
            <a:r>
              <a:rPr lang="en-US" smtClean="0"/>
              <a:t>3/2/2012</a:t>
            </a:r>
            <a:endParaRPr lang="en-US"/>
          </a:p>
        </p:txBody>
      </p:sp>
      <p:sp>
        <p:nvSpPr>
          <p:cNvPr id="11" name="Slide Number Placeholder 10"/>
          <p:cNvSpPr>
            <a:spLocks noGrp="1"/>
          </p:cNvSpPr>
          <p:nvPr>
            <p:ph type="sldNum" sz="quarter" idx="12"/>
          </p:nvPr>
        </p:nvSpPr>
        <p:spPr/>
        <p:txBody>
          <a:bodyPr/>
          <a:lstStyle/>
          <a:p>
            <a:fld id="{711240AA-641B-4CFB-9138-031D691024ED}" type="slidenum">
              <a:rPr lang="en-US" smtClean="0"/>
              <a:pPr/>
              <a:t>6</a:t>
            </a:fld>
            <a:endParaRPr lang="en-US"/>
          </a:p>
        </p:txBody>
      </p:sp>
      <p:sp>
        <p:nvSpPr>
          <p:cNvPr id="12" name="Footer Placeholder 11"/>
          <p:cNvSpPr>
            <a:spLocks noGrp="1"/>
          </p:cNvSpPr>
          <p:nvPr>
            <p:ph type="ftr" sz="quarter" idx="11"/>
          </p:nvPr>
        </p:nvSpPr>
        <p:spPr/>
        <p:txBody>
          <a:bodyPr/>
          <a:lstStyle/>
          <a:p>
            <a:r>
              <a:rPr lang="en-US" smtClean="0"/>
              <a:t>LTMS TF Statistics Task Group Leader</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Reference Entity Chart Actions</a:t>
            </a:r>
            <a:endParaRPr lang="en-US" dirty="0"/>
          </a:p>
        </p:txBody>
      </p:sp>
      <p:sp>
        <p:nvSpPr>
          <p:cNvPr id="6" name="Content Placeholder 2"/>
          <p:cNvSpPr txBox="1">
            <a:spLocks/>
          </p:cNvSpPr>
          <p:nvPr/>
        </p:nvSpPr>
        <p:spPr>
          <a:xfrm>
            <a:off x="381000" y="1600200"/>
            <a:ext cx="8382000" cy="4191000"/>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If prediction error is: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dirty="0" smtClean="0"/>
              <a:t>Outside level 3 limits, run another reference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Outside</a:t>
            </a:r>
            <a:r>
              <a:rPr kumimoji="0" lang="en-US" sz="2400" b="0" i="0" u="none" strike="noStrike" kern="1200" cap="none" spc="0" normalizeH="0" noProof="0" dirty="0" smtClean="0">
                <a:ln>
                  <a:noFill/>
                </a:ln>
                <a:solidFill>
                  <a:schemeClr val="tx1"/>
                </a:solidFill>
                <a:effectLst/>
                <a:uLnTx/>
                <a:uFillTx/>
                <a:latin typeface="+mn-lt"/>
                <a:ea typeface="+mn-ea"/>
                <a:cs typeface="+mn-cs"/>
              </a:rPr>
              <a:t> level</a:t>
            </a:r>
            <a:r>
              <a:rPr lang="en-US" sz="2400" dirty="0" smtClean="0"/>
              <a:t> 2 limits, reduce calibration period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Outside</a:t>
            </a:r>
            <a:r>
              <a:rPr kumimoji="0" lang="en-US" sz="2400" b="0" i="0" u="none" strike="noStrike" kern="1200" cap="none" spc="0" normalizeH="0" noProof="0" dirty="0" smtClean="0">
                <a:ln>
                  <a:noFill/>
                </a:ln>
                <a:solidFill>
                  <a:schemeClr val="tx1"/>
                </a:solidFill>
                <a:effectLst/>
                <a:uLnTx/>
                <a:uFillTx/>
                <a:latin typeface="+mn-lt"/>
                <a:ea typeface="+mn-ea"/>
                <a:cs typeface="+mn-cs"/>
              </a:rPr>
              <a:t> level 1 limits with pre-determined conditions (such as hardware changes), run another reference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lang="en-US" sz="2400" baseline="0" dirty="0" smtClean="0"/>
              <a:t>If EWMA (estimate</a:t>
            </a:r>
            <a:r>
              <a:rPr lang="en-US" sz="2400" dirty="0" smtClean="0"/>
              <a:t> of severity) is: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Outside</a:t>
            </a:r>
            <a:r>
              <a:rPr kumimoji="0" lang="en-US" sz="2400" b="0" i="0" u="none" strike="noStrike" kern="1200" cap="none" spc="0" normalizeH="0" noProof="0" dirty="0" smtClean="0">
                <a:ln>
                  <a:noFill/>
                </a:ln>
                <a:solidFill>
                  <a:schemeClr val="tx1"/>
                </a:solidFill>
                <a:effectLst/>
                <a:uLnTx/>
                <a:uFillTx/>
                <a:latin typeface="+mn-lt"/>
                <a:ea typeface="+mn-ea"/>
                <a:cs typeface="+mn-cs"/>
              </a:rPr>
              <a:t> level 2 limits, run another reference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baseline="0" dirty="0" smtClean="0"/>
              <a:t>Outside</a:t>
            </a:r>
            <a:r>
              <a:rPr lang="en-US" sz="2400" dirty="0" smtClean="0"/>
              <a:t> level 1 limits, apply severity adjustment</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Date Placeholder 6"/>
          <p:cNvSpPr>
            <a:spLocks noGrp="1"/>
          </p:cNvSpPr>
          <p:nvPr>
            <p:ph type="dt" sz="half" idx="10"/>
          </p:nvPr>
        </p:nvSpPr>
        <p:spPr/>
        <p:txBody>
          <a:bodyPr/>
          <a:lstStyle/>
          <a:p>
            <a:r>
              <a:rPr lang="en-US" smtClean="0"/>
              <a:t>3/2/2012</a:t>
            </a:r>
            <a:endParaRPr lang="en-US"/>
          </a:p>
        </p:txBody>
      </p:sp>
      <p:sp>
        <p:nvSpPr>
          <p:cNvPr id="8" name="Slide Number Placeholder 7"/>
          <p:cNvSpPr>
            <a:spLocks noGrp="1"/>
          </p:cNvSpPr>
          <p:nvPr>
            <p:ph type="sldNum" sz="quarter" idx="12"/>
          </p:nvPr>
        </p:nvSpPr>
        <p:spPr/>
        <p:txBody>
          <a:bodyPr/>
          <a:lstStyle/>
          <a:p>
            <a:fld id="{711240AA-641B-4CFB-9138-031D691024ED}" type="slidenum">
              <a:rPr lang="en-US" smtClean="0"/>
              <a:pPr/>
              <a:t>7</a:t>
            </a:fld>
            <a:endParaRPr lang="en-US"/>
          </a:p>
        </p:txBody>
      </p:sp>
      <p:sp>
        <p:nvSpPr>
          <p:cNvPr id="9" name="Footer Placeholder 8"/>
          <p:cNvSpPr>
            <a:spLocks noGrp="1"/>
          </p:cNvSpPr>
          <p:nvPr>
            <p:ph type="ftr" sz="quarter" idx="11"/>
          </p:nvPr>
        </p:nvSpPr>
        <p:spPr/>
        <p:txBody>
          <a:bodyPr/>
          <a:lstStyle/>
          <a:p>
            <a:r>
              <a:rPr lang="en-US" smtClean="0"/>
              <a:t>LTMS TF Statistics Task Group Leader</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Industry</a:t>
            </a:r>
            <a:endParaRPr lang="en-US" dirty="0"/>
          </a:p>
        </p:txBody>
      </p:sp>
      <p:sp>
        <p:nvSpPr>
          <p:cNvPr id="17" name="TextBox 16"/>
          <p:cNvSpPr txBox="1"/>
          <p:nvPr/>
        </p:nvSpPr>
        <p:spPr>
          <a:xfrm>
            <a:off x="1706498" y="1752600"/>
            <a:ext cx="5456302" cy="369332"/>
          </a:xfrm>
          <a:prstGeom prst="rect">
            <a:avLst/>
          </a:prstGeom>
          <a:noFill/>
        </p:spPr>
        <p:txBody>
          <a:bodyPr wrap="none" rtlCol="0">
            <a:spAutoFit/>
          </a:bodyPr>
          <a:lstStyle/>
          <a:p>
            <a:r>
              <a:rPr lang="en-US" dirty="0" smtClean="0"/>
              <a:t>Difference between current severity estimate and target</a:t>
            </a:r>
            <a:endParaRPr lang="en-US" dirty="0"/>
          </a:p>
        </p:txBody>
      </p:sp>
      <p:grpSp>
        <p:nvGrpSpPr>
          <p:cNvPr id="26" name="Group 25"/>
          <p:cNvGrpSpPr/>
          <p:nvPr/>
        </p:nvGrpSpPr>
        <p:grpSpPr>
          <a:xfrm>
            <a:off x="1295400" y="2362200"/>
            <a:ext cx="6324600" cy="1600200"/>
            <a:chOff x="2514600" y="4038600"/>
            <a:chExt cx="6324600" cy="1600200"/>
          </a:xfrm>
        </p:grpSpPr>
        <p:sp>
          <p:nvSpPr>
            <p:cNvPr id="13" name="Oval 12"/>
            <p:cNvSpPr/>
            <p:nvPr/>
          </p:nvSpPr>
          <p:spPr>
            <a:xfrm>
              <a:off x="2514600" y="4267200"/>
              <a:ext cx="1600200" cy="1371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2770848" y="4487708"/>
              <a:ext cx="1066800" cy="9144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3048000" y="4724400"/>
              <a:ext cx="533400" cy="45720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en-US" sz="1400" dirty="0" smtClean="0"/>
                <a:t>Target</a:t>
              </a:r>
              <a:endParaRPr lang="en-US" sz="1400" dirty="0"/>
            </a:p>
          </p:txBody>
        </p:sp>
        <p:sp>
          <p:nvSpPr>
            <p:cNvPr id="23" name="Right Arrow 22"/>
            <p:cNvSpPr/>
            <p:nvPr/>
          </p:nvSpPr>
          <p:spPr>
            <a:xfrm>
              <a:off x="3352800" y="4267200"/>
              <a:ext cx="18288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ight Arrow 23"/>
            <p:cNvSpPr/>
            <p:nvPr/>
          </p:nvSpPr>
          <p:spPr>
            <a:xfrm>
              <a:off x="3657600" y="4841060"/>
              <a:ext cx="1828800" cy="22860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p:cNvSpPr txBox="1"/>
            <p:nvPr/>
          </p:nvSpPr>
          <p:spPr>
            <a:xfrm>
              <a:off x="5241616" y="4038600"/>
              <a:ext cx="3597584" cy="646331"/>
            </a:xfrm>
            <a:prstGeom prst="rect">
              <a:avLst/>
            </a:prstGeom>
            <a:solidFill>
              <a:srgbClr val="FF0000"/>
            </a:solidFill>
          </p:spPr>
          <p:txBody>
            <a:bodyPr wrap="square" rtlCol="0">
              <a:spAutoFit/>
            </a:bodyPr>
            <a:lstStyle/>
            <a:p>
              <a:r>
                <a:rPr lang="en-US" dirty="0" smtClean="0"/>
                <a:t>surveillance </a:t>
              </a:r>
              <a:r>
                <a:rPr lang="en-US" dirty="0" smtClean="0"/>
                <a:t>panel </a:t>
              </a:r>
              <a:r>
                <a:rPr lang="en-US" dirty="0" smtClean="0"/>
                <a:t>investigates </a:t>
              </a:r>
              <a:r>
                <a:rPr lang="en-US" dirty="0" smtClean="0"/>
                <a:t>and pursues resolution</a:t>
              </a:r>
              <a:endParaRPr lang="en-US" dirty="0"/>
            </a:p>
          </p:txBody>
        </p:sp>
        <p:sp>
          <p:nvSpPr>
            <p:cNvPr id="29" name="TextBox 28"/>
            <p:cNvSpPr txBox="1"/>
            <p:nvPr/>
          </p:nvSpPr>
          <p:spPr>
            <a:xfrm>
              <a:off x="5562600" y="4876800"/>
              <a:ext cx="3200400" cy="646331"/>
            </a:xfrm>
            <a:prstGeom prst="rect">
              <a:avLst/>
            </a:prstGeom>
            <a:solidFill>
              <a:srgbClr val="FFC000"/>
            </a:solidFill>
          </p:spPr>
          <p:txBody>
            <a:bodyPr wrap="square" rtlCol="0">
              <a:spAutoFit/>
            </a:bodyPr>
            <a:lstStyle/>
            <a:p>
              <a:r>
                <a:rPr lang="en-US" dirty="0" smtClean="0"/>
                <a:t>TMC investigates </a:t>
              </a:r>
              <a:r>
                <a:rPr lang="en-US" dirty="0" smtClean="0"/>
                <a:t>communicates </a:t>
              </a:r>
              <a:r>
                <a:rPr lang="en-US" dirty="0" smtClean="0"/>
                <a:t>as appropriate</a:t>
              </a:r>
              <a:endParaRPr lang="en-US" dirty="0"/>
            </a:p>
          </p:txBody>
        </p:sp>
      </p:grpSp>
      <p:sp>
        <p:nvSpPr>
          <p:cNvPr id="30" name="Date Placeholder 29"/>
          <p:cNvSpPr>
            <a:spLocks noGrp="1"/>
          </p:cNvSpPr>
          <p:nvPr>
            <p:ph type="dt" sz="half" idx="10"/>
          </p:nvPr>
        </p:nvSpPr>
        <p:spPr/>
        <p:txBody>
          <a:bodyPr/>
          <a:lstStyle/>
          <a:p>
            <a:r>
              <a:rPr lang="en-US" smtClean="0"/>
              <a:t>3/2/2012</a:t>
            </a:r>
            <a:endParaRPr lang="en-US"/>
          </a:p>
        </p:txBody>
      </p:sp>
      <p:sp>
        <p:nvSpPr>
          <p:cNvPr id="31" name="Slide Number Placeholder 30"/>
          <p:cNvSpPr>
            <a:spLocks noGrp="1"/>
          </p:cNvSpPr>
          <p:nvPr>
            <p:ph type="sldNum" sz="quarter" idx="12"/>
          </p:nvPr>
        </p:nvSpPr>
        <p:spPr/>
        <p:txBody>
          <a:bodyPr/>
          <a:lstStyle/>
          <a:p>
            <a:fld id="{711240AA-641B-4CFB-9138-031D691024ED}" type="slidenum">
              <a:rPr lang="en-US" smtClean="0"/>
              <a:pPr/>
              <a:t>8</a:t>
            </a:fld>
            <a:endParaRPr lang="en-US"/>
          </a:p>
        </p:txBody>
      </p:sp>
      <p:sp>
        <p:nvSpPr>
          <p:cNvPr id="32" name="Footer Placeholder 31"/>
          <p:cNvSpPr>
            <a:spLocks noGrp="1"/>
          </p:cNvSpPr>
          <p:nvPr>
            <p:ph type="ftr" sz="quarter" idx="11"/>
          </p:nvPr>
        </p:nvSpPr>
        <p:spPr/>
        <p:txBody>
          <a:bodyPr/>
          <a:lstStyle/>
          <a:p>
            <a:r>
              <a:rPr lang="en-US" smtClean="0"/>
              <a:t>LTMS TF Statistics Task Group Leader</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Industry Formulae</a:t>
            </a:r>
            <a:endParaRPr lang="en-US" dirty="0"/>
          </a:p>
        </p:txBody>
      </p:sp>
      <p:sp>
        <p:nvSpPr>
          <p:cNvPr id="3" name="Content Placeholder 2"/>
          <p:cNvSpPr>
            <a:spLocks noGrp="1"/>
          </p:cNvSpPr>
          <p:nvPr>
            <p:ph idx="1"/>
          </p:nvPr>
        </p:nvSpPr>
        <p:spPr>
          <a:xfrm>
            <a:off x="1371600" y="1600200"/>
            <a:ext cx="6934200" cy="4343400"/>
          </a:xfrm>
        </p:spPr>
        <p:txBody>
          <a:bodyPr>
            <a:normAutofit/>
          </a:bodyPr>
          <a:lstStyle/>
          <a:p>
            <a:pPr>
              <a:buNone/>
            </a:pPr>
            <a:r>
              <a:rPr lang="en-US" sz="2400" dirty="0" smtClean="0"/>
              <a:t>For the entire industry, </a:t>
            </a:r>
          </a:p>
          <a:p>
            <a:pPr>
              <a:buNone/>
            </a:pPr>
            <a:endParaRPr lang="en-US" sz="2400" dirty="0" smtClean="0"/>
          </a:p>
          <a:p>
            <a:r>
              <a:rPr lang="en-US" sz="2400" dirty="0" smtClean="0"/>
              <a:t>T</a:t>
            </a:r>
            <a:r>
              <a:rPr lang="en-US" sz="2400" baseline="-25000" dirty="0" smtClean="0"/>
              <a:t>i</a:t>
            </a:r>
            <a:r>
              <a:rPr lang="en-US" sz="2400" dirty="0" smtClean="0"/>
              <a:t> = </a:t>
            </a:r>
            <a:r>
              <a:rPr lang="en-US" sz="2400" dirty="0" err="1" smtClean="0"/>
              <a:t>i</a:t>
            </a:r>
            <a:r>
              <a:rPr lang="en-US" sz="2400" baseline="30000" dirty="0" err="1" smtClean="0"/>
              <a:t>th</a:t>
            </a:r>
            <a:r>
              <a:rPr lang="en-US" sz="2400" dirty="0" smtClean="0"/>
              <a:t> test result in appropriate units</a:t>
            </a:r>
          </a:p>
          <a:p>
            <a:endParaRPr lang="en-US" sz="2400" dirty="0" smtClean="0"/>
          </a:p>
          <a:p>
            <a:r>
              <a:rPr lang="en-US" sz="2400" dirty="0" smtClean="0"/>
              <a:t>Y</a:t>
            </a:r>
            <a:r>
              <a:rPr lang="en-US" sz="2400" baseline="-25000" dirty="0" smtClean="0"/>
              <a:t>i</a:t>
            </a:r>
            <a:r>
              <a:rPr lang="en-US" sz="2400" dirty="0" smtClean="0"/>
              <a:t> = </a:t>
            </a:r>
            <a:r>
              <a:rPr lang="en-US" sz="2400" dirty="0" err="1" smtClean="0"/>
              <a:t>i</a:t>
            </a:r>
            <a:r>
              <a:rPr lang="en-US" sz="2400" baseline="30000" dirty="0" err="1" smtClean="0"/>
              <a:t>th</a:t>
            </a:r>
            <a:r>
              <a:rPr lang="en-US" sz="2400" dirty="0" smtClean="0"/>
              <a:t> standardized test result </a:t>
            </a:r>
          </a:p>
          <a:p>
            <a:endParaRPr lang="en-US" sz="2400" dirty="0" smtClean="0"/>
          </a:p>
          <a:p>
            <a:endParaRPr lang="en-US" sz="2400" dirty="0" smtClean="0"/>
          </a:p>
          <a:p>
            <a:pPr>
              <a:buNone/>
            </a:pPr>
            <a:r>
              <a:rPr lang="en-US" sz="2400" dirty="0" smtClean="0"/>
              <a:t>	where target and standard deviation are as currently defined for the reference oil used in the reference test</a:t>
            </a:r>
          </a:p>
          <a:p>
            <a:pPr>
              <a:buNone/>
            </a:pPr>
            <a:endParaRPr lang="en-US" sz="2400" dirty="0"/>
          </a:p>
        </p:txBody>
      </p:sp>
      <p:graphicFrame>
        <p:nvGraphicFramePr>
          <p:cNvPr id="6" name="Object 5"/>
          <p:cNvGraphicFramePr>
            <a:graphicFrameLocks noChangeAspect="1"/>
          </p:cNvGraphicFramePr>
          <p:nvPr/>
        </p:nvGraphicFramePr>
        <p:xfrm>
          <a:off x="3200400" y="3886200"/>
          <a:ext cx="2851355" cy="762000"/>
        </p:xfrm>
        <a:graphic>
          <a:graphicData uri="http://schemas.openxmlformats.org/presentationml/2006/ole">
            <p:oleObj spid="_x0000_s3074" name="Equation" r:id="rId3" imgW="1473120" imgH="393480" progId="Equation.3">
              <p:embed/>
            </p:oleObj>
          </a:graphicData>
        </a:graphic>
      </p:graphicFrame>
      <p:sp>
        <p:nvSpPr>
          <p:cNvPr id="8" name="Date Placeholder 7"/>
          <p:cNvSpPr>
            <a:spLocks noGrp="1"/>
          </p:cNvSpPr>
          <p:nvPr>
            <p:ph type="dt" sz="half" idx="10"/>
          </p:nvPr>
        </p:nvSpPr>
        <p:spPr/>
        <p:txBody>
          <a:bodyPr/>
          <a:lstStyle/>
          <a:p>
            <a:r>
              <a:rPr lang="en-US" smtClean="0"/>
              <a:t>3/2/2012</a:t>
            </a:r>
            <a:endParaRPr lang="en-US"/>
          </a:p>
        </p:txBody>
      </p:sp>
      <p:sp>
        <p:nvSpPr>
          <p:cNvPr id="9" name="Slide Number Placeholder 8"/>
          <p:cNvSpPr>
            <a:spLocks noGrp="1"/>
          </p:cNvSpPr>
          <p:nvPr>
            <p:ph type="sldNum" sz="quarter" idx="12"/>
          </p:nvPr>
        </p:nvSpPr>
        <p:spPr/>
        <p:txBody>
          <a:bodyPr/>
          <a:lstStyle/>
          <a:p>
            <a:fld id="{711240AA-641B-4CFB-9138-031D691024ED}" type="slidenum">
              <a:rPr lang="en-US" smtClean="0"/>
              <a:pPr/>
              <a:t>9</a:t>
            </a:fld>
            <a:endParaRPr lang="en-US"/>
          </a:p>
        </p:txBody>
      </p:sp>
      <p:sp>
        <p:nvSpPr>
          <p:cNvPr id="10" name="Footer Placeholder 9"/>
          <p:cNvSpPr>
            <a:spLocks noGrp="1"/>
          </p:cNvSpPr>
          <p:nvPr>
            <p:ph type="ftr" sz="quarter" idx="11"/>
          </p:nvPr>
        </p:nvSpPr>
        <p:spPr/>
        <p:txBody>
          <a:bodyPr/>
          <a:lstStyle/>
          <a:p>
            <a:r>
              <a:rPr lang="en-US" smtClean="0"/>
              <a:t>LTMS TF Statistics Task Group Leader</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781</TotalTime>
  <Words>656</Words>
  <Application>Microsoft Office PowerPoint</Application>
  <PresentationFormat>On-screen Show (4:3)</PresentationFormat>
  <Paragraphs>128</Paragraphs>
  <Slides>12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Office Theme</vt:lpstr>
      <vt:lpstr>Equation</vt:lpstr>
      <vt:lpstr>Lubricant Test Monitoring System (LTMS) Quick Deck</vt:lpstr>
      <vt:lpstr>Quick Deck Explanation</vt:lpstr>
      <vt:lpstr>LTMS Goals</vt:lpstr>
      <vt:lpstr>Severity Adjustment Entity (Lab or Stand)</vt:lpstr>
      <vt:lpstr>Reference Entity Formulae</vt:lpstr>
      <vt:lpstr>Reference Entity Formulae (continued)</vt:lpstr>
      <vt:lpstr>Reference Entity Chart Actions</vt:lpstr>
      <vt:lpstr>Industry</vt:lpstr>
      <vt:lpstr>Industry Formulae</vt:lpstr>
      <vt:lpstr>Industry Formulae (continued)</vt:lpstr>
      <vt:lpstr>Industry Chart Actions</vt:lpstr>
      <vt:lpstr>Annual Review</vt:lpstr>
    </vt:vector>
  </TitlesOfParts>
  <Company>Chevron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LTMS Version 2 Quick Deck</dc:title>
  <dc:creator>Jim Rutherford</dc:creator>
  <cp:lastModifiedBy>Jim Rutherford</cp:lastModifiedBy>
  <cp:revision>63</cp:revision>
  <dcterms:created xsi:type="dcterms:W3CDTF">2012-02-26T18:35:08Z</dcterms:created>
  <dcterms:modified xsi:type="dcterms:W3CDTF">2012-03-03T00:43:23Z</dcterms:modified>
</cp:coreProperties>
</file>