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3"/>
  </p:notesMasterIdLst>
  <p:sldIdLst>
    <p:sldId id="256" r:id="rId2"/>
    <p:sldId id="257" r:id="rId3"/>
    <p:sldId id="258" r:id="rId4"/>
    <p:sldId id="259" r:id="rId5"/>
    <p:sldId id="260" r:id="rId6"/>
    <p:sldId id="264" r:id="rId7"/>
    <p:sldId id="263" r:id="rId8"/>
    <p:sldId id="268" r:id="rId9"/>
    <p:sldId id="269" r:id="rId10"/>
    <p:sldId id="261"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5FF"/>
    <a:srgbClr val="6600CC"/>
    <a:srgbClr val="D9B3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2" autoAdjust="0"/>
  </p:normalViewPr>
  <p:slideViewPr>
    <p:cSldViewPr>
      <p:cViewPr>
        <p:scale>
          <a:sx n="70" d="100"/>
          <a:sy n="70" d="100"/>
        </p:scale>
        <p:origin x="-47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31C74-F5AE-444B-936F-FB4F124D71A6}" type="datetimeFigureOut">
              <a:rPr lang="en-US" smtClean="0"/>
              <a:pPr/>
              <a:t>4/27/2010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D9BFD2-78B3-4BB7-984C-0CDB125B38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smtClean="0"/>
              <a:t>4/11/2010</a:t>
            </a:r>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kumimoji="0" lang="en-US"/>
          </a:p>
        </p:txBody>
      </p:sp>
      <p:sp>
        <p:nvSpPr>
          <p:cNvPr id="29" name="Slide Number Placeholder 28"/>
          <p:cNvSpPr>
            <a:spLocks noGrp="1"/>
          </p:cNvSpPr>
          <p:nvPr>
            <p:ph type="sldNum" sz="quarter" idx="12"/>
          </p:nvPr>
        </p:nvSpPr>
        <p:spPr>
          <a:xfrm>
            <a:off x="1216152" y="6355080"/>
            <a:ext cx="1219200" cy="365760"/>
          </a:xfrm>
        </p:spPr>
        <p:txBody>
          <a:bodyPr/>
          <a:lstStyle/>
          <a:p>
            <a:fld id="{6294C92D-0306-4E69-9CD3-20855E849650}" type="slidenum">
              <a:rPr kumimoji="0" lang="en-US" smtClean="0"/>
              <a:pPr/>
              <a:t>‹#›</a:t>
            </a:fld>
            <a:endParaRPr kumimoji="0"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4/11/2010</a:t>
            </a:r>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smtClean="0"/>
              <a:t>4/11/2010</a:t>
            </a:r>
            <a:endParaRPr lang="en-US"/>
          </a:p>
        </p:txBody>
      </p:sp>
      <p:sp>
        <p:nvSpPr>
          <p:cNvPr id="5" name="Footer Placeholder 4"/>
          <p:cNvSpPr>
            <a:spLocks noGrp="1"/>
          </p:cNvSpPr>
          <p:nvPr>
            <p:ph type="ftr" sz="quarter" idx="11"/>
          </p:nvPr>
        </p:nvSpPr>
        <p:spPr>
          <a:xfrm>
            <a:off x="2898648" y="6355080"/>
            <a:ext cx="3474720" cy="365760"/>
          </a:xfrm>
        </p:spPr>
        <p:txBody>
          <a:bodyPr/>
          <a:lstStyle/>
          <a:p>
            <a:endParaRPr kumimoji="0" lang="en-US"/>
          </a:p>
        </p:txBody>
      </p:sp>
      <p:sp>
        <p:nvSpPr>
          <p:cNvPr id="6" name="Slide Number Placeholder 5"/>
          <p:cNvSpPr>
            <a:spLocks noGrp="1"/>
          </p:cNvSpPr>
          <p:nvPr>
            <p:ph type="sldNum" sz="quarter" idx="12"/>
          </p:nvPr>
        </p:nvSpPr>
        <p:spPr>
          <a:xfrm>
            <a:off x="1069848" y="6355080"/>
            <a:ext cx="1520952" cy="365760"/>
          </a:xfrm>
        </p:spPr>
        <p:txBody>
          <a:bodyPr/>
          <a:lstStyle/>
          <a:p>
            <a:fld id="{6294C92D-0306-4E69-9CD3-20855E849650}" type="slidenum">
              <a:rPr kumimoji="0" lang="en-US" smtClean="0"/>
              <a:pPr/>
              <a:t>‹#›</a:t>
            </a:fld>
            <a:endParaRPr kumimoji="0"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4/11/2010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4/11/2010</a:t>
            </a:r>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4/11/2010</a:t>
            </a:r>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4/11/2010</a:t>
            </a:r>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4/11/2010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4/11/2010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lgn="r" eaLnBrk="1" latinLnBrk="0" hangingPunct="1"/>
            <a:r>
              <a:rPr lang="en-US" smtClean="0"/>
              <a:t>4/11/2010</a:t>
            </a:r>
            <a:endParaRPr lang="en-US" sz="1200">
              <a:solidFill>
                <a:schemeClr val="bg2">
                  <a:shade val="50000"/>
                </a:schemeClr>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0" lang="en-US" sz="1200">
              <a:solidFill>
                <a:schemeClr val="bg2">
                  <a:shade val="50000"/>
                </a:schemeClr>
              </a:solidFill>
              <a:effectLst/>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733800"/>
            <a:ext cx="5334000" cy="914400"/>
          </a:xfrm>
        </p:spPr>
        <p:txBody>
          <a:bodyPr>
            <a:noAutofit/>
          </a:bodyPr>
          <a:lstStyle/>
          <a:p>
            <a:pPr algn="l"/>
            <a:r>
              <a:rPr lang="en-US" sz="1800" dirty="0" smtClean="0">
                <a:solidFill>
                  <a:schemeClr val="accent6">
                    <a:lumMod val="75000"/>
                  </a:schemeClr>
                </a:solidFill>
                <a:latin typeface="Gill Sans MT" pitchFamily="34" charset="0"/>
              </a:rPr>
              <a:t>LTMS Task Force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Statistics Subgroup</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Report to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Joint LTMS Open Forum</a:t>
            </a:r>
            <a:endParaRPr lang="en-US" sz="1800" dirty="0">
              <a:solidFill>
                <a:schemeClr val="accent6">
                  <a:lumMod val="75000"/>
                </a:schemeClr>
              </a:solidFill>
              <a:latin typeface="Gill Sans MT" pitchFamily="34" charset="0"/>
            </a:endParaRPr>
          </a:p>
        </p:txBody>
      </p:sp>
      <p:sp>
        <p:nvSpPr>
          <p:cNvPr id="3" name="Subtitle 2"/>
          <p:cNvSpPr>
            <a:spLocks noGrp="1"/>
          </p:cNvSpPr>
          <p:nvPr>
            <p:ph type="subTitle" idx="1"/>
          </p:nvPr>
        </p:nvSpPr>
        <p:spPr>
          <a:xfrm>
            <a:off x="1143000" y="5105400"/>
            <a:ext cx="2971800" cy="609600"/>
          </a:xfrm>
        </p:spPr>
        <p:txBody>
          <a:bodyPr>
            <a:normAutofit fontScale="85000" lnSpcReduction="20000"/>
          </a:bodyPr>
          <a:lstStyle/>
          <a:p>
            <a:pPr algn="l"/>
            <a:r>
              <a:rPr lang="en-US" dirty="0" smtClean="0">
                <a:solidFill>
                  <a:schemeClr val="accent6">
                    <a:lumMod val="75000"/>
                  </a:schemeClr>
                </a:solidFill>
                <a:latin typeface="+mn-lt"/>
              </a:rPr>
              <a:t>San Antonio, TX</a:t>
            </a:r>
          </a:p>
          <a:p>
            <a:pPr algn="l"/>
            <a:r>
              <a:rPr lang="en-US" dirty="0" smtClean="0">
                <a:solidFill>
                  <a:schemeClr val="accent6">
                    <a:lumMod val="75000"/>
                  </a:schemeClr>
                </a:solidFill>
                <a:latin typeface="+mn-lt"/>
              </a:rPr>
              <a:t>May 11,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Examples</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10</a:t>
            </a:fld>
            <a:endParaRPr kumimoji="0" lang="en-US" dirty="0"/>
          </a:p>
        </p:txBody>
      </p:sp>
      <p:sp>
        <p:nvSpPr>
          <p:cNvPr id="3" name="Content Placeholder 2"/>
          <p:cNvSpPr>
            <a:spLocks noGrp="1"/>
          </p:cNvSpPr>
          <p:nvPr>
            <p:ph sz="quarter" idx="1"/>
          </p:nvPr>
        </p:nvSpPr>
        <p:spPr>
          <a:xfrm>
            <a:off x="1219200" y="1371600"/>
            <a:ext cx="7543800" cy="4191000"/>
          </a:xfrm>
        </p:spPr>
        <p:txBody>
          <a:bodyPr>
            <a:noAutofit/>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Industry could maybe best understand LTMS proposals by using historical data from an existing test do demonstrate how it works and what happens. But we should be very careful in how we interpret this exercise. There is no way that historical data from the previous system can be manipulated to determine what would have happened if the revised LTMS system had been in place.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VIII – Jo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a:t>
            </a:r>
            <a:r>
              <a:rPr lang="en-US" sz="1800" dirty="0" smtClean="0">
                <a:solidFill>
                  <a:schemeClr val="accent6">
                    <a:lumMod val="75000"/>
                  </a:schemeClr>
                </a:solidFill>
                <a:latin typeface="Microsoft Sans Serif"/>
                <a:ea typeface="Calibri"/>
                <a:cs typeface="Times New Roman"/>
              </a:rPr>
              <a:t>IVA – Doyle</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Sequence IIIG – Todd / Allison</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Cummins ISM – Jim</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Common  results from examples</a:t>
            </a:r>
          </a:p>
          <a:p>
            <a:pPr marL="642938" lvl="1" indent="-228600">
              <a:lnSpc>
                <a:spcPct val="100000"/>
              </a:lnSpc>
              <a:buClr>
                <a:schemeClr val="accent1">
                  <a:lumMod val="50000"/>
                </a:schemeClr>
              </a:buClr>
              <a:buFont typeface="+mj-lt"/>
              <a:buAutoNum type="arabicPeriod"/>
            </a:pPr>
            <a:r>
              <a:rPr lang="en-US" sz="1800" dirty="0" smtClean="0">
                <a:solidFill>
                  <a:schemeClr val="accent6">
                    <a:lumMod val="75000"/>
                  </a:schemeClr>
                </a:solidFill>
              </a:rPr>
              <a:t>Review of alarms and actions</a:t>
            </a:r>
          </a:p>
          <a:p>
            <a:pPr marL="642938" lvl="1" indent="-228600">
              <a:lnSpc>
                <a:spcPct val="100000"/>
              </a:lnSpc>
              <a:buClr>
                <a:schemeClr val="accent1">
                  <a:lumMod val="50000"/>
                </a:schemeClr>
              </a:buClr>
              <a:buFont typeface="+mj-lt"/>
              <a:buAutoNum type="arabicPeriod"/>
            </a:pPr>
            <a:r>
              <a:rPr lang="en-US" sz="1800" dirty="0" smtClean="0">
                <a:solidFill>
                  <a:schemeClr val="accent6">
                    <a:lumMod val="75000"/>
                  </a:schemeClr>
                </a:solidFill>
              </a:rPr>
              <a:t>Prediction error </a:t>
            </a:r>
          </a:p>
          <a:p>
            <a:pPr marL="642938" lvl="1" indent="-228600">
              <a:lnSpc>
                <a:spcPct val="100000"/>
              </a:lnSpc>
              <a:buClr>
                <a:schemeClr val="accent1">
                  <a:lumMod val="50000"/>
                </a:schemeClr>
              </a:buClr>
              <a:buFont typeface="+mj-lt"/>
              <a:buAutoNum type="arabicPeriod"/>
            </a:pPr>
            <a:r>
              <a:rPr lang="en-US" sz="1800" dirty="0" smtClean="0">
                <a:solidFill>
                  <a:schemeClr val="accent6">
                    <a:lumMod val="75000"/>
                  </a:schemeClr>
                </a:solidFill>
              </a:rPr>
              <a:t>Example plot of effective pass limit</a:t>
            </a:r>
            <a:endParaRPr lang="en-US" sz="1800" dirty="0">
              <a:latin typeface="Calibri"/>
              <a:ea typeface="Calibri"/>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Hot Issues for Discussion</a:t>
            </a:r>
          </a:p>
        </p:txBody>
      </p:sp>
      <p:sp>
        <p:nvSpPr>
          <p:cNvPr id="3" name="Date Placeholder 2"/>
          <p:cNvSpPr>
            <a:spLocks noGrp="1"/>
          </p:cNvSpPr>
          <p:nvPr>
            <p:ph type="dt" sz="half" idx="10"/>
          </p:nvPr>
        </p:nvSpPr>
        <p:spPr/>
        <p:txBody>
          <a:bodyPr/>
          <a:lstStyle/>
          <a:p>
            <a:r>
              <a:rPr lang="en-US" smtClean="0"/>
              <a:t>4/11/2010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11</a:t>
            </a:fld>
            <a:endParaRPr kumimoji="0" lang="en-US"/>
          </a:p>
        </p:txBody>
      </p:sp>
      <p:sp>
        <p:nvSpPr>
          <p:cNvPr id="5" name="Content Placeholder 4"/>
          <p:cNvSpPr>
            <a:spLocks noGrp="1"/>
          </p:cNvSpPr>
          <p:nvPr>
            <p:ph sz="quarter" idx="1"/>
          </p:nvPr>
        </p:nvSpPr>
        <p:spPr/>
        <p:txBody>
          <a:bodyPr/>
          <a:lstStyle/>
          <a:p>
            <a:pPr>
              <a:buBlip>
                <a:blip r:embed="rId2"/>
              </a:buBlip>
            </a:pPr>
            <a:r>
              <a:rPr lang="en-US" sz="2400" dirty="0" smtClean="0">
                <a:solidFill>
                  <a:schemeClr val="accent6">
                    <a:lumMod val="75000"/>
                  </a:schemeClr>
                </a:solidFill>
              </a:rPr>
              <a:t>Chance of extending and reducing reference interval should be equal or just drop level 2 versus your test is only as good as your worst (primary) parameter.</a:t>
            </a:r>
          </a:p>
          <a:p>
            <a:pPr>
              <a:buBlip>
                <a:blip r:embed="rId2"/>
              </a:buBlip>
            </a:pPr>
            <a:r>
              <a:rPr lang="en-US" sz="2400" dirty="0" smtClean="0">
                <a:solidFill>
                  <a:schemeClr val="accent6">
                    <a:lumMod val="75000"/>
                  </a:schemeClr>
                </a:solidFill>
              </a:rPr>
              <a:t> Are we allowing people to not move toward target?</a:t>
            </a:r>
          </a:p>
          <a:p>
            <a:pPr>
              <a:buBlip>
                <a:blip r:embed="rId2"/>
              </a:buBlip>
            </a:pPr>
            <a:r>
              <a:rPr lang="en-US" sz="2400" dirty="0" smtClean="0">
                <a:solidFill>
                  <a:schemeClr val="accent6">
                    <a:lumMod val="75000"/>
                  </a:schemeClr>
                </a:solidFill>
              </a:rPr>
              <a:t> Should we just use the Sequence III type LTMS for everything?</a:t>
            </a:r>
          </a:p>
          <a:p>
            <a:pPr>
              <a:buBlip>
                <a:blip r:embed="rId2"/>
              </a:buBlip>
            </a:pPr>
            <a:r>
              <a:rPr lang="en-US" sz="2400" dirty="0" smtClean="0">
                <a:solidFill>
                  <a:schemeClr val="accent6">
                    <a:lumMod val="75000"/>
                  </a:schemeClr>
                </a:solidFill>
              </a:rPr>
              <a:t> K values</a:t>
            </a:r>
          </a:p>
          <a:p>
            <a:pPr>
              <a:buBlip>
                <a:blip r:embed="rId2"/>
              </a:buBlip>
            </a:pPr>
            <a:r>
              <a:rPr lang="en-US" sz="2400" dirty="0" smtClean="0">
                <a:solidFill>
                  <a:schemeClr val="accent6">
                    <a:lumMod val="75000"/>
                  </a:schemeClr>
                </a:solidFill>
              </a:rPr>
              <a:t>10 references, 18 months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Outline</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2</a:t>
            </a:fld>
            <a:endParaRPr kumimoji="0" lang="en-US"/>
          </a:p>
        </p:txBody>
      </p:sp>
      <p:sp>
        <p:nvSpPr>
          <p:cNvPr id="3" name="Content Placeholder 2"/>
          <p:cNvSpPr>
            <a:spLocks noGrp="1"/>
          </p:cNvSpPr>
          <p:nvPr>
            <p:ph sz="quarter" idx="1"/>
          </p:nvPr>
        </p:nvSpPr>
        <p:spPr/>
        <p:txBody>
          <a:bodyPr/>
          <a:lstStyle/>
          <a:p>
            <a:pPr>
              <a:buBlip>
                <a:blip r:embed="rId2"/>
              </a:buBlip>
            </a:pPr>
            <a:r>
              <a:rPr lang="en-US" dirty="0" smtClean="0">
                <a:solidFill>
                  <a:schemeClr val="accent6">
                    <a:lumMod val="75000"/>
                  </a:schemeClr>
                </a:solidFill>
              </a:rPr>
              <a:t> Statistics Subpanel</a:t>
            </a:r>
          </a:p>
          <a:p>
            <a:pPr>
              <a:buBlip>
                <a:blip r:embed="rId2"/>
              </a:buBlip>
            </a:pPr>
            <a:r>
              <a:rPr lang="en-US" dirty="0" smtClean="0">
                <a:solidFill>
                  <a:schemeClr val="accent6">
                    <a:lumMod val="75000"/>
                  </a:schemeClr>
                </a:solidFill>
              </a:rPr>
              <a:t> Expectations</a:t>
            </a:r>
          </a:p>
          <a:p>
            <a:pPr>
              <a:buBlip>
                <a:blip r:embed="rId2"/>
              </a:buBlip>
            </a:pPr>
            <a:r>
              <a:rPr lang="en-US" dirty="0" smtClean="0">
                <a:solidFill>
                  <a:schemeClr val="accent6">
                    <a:lumMod val="75000"/>
                  </a:schemeClr>
                </a:solidFill>
              </a:rPr>
              <a:t> Concepts and Goals</a:t>
            </a:r>
          </a:p>
          <a:p>
            <a:pPr>
              <a:buBlip>
                <a:blip r:embed="rId2"/>
              </a:buBlip>
            </a:pPr>
            <a:r>
              <a:rPr lang="en-US" dirty="0" smtClean="0">
                <a:solidFill>
                  <a:schemeClr val="accent6">
                    <a:lumMod val="75000"/>
                  </a:schemeClr>
                </a:solidFill>
              </a:rPr>
              <a:t> Formulae</a:t>
            </a:r>
          </a:p>
          <a:p>
            <a:pPr>
              <a:buBlip>
                <a:blip r:embed="rId2"/>
              </a:buBlip>
            </a:pPr>
            <a:r>
              <a:rPr lang="en-US" dirty="0" smtClean="0">
                <a:solidFill>
                  <a:schemeClr val="accent6">
                    <a:lumMod val="75000"/>
                  </a:schemeClr>
                </a:solidFill>
              </a:rPr>
              <a:t> Flow Charts</a:t>
            </a:r>
          </a:p>
          <a:p>
            <a:pPr>
              <a:buBlip>
                <a:blip r:embed="rId2"/>
              </a:buBlip>
            </a:pPr>
            <a:r>
              <a:rPr lang="en-US" dirty="0" smtClean="0">
                <a:solidFill>
                  <a:schemeClr val="accent6">
                    <a:lumMod val="75000"/>
                  </a:schemeClr>
                </a:solidFill>
              </a:rPr>
              <a:t> Examples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Statistics Subgroup</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3</a:t>
            </a:fld>
            <a:endParaRPr kumimoji="0" lang="en-US" dirty="0"/>
          </a:p>
        </p:txBody>
      </p:sp>
      <p:sp>
        <p:nvSpPr>
          <p:cNvPr id="3" name="Content Placeholder 2"/>
          <p:cNvSpPr>
            <a:spLocks noGrp="1"/>
          </p:cNvSpPr>
          <p:nvPr>
            <p:ph sz="quarter" idx="1"/>
          </p:nvPr>
        </p:nvSpPr>
        <p:spPr>
          <a:xfrm>
            <a:off x="1295400" y="1295400"/>
            <a:ext cx="7467600" cy="5054600"/>
          </a:xfrm>
        </p:spPr>
        <p:txBody>
          <a:bodyPr numCol="1">
            <a:normAutofit fontScale="92500" lnSpcReduction="10000"/>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Arthur Andrews, ExxonMobil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Doyle Boese, </a:t>
            </a:r>
            <a:r>
              <a:rPr lang="en-US" sz="1800" dirty="0" err="1" smtClean="0">
                <a:solidFill>
                  <a:schemeClr val="accent6">
                    <a:lumMod val="75000"/>
                  </a:schemeClr>
                </a:solidFill>
                <a:latin typeface="Microsoft Sans Serif"/>
                <a:ea typeface="Calibri"/>
                <a:cs typeface="Times New Roman"/>
              </a:rPr>
              <a:t>Infineum</a:t>
            </a:r>
            <a:endParaRPr lang="en-US" sz="1800" dirty="0" smtClean="0">
              <a:solidFill>
                <a:schemeClr val="accent6">
                  <a:lumMod val="75000"/>
                </a:schemeClr>
              </a:solidFill>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Janet Buckingham, SwRI</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Martin Chadwick, Intertek</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Jeff Clark, TMC</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Todd Dvorak, Afton</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Jo Martinez,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Bob Mason, SwRI</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Allison Rajakumar,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Jim Rutherford,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Phil Scinto,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Dan Worcester, SwRI</a:t>
            </a: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rPr>
              <a:t>Expectations</a:t>
            </a:r>
            <a:endParaRPr lang="en-US" dirty="0">
              <a:latin typeface="Gill Sans MT" pitchFamily="34" charset="0"/>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4</a:t>
            </a:fld>
            <a:endParaRPr kumimoji="0" lang="en-US"/>
          </a:p>
        </p:txBody>
      </p:sp>
      <p:sp>
        <p:nvSpPr>
          <p:cNvPr id="3" name="Content Placeholder 2"/>
          <p:cNvSpPr>
            <a:spLocks noGrp="1"/>
          </p:cNvSpPr>
          <p:nvPr>
            <p:ph sz="quarter" idx="1"/>
          </p:nvPr>
        </p:nvSpPr>
        <p:spPr>
          <a:xfrm>
            <a:off x="1295401" y="1219200"/>
            <a:ext cx="7620000" cy="5257800"/>
          </a:xfrm>
        </p:spPr>
        <p:txBody>
          <a:bodyPr>
            <a:normAutofit lnSpcReduction="10000"/>
          </a:bodyPr>
          <a:lstStyle/>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Today</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Sharing with </a:t>
            </a:r>
            <a:r>
              <a:rPr lang="en-US" sz="1800" dirty="0" smtClean="0">
                <a:solidFill>
                  <a:schemeClr val="accent6">
                    <a:lumMod val="75000"/>
                  </a:schemeClr>
                </a:solidFill>
                <a:latin typeface="Microsoft Sans Serif"/>
                <a:ea typeface="Calibri"/>
                <a:cs typeface="Times New Roman"/>
              </a:rPr>
              <a:t>industry</a:t>
            </a:r>
            <a:endParaRPr lang="en-US" sz="1800" dirty="0" smtClean="0">
              <a:solidFill>
                <a:schemeClr val="accent6">
                  <a:lumMod val="75000"/>
                </a:schemeClr>
              </a:solidFill>
              <a:latin typeface="Microsoft Sans Serif"/>
              <a:ea typeface="Calibri"/>
              <a:cs typeface="Times New Roman"/>
            </a:endParaRP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Understanding of our goals and approach</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Exploring implications and practical outcomes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Gathering reactions, feedback, and suggestions</a:t>
            </a:r>
          </a:p>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Next Steps?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 the following two days</a:t>
            </a:r>
            <a:endParaRPr lang="en-US" sz="1800" dirty="0" smtClean="0">
              <a:solidFill>
                <a:schemeClr val="accent6">
                  <a:lumMod val="75000"/>
                </a:schemeClr>
              </a:solidFill>
              <a:latin typeface="Microsoft Sans Serif"/>
              <a:ea typeface="Calibri"/>
              <a:cs typeface="Times New Roman"/>
            </a:endParaRP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PC </a:t>
            </a:r>
            <a:r>
              <a:rPr lang="en-US" sz="1800" dirty="0" smtClean="0">
                <a:solidFill>
                  <a:schemeClr val="accent6">
                    <a:lumMod val="75000"/>
                  </a:schemeClr>
                </a:solidFill>
                <a:latin typeface="Microsoft Sans Serif"/>
                <a:ea typeface="Calibri"/>
                <a:cs typeface="Times New Roman"/>
              </a:rPr>
              <a:t>Surveillance Panels </a:t>
            </a:r>
            <a:r>
              <a:rPr lang="en-US" sz="1800" dirty="0" smtClean="0">
                <a:solidFill>
                  <a:schemeClr val="accent6">
                    <a:lumMod val="75000"/>
                  </a:schemeClr>
                </a:solidFill>
                <a:latin typeface="Microsoft Sans Serif"/>
                <a:ea typeface="Calibri"/>
                <a:cs typeface="Times New Roman"/>
              </a:rPr>
              <a:t>consider application of </a:t>
            </a:r>
            <a:r>
              <a:rPr lang="en-US" sz="1800" dirty="0" smtClean="0">
                <a:solidFill>
                  <a:schemeClr val="accent6">
                    <a:lumMod val="75000"/>
                  </a:schemeClr>
                </a:solidFill>
                <a:latin typeface="Microsoft Sans Serif"/>
                <a:ea typeface="Calibri"/>
                <a:cs typeface="Times New Roman"/>
              </a:rPr>
              <a:t>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At next HD Surveillance Panel face to face meetings</a:t>
            </a:r>
            <a:endParaRPr lang="en-US" sz="1800" dirty="0" smtClean="0">
              <a:solidFill>
                <a:schemeClr val="accent6">
                  <a:lumMod val="75000"/>
                </a:schemeClr>
              </a:solidFill>
              <a:latin typeface="Microsoft Sans Serif"/>
              <a:ea typeface="Calibri"/>
              <a:cs typeface="Times New Roman"/>
            </a:endParaRP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HD </a:t>
            </a:r>
            <a:r>
              <a:rPr lang="en-US" sz="1800" dirty="0" smtClean="0">
                <a:solidFill>
                  <a:schemeClr val="accent6">
                    <a:lumMod val="75000"/>
                  </a:schemeClr>
                </a:solidFill>
                <a:latin typeface="Microsoft Sans Serif"/>
                <a:ea typeface="Calibri"/>
                <a:cs typeface="Times New Roman"/>
              </a:rPr>
              <a:t>Surveillance Panels consider application of 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Beyond </a:t>
            </a:r>
            <a:endParaRPr lang="en-US" sz="1800" dirty="0" smtClean="0">
              <a:solidFill>
                <a:schemeClr val="accent6">
                  <a:lumMod val="75000"/>
                </a:schemeClr>
              </a:solidFill>
              <a:latin typeface="Microsoft Sans Serif"/>
              <a:ea typeface="Calibri"/>
              <a:cs typeface="Times New Roman"/>
            </a:endParaRP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Extension to gear tests, bench tests? </a:t>
            </a:r>
            <a:endParaRPr lang="en-US" sz="1800" dirty="0" smtClean="0">
              <a:solidFill>
                <a:schemeClr val="accent6">
                  <a:lumMod val="75000"/>
                </a:schemeClr>
              </a:solidFill>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
            </a:r>
            <a:br>
              <a:rPr lang="en-US" dirty="0" smtClean="0">
                <a:latin typeface="+mn-lt"/>
              </a:rPr>
            </a:br>
            <a:r>
              <a:rPr lang="en-US" dirty="0" smtClean="0">
                <a:latin typeface="+mn-lt"/>
              </a:rPr>
              <a:t>What’s New in LTMS Version 2?</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5</a:t>
            </a:fld>
            <a:endParaRPr kumimoji="0" lang="en-US"/>
          </a:p>
        </p:txBody>
      </p:sp>
      <p:sp>
        <p:nvSpPr>
          <p:cNvPr id="3" name="Content Placeholder 2"/>
          <p:cNvSpPr>
            <a:spLocks noGrp="1"/>
          </p:cNvSpPr>
          <p:nvPr>
            <p:ph sz="quarter" idx="1"/>
          </p:nvPr>
        </p:nvSpPr>
        <p:spPr>
          <a:xfrm>
            <a:off x="457200" y="1219200"/>
            <a:ext cx="8153400" cy="4876800"/>
          </a:xfrm>
        </p:spPr>
        <p:txBody>
          <a:bodyPr>
            <a:noAutofit/>
          </a:bodyPr>
          <a:lstStyle/>
          <a:p>
            <a:pPr lvl="0"/>
            <a:r>
              <a:rPr lang="en-US" sz="1800" b="1" dirty="0" smtClean="0"/>
              <a:t>Models </a:t>
            </a:r>
            <a:r>
              <a:rPr lang="en-US" sz="1800" b="1" dirty="0" smtClean="0"/>
              <a:t>more closely reflect real world by recognizing that laboratories  might not operate at the same severity level and tests change over time</a:t>
            </a:r>
            <a:endParaRPr lang="en-US" sz="1800" dirty="0" smtClean="0"/>
          </a:p>
          <a:p>
            <a:pPr lvl="0"/>
            <a:r>
              <a:rPr lang="en-US" sz="1800" b="1" dirty="0" smtClean="0"/>
              <a:t>Focus on knowing where the laboratory is relative to target through the use of e</a:t>
            </a:r>
            <a:r>
              <a:rPr lang="en-US" sz="1800" b="1" baseline="-25000" dirty="0" smtClean="0"/>
              <a:t>i </a:t>
            </a:r>
            <a:r>
              <a:rPr lang="en-US" sz="1800" b="1" dirty="0" smtClean="0"/>
              <a:t>– if we can reasonably adjust results, we don’t need more references</a:t>
            </a:r>
            <a:endParaRPr lang="en-US" sz="1800" dirty="0" smtClean="0"/>
          </a:p>
          <a:p>
            <a:pPr lvl="0"/>
            <a:r>
              <a:rPr lang="en-US" sz="1800" b="1" dirty="0" smtClean="0"/>
              <a:t>Trigger additional tests not when the lab is “off target”, but when we don’t know where the lab is relative to target</a:t>
            </a:r>
            <a:endParaRPr lang="en-US" sz="1800" dirty="0" smtClean="0"/>
          </a:p>
          <a:p>
            <a:pPr lvl="0"/>
            <a:r>
              <a:rPr lang="en-US" sz="1800" b="1" dirty="0" smtClean="0"/>
              <a:t>Provide incentives in reduced reference frequency when a lab is consistent and close to target</a:t>
            </a:r>
            <a:endParaRPr lang="en-US" sz="1800" dirty="0" smtClean="0"/>
          </a:p>
          <a:p>
            <a:pPr lvl="0"/>
            <a:r>
              <a:rPr lang="en-US" sz="1800" b="1" dirty="0" smtClean="0"/>
              <a:t>Procedure for limiting impact of suspicious reference results through undue influence analysis</a:t>
            </a:r>
            <a:endParaRPr lang="en-US" sz="1800" dirty="0" smtClean="0"/>
          </a:p>
          <a:p>
            <a:pPr lvl="0"/>
            <a:r>
              <a:rPr lang="en-US" sz="1800" b="1" dirty="0" smtClean="0"/>
              <a:t>Tool for surveillance panels to better ensure that labs are measuring the same performance mechanism as each other and as when the test was used in category definition</a:t>
            </a:r>
            <a:endParaRPr lang="en-US" sz="1800" dirty="0" smtClean="0"/>
          </a:p>
          <a:p>
            <a:pPr lvl="0"/>
            <a:r>
              <a:rPr lang="en-US" sz="1800" b="1" dirty="0" smtClean="0"/>
              <a:t>Consistent definition of primary and secondary </a:t>
            </a:r>
            <a:r>
              <a:rPr lang="en-US" sz="1800" b="1" dirty="0" smtClean="0"/>
              <a:t>parameters</a:t>
            </a:r>
            <a:endParaRPr lang="en-US"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Concepts and </a:t>
            </a:r>
            <a:r>
              <a:rPr lang="en-US" dirty="0" smtClean="0">
                <a:latin typeface="+mn-lt"/>
              </a:rPr>
              <a:t>Goals</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6</a:t>
            </a:fld>
            <a:endParaRPr kumimoji="0" lang="en-US"/>
          </a:p>
        </p:txBody>
      </p:sp>
      <p:sp>
        <p:nvSpPr>
          <p:cNvPr id="3" name="Content Placeholder 2"/>
          <p:cNvSpPr>
            <a:spLocks noGrp="1"/>
          </p:cNvSpPr>
          <p:nvPr>
            <p:ph sz="quarter" idx="1"/>
          </p:nvPr>
        </p:nvSpPr>
        <p:spPr>
          <a:xfrm>
            <a:off x="457200" y="1219200"/>
            <a:ext cx="8153400" cy="4648200"/>
          </a:xfrm>
        </p:spPr>
        <p:txBody>
          <a:bodyPr>
            <a:noAutofit/>
          </a:bodyPr>
          <a:lstStyle/>
          <a:p>
            <a:pPr lvl="0">
              <a:buBlip>
                <a:blip r:embed="rId2"/>
              </a:buBlip>
            </a:pPr>
            <a:r>
              <a:rPr lang="en-US" sz="2400" dirty="0" smtClean="0">
                <a:solidFill>
                  <a:schemeClr val="accent6">
                    <a:lumMod val="75000"/>
                  </a:schemeClr>
                </a:solidFill>
              </a:rPr>
              <a:t>Encourage consistency across test types</a:t>
            </a:r>
          </a:p>
          <a:p>
            <a:pPr lvl="0">
              <a:buBlip>
                <a:blip r:embed="rId2"/>
              </a:buBlip>
            </a:pPr>
            <a:r>
              <a:rPr lang="en-US" sz="2400" dirty="0" smtClean="0">
                <a:solidFill>
                  <a:schemeClr val="accent6">
                    <a:lumMod val="75000"/>
                  </a:schemeClr>
                </a:solidFill>
              </a:rPr>
              <a:t>Reduced need for industry corrections based on limited information</a:t>
            </a:r>
          </a:p>
          <a:p>
            <a:pPr lvl="0">
              <a:buBlip>
                <a:blip r:embed="rId2"/>
              </a:buBlip>
            </a:pPr>
            <a:r>
              <a:rPr lang="en-US" sz="2400" dirty="0" smtClean="0">
                <a:solidFill>
                  <a:schemeClr val="accent6">
                    <a:lumMod val="75000"/>
                  </a:schemeClr>
                </a:solidFill>
              </a:rPr>
              <a:t>More adaptive to parts and other uncontrolled test changes</a:t>
            </a:r>
          </a:p>
          <a:p>
            <a:pPr lvl="0">
              <a:buBlip>
                <a:blip r:embed="rId2"/>
              </a:buBlip>
            </a:pPr>
            <a:r>
              <a:rPr lang="en-US" sz="2400" dirty="0" smtClean="0">
                <a:solidFill>
                  <a:schemeClr val="accent6">
                    <a:lumMod val="75000"/>
                  </a:schemeClr>
                </a:solidFill>
              </a:rPr>
              <a:t>Improved LTMS should lead to less lost reference tests</a:t>
            </a:r>
          </a:p>
          <a:p>
            <a:pPr lvl="0">
              <a:buBlip>
                <a:blip r:embed="rId2"/>
              </a:buBlip>
            </a:pPr>
            <a:r>
              <a:rPr lang="en-US" sz="2400" dirty="0" smtClean="0">
                <a:solidFill>
                  <a:schemeClr val="accent6">
                    <a:lumMod val="75000"/>
                  </a:schemeClr>
                </a:solidFill>
              </a:rPr>
              <a:t>The goal is a more efficient and useful reference testing system – both testing and other industry efforts</a:t>
            </a:r>
          </a:p>
          <a:p>
            <a:pPr lvl="0">
              <a:buBlip>
                <a:blip r:embed="rId2"/>
              </a:buBlip>
            </a:pPr>
            <a:r>
              <a:rPr lang="en-US" sz="2400" dirty="0" smtClean="0">
                <a:solidFill>
                  <a:schemeClr val="accent6">
                    <a:lumMod val="75000"/>
                  </a:schemeClr>
                </a:solidFill>
              </a:rPr>
              <a:t>The greatest benefit of improved LTMS is in the precision and accuracy of candidate testing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7</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smtClean="0"/>
              <a:t>T</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test result in appropriate units</a:t>
            </a:r>
          </a:p>
          <a:p>
            <a:pPr>
              <a:buNone/>
            </a:pPr>
            <a:endParaRPr lang="en-US" sz="2400" dirty="0" smtClean="0"/>
          </a:p>
          <a:p>
            <a:r>
              <a:rPr lang="en-US" sz="2400" dirty="0" smtClean="0"/>
              <a:t>Y</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standardized test result </a:t>
            </a:r>
          </a:p>
          <a:p>
            <a:endParaRPr lang="en-US" sz="2400" dirty="0" smtClean="0"/>
          </a:p>
          <a:p>
            <a:pPr>
              <a:buNone/>
            </a:pPr>
            <a:r>
              <a:rPr lang="en-US" sz="2400" dirty="0" smtClean="0"/>
              <a:t> </a:t>
            </a:r>
          </a:p>
          <a:p>
            <a:pPr>
              <a:buNone/>
            </a:pPr>
            <a:r>
              <a:rPr lang="en-US" sz="2400" dirty="0" smtClean="0"/>
              <a:t>	where target and standard deviation are as currently defined for the reference oil used in the reference test</a:t>
            </a:r>
          </a:p>
          <a:p>
            <a:pPr>
              <a:buNone/>
            </a:pPr>
            <a:endParaRPr lang="en-US" sz="2400" dirty="0"/>
          </a:p>
        </p:txBody>
      </p:sp>
      <p:graphicFrame>
        <p:nvGraphicFramePr>
          <p:cNvPr id="6" name="Object 5"/>
          <p:cNvGraphicFramePr>
            <a:graphicFrameLocks noChangeAspect="1"/>
          </p:cNvGraphicFramePr>
          <p:nvPr/>
        </p:nvGraphicFramePr>
        <p:xfrm>
          <a:off x="3200400" y="3505200"/>
          <a:ext cx="2851355" cy="762000"/>
        </p:xfrm>
        <a:graphic>
          <a:graphicData uri="http://schemas.openxmlformats.org/presentationml/2006/ole">
            <p:oleObj spid="_x0000_s1026" name="Equation" r:id="rId3" imgW="1473120" imgH="39348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 (continued)</a:t>
            </a:r>
            <a:endParaRPr lang="en-US" dirty="0">
              <a:latin typeface="+mn-lt"/>
            </a:endParaRPr>
          </a:p>
        </p:txBody>
      </p:sp>
      <p:sp>
        <p:nvSpPr>
          <p:cNvPr id="4" name="Date Placeholder 3"/>
          <p:cNvSpPr>
            <a:spLocks noGrp="1"/>
          </p:cNvSpPr>
          <p:nvPr>
            <p:ph type="dt" sz="half" idx="10"/>
          </p:nvPr>
        </p:nvSpPr>
        <p:spPr/>
        <p:txBody>
          <a:bodyPr/>
          <a:lstStyle/>
          <a:p>
            <a:r>
              <a:rPr lang="en-US" smtClean="0"/>
              <a:t>4/11/2010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8</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err="1" smtClean="0"/>
              <a:t>Z</a:t>
            </a:r>
            <a:r>
              <a:rPr lang="en-US" sz="2400" baseline="-25000" dirty="0" err="1" smtClean="0"/>
              <a:t>i</a:t>
            </a:r>
            <a:r>
              <a:rPr lang="en-US" sz="2400" dirty="0" smtClean="0"/>
              <a:t> = EWMA</a:t>
            </a:r>
          </a:p>
          <a:p>
            <a:endParaRPr lang="en-US" sz="2400" dirty="0" smtClean="0"/>
          </a:p>
          <a:p>
            <a:pPr>
              <a:buNone/>
            </a:pPr>
            <a:endParaRPr lang="en-US" sz="2400" dirty="0" smtClean="0"/>
          </a:p>
          <a:p>
            <a:pPr>
              <a:buNone/>
            </a:pPr>
            <a:r>
              <a:rPr lang="en-US" sz="2400" dirty="0" smtClean="0"/>
              <a:t>	</a:t>
            </a:r>
            <a:r>
              <a:rPr lang="en-US" sz="2400" i="1" dirty="0" smtClean="0"/>
              <a:t>For default LTMS, λ=0.2</a:t>
            </a:r>
          </a:p>
          <a:p>
            <a:pPr>
              <a:buNone/>
            </a:pPr>
            <a:r>
              <a:rPr lang="en-US" sz="2400" i="1" dirty="0" smtClean="0"/>
              <a:t>	Fast start is used, i.e., Z</a:t>
            </a:r>
            <a:r>
              <a:rPr lang="en-US" sz="2400" i="1" baseline="-25000" dirty="0" smtClean="0"/>
              <a:t>0 </a:t>
            </a:r>
            <a:r>
              <a:rPr lang="en-US" sz="2400" i="1" dirty="0" smtClean="0"/>
              <a:t>= average of  Y1,  Y2, and Y3</a:t>
            </a:r>
          </a:p>
          <a:p>
            <a:pPr>
              <a:buNone/>
            </a:pPr>
            <a:endParaRPr lang="en-US" sz="2400" i="1" dirty="0" smtClean="0"/>
          </a:p>
          <a:p>
            <a:r>
              <a:rPr lang="en-US" sz="2400" dirty="0" err="1" smtClean="0"/>
              <a:t>e</a:t>
            </a:r>
            <a:r>
              <a:rPr lang="en-US" sz="2400" baseline="-25000" dirty="0" err="1" smtClean="0"/>
              <a:t>i</a:t>
            </a:r>
            <a:r>
              <a:rPr lang="en-US" sz="2400" dirty="0" smtClean="0"/>
              <a:t> = prediction error from EWMA</a:t>
            </a:r>
          </a:p>
          <a:p>
            <a:endParaRPr lang="en-US" sz="2400" dirty="0"/>
          </a:p>
        </p:txBody>
      </p:sp>
      <p:graphicFrame>
        <p:nvGraphicFramePr>
          <p:cNvPr id="7" name="Object 6"/>
          <p:cNvGraphicFramePr>
            <a:graphicFrameLocks noChangeAspect="1"/>
          </p:cNvGraphicFramePr>
          <p:nvPr/>
        </p:nvGraphicFramePr>
        <p:xfrm>
          <a:off x="2730500" y="2667000"/>
          <a:ext cx="3633788" cy="609600"/>
        </p:xfrm>
        <a:graphic>
          <a:graphicData uri="http://schemas.openxmlformats.org/presentationml/2006/ole">
            <p:oleObj spid="_x0000_s2051" name="Equation" r:id="rId3" imgW="1295280" imgH="228600" progId="Equation.3">
              <p:embed/>
            </p:oleObj>
          </a:graphicData>
        </a:graphic>
      </p:graphicFrame>
      <p:graphicFrame>
        <p:nvGraphicFramePr>
          <p:cNvPr id="8" name="Object 7"/>
          <p:cNvGraphicFramePr>
            <a:graphicFrameLocks noChangeAspect="1"/>
          </p:cNvGraphicFramePr>
          <p:nvPr/>
        </p:nvGraphicFramePr>
        <p:xfrm>
          <a:off x="2933700" y="5410200"/>
          <a:ext cx="2287588" cy="685800"/>
        </p:xfrm>
        <a:graphic>
          <a:graphicData uri="http://schemas.openxmlformats.org/presentationml/2006/ole">
            <p:oleObj spid="_x0000_s2052" name="Equation" r:id="rId4" imgW="761760" imgH="2286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High Level LTMS Version 2 Flowchart</a:t>
            </a:r>
          </a:p>
        </p:txBody>
      </p:sp>
      <p:sp>
        <p:nvSpPr>
          <p:cNvPr id="3" name="Date Placeholder 2"/>
          <p:cNvSpPr>
            <a:spLocks noGrp="1"/>
          </p:cNvSpPr>
          <p:nvPr>
            <p:ph type="dt" sz="half" idx="10"/>
          </p:nvPr>
        </p:nvSpPr>
        <p:spPr/>
        <p:txBody>
          <a:bodyPr/>
          <a:lstStyle/>
          <a:p>
            <a:r>
              <a:rPr lang="en-US" smtClean="0"/>
              <a:t>4/11/2010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9</a:t>
            </a:fld>
            <a:endParaRPr kumimoji="0" lang="en-US"/>
          </a:p>
        </p:txBody>
      </p:sp>
      <p:pic>
        <p:nvPicPr>
          <p:cNvPr id="22530" name="Picture 2"/>
          <p:cNvPicPr>
            <a:picLocks noGrp="1" noChangeAspect="1" noChangeArrowheads="1"/>
          </p:cNvPicPr>
          <p:nvPr>
            <p:ph sz="quarter" idx="1"/>
          </p:nvPr>
        </p:nvPicPr>
        <p:blipFill>
          <a:blip r:embed="rId2" cstate="print"/>
          <a:srcRect/>
          <a:stretch>
            <a:fillRect/>
          </a:stretch>
        </p:blipFill>
        <p:spPr bwMode="auto">
          <a:xfrm>
            <a:off x="1840912" y="1219200"/>
            <a:ext cx="5462176" cy="4937125"/>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616</TotalTime>
  <Words>582</Words>
  <Application>Microsoft Office PowerPoint</Application>
  <PresentationFormat>On-screen Show (4:3)</PresentationFormat>
  <Paragraphs>111</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Origin</vt:lpstr>
      <vt:lpstr>Equation</vt:lpstr>
      <vt:lpstr>LTMS Task Force  Statistics Subgroup Report to  Joint LTMS Open Forum</vt:lpstr>
      <vt:lpstr>Outline</vt:lpstr>
      <vt:lpstr>Statistics Subgroup</vt:lpstr>
      <vt:lpstr>Expectations</vt:lpstr>
      <vt:lpstr> What’s New in LTMS Version 2?</vt:lpstr>
      <vt:lpstr>Concepts and Goals</vt:lpstr>
      <vt:lpstr>Formulae</vt:lpstr>
      <vt:lpstr>Formulae (continued)</vt:lpstr>
      <vt:lpstr>High Level LTMS Version 2 Flowchart</vt:lpstr>
      <vt:lpstr>Examples</vt:lpstr>
      <vt:lpstr>Hot Issues for Discussion</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LTMS Task Force Statistics Subgroup Report to Joint LTMS TF and Technical Guidance Committee</dc:title>
  <dc:creator>Jim Rutherford</dc:creator>
  <cp:lastModifiedBy>Jim Rutherford</cp:lastModifiedBy>
  <cp:revision>68</cp:revision>
  <dcterms:created xsi:type="dcterms:W3CDTF">2010-02-21T07:13:22Z</dcterms:created>
  <dcterms:modified xsi:type="dcterms:W3CDTF">2010-04-28T01:55:50Z</dcterms:modified>
</cp:coreProperties>
</file>