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6"/>
  </p:notesMasterIdLst>
  <p:sldIdLst>
    <p:sldId id="256" r:id="rId2"/>
    <p:sldId id="257" r:id="rId3"/>
    <p:sldId id="258" r:id="rId4"/>
    <p:sldId id="259" r:id="rId5"/>
    <p:sldId id="264" r:id="rId6"/>
    <p:sldId id="260" r:id="rId7"/>
    <p:sldId id="271" r:id="rId8"/>
    <p:sldId id="263" r:id="rId9"/>
    <p:sldId id="268" r:id="rId10"/>
    <p:sldId id="269" r:id="rId11"/>
    <p:sldId id="261" r:id="rId12"/>
    <p:sldId id="270" r:id="rId13"/>
    <p:sldId id="273"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C5FF"/>
    <a:srgbClr val="6600CC"/>
    <a:srgbClr val="D9B3FF"/>
    <a:srgbClr val="CC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64" autoAdjust="0"/>
  </p:normalViewPr>
  <p:slideViewPr>
    <p:cSldViewPr>
      <p:cViewPr varScale="1">
        <p:scale>
          <a:sx n="64" d="100"/>
          <a:sy n="64" d="100"/>
        </p:scale>
        <p:origin x="-2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331C74-F5AE-444B-936F-FB4F124D71A6}" type="datetimeFigureOut">
              <a:rPr lang="en-US" smtClean="0"/>
              <a:pPr/>
              <a:t>5/11/2010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D9BFD2-78B3-4BB7-984C-0CDB125B38E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r>
              <a:rPr lang="en-US" smtClean="0"/>
              <a:t>5/11/2010</a:t>
            </a:r>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kumimoji="0" lang="en-US"/>
          </a:p>
        </p:txBody>
      </p:sp>
      <p:sp>
        <p:nvSpPr>
          <p:cNvPr id="29" name="Slide Number Placeholder 28"/>
          <p:cNvSpPr>
            <a:spLocks noGrp="1"/>
          </p:cNvSpPr>
          <p:nvPr>
            <p:ph type="sldNum" sz="quarter" idx="12"/>
          </p:nvPr>
        </p:nvSpPr>
        <p:spPr>
          <a:xfrm>
            <a:off x="1216152" y="6355080"/>
            <a:ext cx="1219200" cy="365760"/>
          </a:xfrm>
        </p:spPr>
        <p:txBody>
          <a:bodyPr/>
          <a:lstStyle/>
          <a:p>
            <a:fld id="{6294C92D-0306-4E69-9CD3-20855E849650}" type="slidenum">
              <a:rPr kumimoji="0" lang="en-US" smtClean="0"/>
              <a:pPr/>
              <a:t>‹#›</a:t>
            </a:fld>
            <a:endParaRPr kumimoji="0"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en-US" smtClean="0"/>
              <a:t>5/11/2010</a:t>
            </a:r>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r>
              <a:rPr lang="en-US" smtClean="0"/>
              <a:t>5/11/2010</a:t>
            </a:r>
            <a:endParaRPr lang="en-US"/>
          </a:p>
        </p:txBody>
      </p:sp>
      <p:sp>
        <p:nvSpPr>
          <p:cNvPr id="5" name="Footer Placeholder 4"/>
          <p:cNvSpPr>
            <a:spLocks noGrp="1"/>
          </p:cNvSpPr>
          <p:nvPr>
            <p:ph type="ftr" sz="quarter" idx="11"/>
          </p:nvPr>
        </p:nvSpPr>
        <p:spPr>
          <a:xfrm>
            <a:off x="2898648" y="6355080"/>
            <a:ext cx="3474720" cy="365760"/>
          </a:xfrm>
        </p:spPr>
        <p:txBody>
          <a:bodyPr/>
          <a:lstStyle/>
          <a:p>
            <a:endParaRPr kumimoji="0" lang="en-US"/>
          </a:p>
        </p:txBody>
      </p:sp>
      <p:sp>
        <p:nvSpPr>
          <p:cNvPr id="6" name="Slide Number Placeholder 5"/>
          <p:cNvSpPr>
            <a:spLocks noGrp="1"/>
          </p:cNvSpPr>
          <p:nvPr>
            <p:ph type="sldNum" sz="quarter" idx="12"/>
          </p:nvPr>
        </p:nvSpPr>
        <p:spPr>
          <a:xfrm>
            <a:off x="1069848" y="6355080"/>
            <a:ext cx="1520952" cy="365760"/>
          </a:xfrm>
        </p:spPr>
        <p:txBody>
          <a:bodyPr/>
          <a:lstStyle/>
          <a:p>
            <a:fld id="{6294C92D-0306-4E69-9CD3-20855E849650}" type="slidenum">
              <a:rPr kumimoji="0" lang="en-US" smtClean="0"/>
              <a:pPr/>
              <a:t>‹#›</a:t>
            </a:fld>
            <a:endParaRPr kumimoji="0"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en-US" smtClean="0"/>
              <a:t>5/11/2010</a:t>
            </a: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en-US" smtClean="0"/>
              <a:t>5/11/2010</a:t>
            </a:r>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5/11/2010</a:t>
            </a:r>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5/11/2010</a:t>
            </a:r>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5/11/2010</a:t>
            </a: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5/11/2010</a:t>
            </a: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lgn="r" eaLnBrk="1" latinLnBrk="0" hangingPunct="1"/>
            <a:r>
              <a:rPr lang="en-US" smtClean="0"/>
              <a:t>5/11/2010</a:t>
            </a:r>
            <a:endParaRPr lang="en-US" sz="1200">
              <a:solidFill>
                <a:schemeClr val="bg2">
                  <a:shade val="50000"/>
                </a:schemeClr>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0" lang="en-US" sz="1200">
              <a:solidFill>
                <a:schemeClr val="bg2">
                  <a:shade val="50000"/>
                </a:schemeClr>
              </a:solidFill>
              <a:effectLst/>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ctr" eaLnBrk="1" latinLnBrk="0" hangingPunct="1"/>
            <a:fld id="{6294C92D-0306-4E69-9CD3-20855E849650}" type="slidenum">
              <a:rPr kumimoji="0" lang="en-US" smtClean="0"/>
              <a:pPr algn="ctr" eaLnBrk="1" latinLnBrk="0" hangingPunct="1"/>
              <a:t>‹#›</a:t>
            </a:fld>
            <a:endParaRPr kumimoji="0" lang="en-US" sz="1200">
              <a:solidFill>
                <a:schemeClr val="bg2">
                  <a:shade val="50000"/>
                </a:schemeClr>
              </a:solidFill>
              <a:effectLst/>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733800"/>
            <a:ext cx="5334000" cy="914400"/>
          </a:xfrm>
        </p:spPr>
        <p:txBody>
          <a:bodyPr>
            <a:noAutofit/>
          </a:bodyPr>
          <a:lstStyle/>
          <a:p>
            <a:pPr algn="l"/>
            <a:r>
              <a:rPr lang="en-US" sz="1800" dirty="0" smtClean="0">
                <a:solidFill>
                  <a:schemeClr val="accent6">
                    <a:lumMod val="75000"/>
                  </a:schemeClr>
                </a:solidFill>
                <a:latin typeface="Gill Sans MT" pitchFamily="34" charset="0"/>
              </a:rPr>
              <a:t>LTMS Task Force </a:t>
            </a:r>
            <a:br>
              <a:rPr lang="en-US" sz="1800" dirty="0" smtClean="0">
                <a:solidFill>
                  <a:schemeClr val="accent6">
                    <a:lumMod val="75000"/>
                  </a:schemeClr>
                </a:solidFill>
                <a:latin typeface="Gill Sans MT" pitchFamily="34" charset="0"/>
              </a:rPr>
            </a:br>
            <a:r>
              <a:rPr lang="en-US" sz="1800" dirty="0" smtClean="0">
                <a:solidFill>
                  <a:schemeClr val="accent6">
                    <a:lumMod val="75000"/>
                  </a:schemeClr>
                </a:solidFill>
                <a:latin typeface="Gill Sans MT" pitchFamily="34" charset="0"/>
              </a:rPr>
              <a:t>Statistics Subgroup</a:t>
            </a:r>
            <a:br>
              <a:rPr lang="en-US" sz="1800" dirty="0" smtClean="0">
                <a:solidFill>
                  <a:schemeClr val="accent6">
                    <a:lumMod val="75000"/>
                  </a:schemeClr>
                </a:solidFill>
                <a:latin typeface="Gill Sans MT" pitchFamily="34" charset="0"/>
              </a:rPr>
            </a:br>
            <a:r>
              <a:rPr lang="en-US" sz="1800" dirty="0" smtClean="0">
                <a:solidFill>
                  <a:schemeClr val="accent6">
                    <a:lumMod val="75000"/>
                  </a:schemeClr>
                </a:solidFill>
                <a:latin typeface="Gill Sans MT" pitchFamily="34" charset="0"/>
              </a:rPr>
              <a:t>Report to </a:t>
            </a:r>
            <a:br>
              <a:rPr lang="en-US" sz="1800" dirty="0" smtClean="0">
                <a:solidFill>
                  <a:schemeClr val="accent6">
                    <a:lumMod val="75000"/>
                  </a:schemeClr>
                </a:solidFill>
                <a:latin typeface="Gill Sans MT" pitchFamily="34" charset="0"/>
              </a:rPr>
            </a:br>
            <a:r>
              <a:rPr lang="en-US" sz="1800" dirty="0" smtClean="0">
                <a:solidFill>
                  <a:schemeClr val="accent6">
                    <a:lumMod val="75000"/>
                  </a:schemeClr>
                </a:solidFill>
                <a:latin typeface="Gill Sans MT" pitchFamily="34" charset="0"/>
              </a:rPr>
              <a:t>Joint LTMS Open Forum</a:t>
            </a:r>
            <a:endParaRPr lang="en-US" sz="1800" dirty="0">
              <a:solidFill>
                <a:schemeClr val="accent6">
                  <a:lumMod val="75000"/>
                </a:schemeClr>
              </a:solidFill>
              <a:latin typeface="Gill Sans MT" pitchFamily="34" charset="0"/>
            </a:endParaRPr>
          </a:p>
        </p:txBody>
      </p:sp>
      <p:sp>
        <p:nvSpPr>
          <p:cNvPr id="3" name="Subtitle 2"/>
          <p:cNvSpPr>
            <a:spLocks noGrp="1"/>
          </p:cNvSpPr>
          <p:nvPr>
            <p:ph type="subTitle" idx="1"/>
          </p:nvPr>
        </p:nvSpPr>
        <p:spPr>
          <a:xfrm>
            <a:off x="1143000" y="5105400"/>
            <a:ext cx="2971800" cy="609600"/>
          </a:xfrm>
        </p:spPr>
        <p:txBody>
          <a:bodyPr>
            <a:normAutofit fontScale="85000" lnSpcReduction="20000"/>
          </a:bodyPr>
          <a:lstStyle/>
          <a:p>
            <a:pPr algn="l"/>
            <a:r>
              <a:rPr lang="en-US" dirty="0" smtClean="0">
                <a:solidFill>
                  <a:schemeClr val="accent6">
                    <a:lumMod val="75000"/>
                  </a:schemeClr>
                </a:solidFill>
                <a:latin typeface="+mn-lt"/>
              </a:rPr>
              <a:t>San Antonio, TX</a:t>
            </a:r>
          </a:p>
          <a:p>
            <a:pPr algn="l"/>
            <a:r>
              <a:rPr lang="en-US" dirty="0" smtClean="0">
                <a:solidFill>
                  <a:schemeClr val="accent6">
                    <a:lumMod val="75000"/>
                  </a:schemeClr>
                </a:solidFill>
                <a:latin typeface="+mn-lt"/>
              </a:rPr>
              <a:t>May 11, 2010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High Level LTMS Version 2 Flowchart</a:t>
            </a:r>
          </a:p>
        </p:txBody>
      </p:sp>
      <p:sp>
        <p:nvSpPr>
          <p:cNvPr id="3" name="Date Placeholder 2"/>
          <p:cNvSpPr>
            <a:spLocks noGrp="1"/>
          </p:cNvSpPr>
          <p:nvPr>
            <p:ph type="dt" sz="half" idx="10"/>
          </p:nvPr>
        </p:nvSpPr>
        <p:spPr/>
        <p:txBody>
          <a:bodyPr/>
          <a:lstStyle/>
          <a:p>
            <a:r>
              <a:rPr lang="en-US" smtClean="0"/>
              <a:t>5/11/2010</a:t>
            </a:r>
            <a:endParaRPr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10</a:t>
            </a:fld>
            <a:endParaRPr kumimoji="0" lang="en-US"/>
          </a:p>
        </p:txBody>
      </p:sp>
      <p:pic>
        <p:nvPicPr>
          <p:cNvPr id="23554" name="Picture 2"/>
          <p:cNvPicPr>
            <a:picLocks noGrp="1" noChangeAspect="1" noChangeArrowheads="1"/>
          </p:cNvPicPr>
          <p:nvPr>
            <p:ph sz="quarter" idx="1"/>
          </p:nvPr>
        </p:nvPicPr>
        <p:blipFill>
          <a:blip r:embed="rId2" cstate="print"/>
          <a:srcRect/>
          <a:stretch>
            <a:fillRect/>
          </a:stretch>
        </p:blipFill>
        <p:spPr bwMode="auto">
          <a:xfrm>
            <a:off x="1523999" y="990601"/>
            <a:ext cx="6157523" cy="53409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Examples</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11</a:t>
            </a:fld>
            <a:endParaRPr kumimoji="0" lang="en-US" dirty="0"/>
          </a:p>
        </p:txBody>
      </p:sp>
      <p:sp>
        <p:nvSpPr>
          <p:cNvPr id="3" name="Content Placeholder 2"/>
          <p:cNvSpPr>
            <a:spLocks noGrp="1"/>
          </p:cNvSpPr>
          <p:nvPr>
            <p:ph sz="quarter" idx="1"/>
          </p:nvPr>
        </p:nvSpPr>
        <p:spPr>
          <a:xfrm>
            <a:off x="1219200" y="1371600"/>
            <a:ext cx="7543800" cy="4191000"/>
          </a:xfrm>
        </p:spPr>
        <p:txBody>
          <a:bodyPr>
            <a:noAutofit/>
          </a:bodyPr>
          <a:lstStyle/>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Industry could maybe best understand LTMS proposals by using historical data from an existing </a:t>
            </a:r>
            <a:r>
              <a:rPr lang="en-US" sz="1800" smtClean="0">
                <a:solidFill>
                  <a:schemeClr val="accent6">
                    <a:lumMod val="75000"/>
                  </a:schemeClr>
                </a:solidFill>
                <a:latin typeface="Microsoft Sans Serif"/>
                <a:ea typeface="Calibri"/>
                <a:cs typeface="Times New Roman"/>
              </a:rPr>
              <a:t>test to </a:t>
            </a:r>
            <a:r>
              <a:rPr lang="en-US" sz="1800" dirty="0" smtClean="0">
                <a:solidFill>
                  <a:schemeClr val="accent6">
                    <a:lumMod val="75000"/>
                  </a:schemeClr>
                </a:solidFill>
                <a:latin typeface="Microsoft Sans Serif"/>
                <a:ea typeface="Calibri"/>
                <a:cs typeface="Times New Roman"/>
              </a:rPr>
              <a:t>demonstrate how it works and what happens. But we should be very careful in how we interpret this exercise. There is no way that historical data from the previous system can be manipulated to determine what would have happened if the revised LTMS system had been in place. </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Sequence VIII – Jo </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Sequence IVA – Doyle</a:t>
            </a:r>
          </a:p>
          <a:p>
            <a:pPr marL="342900" indent="-342900">
              <a:lnSpc>
                <a:spcPct val="115000"/>
              </a:lnSpc>
              <a:spcBef>
                <a:spcPts val="0"/>
              </a:spcBef>
              <a:spcAft>
                <a:spcPts val="1000"/>
              </a:spcAft>
              <a:buBlip>
                <a:blip r:embed="rId2"/>
              </a:buBlip>
            </a:pPr>
            <a:r>
              <a:rPr lang="en-US" sz="1800" dirty="0" smtClean="0">
                <a:solidFill>
                  <a:schemeClr val="accent6">
                    <a:lumMod val="75000"/>
                  </a:schemeClr>
                </a:solidFill>
                <a:latin typeface="Microsoft Sans Serif"/>
                <a:ea typeface="Calibri"/>
                <a:cs typeface="Times New Roman"/>
              </a:rPr>
              <a:t>Sequence IIIG – Todd</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Sequence VG – Phil</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Sequence VID - Janet</a:t>
            </a:r>
          </a:p>
          <a:p>
            <a:pPr marL="342900" marR="0" lvl="0" indent="-342900">
              <a:lnSpc>
                <a:spcPct val="115000"/>
              </a:lnSpc>
              <a:spcBef>
                <a:spcPts val="0"/>
              </a:spcBef>
              <a:spcAft>
                <a:spcPts val="1000"/>
              </a:spcAft>
              <a:buFont typeface="Symbol"/>
              <a:buBlip>
                <a:blip r:embed="rId2"/>
              </a:buBlip>
            </a:pPr>
            <a:endParaRPr lang="en-US" sz="1800" dirty="0" smtClean="0">
              <a:solidFill>
                <a:schemeClr val="accent6">
                  <a:lumMod val="75000"/>
                </a:schemeClr>
              </a:solidFill>
              <a:latin typeface="Microsoft Sans Serif"/>
              <a:ea typeface="Calibri"/>
              <a:cs typeface="Times New Roma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Hot Issues for Discussion</a:t>
            </a:r>
          </a:p>
        </p:txBody>
      </p:sp>
      <p:sp>
        <p:nvSpPr>
          <p:cNvPr id="3" name="Date Placeholder 2"/>
          <p:cNvSpPr>
            <a:spLocks noGrp="1"/>
          </p:cNvSpPr>
          <p:nvPr>
            <p:ph type="dt" sz="half" idx="10"/>
          </p:nvPr>
        </p:nvSpPr>
        <p:spPr/>
        <p:txBody>
          <a:bodyPr/>
          <a:lstStyle/>
          <a:p>
            <a:r>
              <a:rPr lang="en-US" smtClean="0"/>
              <a:t>5/11/2010</a:t>
            </a:r>
            <a:endParaRPr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12</a:t>
            </a:fld>
            <a:endParaRPr kumimoji="0" lang="en-US"/>
          </a:p>
        </p:txBody>
      </p:sp>
      <p:sp>
        <p:nvSpPr>
          <p:cNvPr id="5" name="Content Placeholder 4"/>
          <p:cNvSpPr>
            <a:spLocks noGrp="1"/>
          </p:cNvSpPr>
          <p:nvPr>
            <p:ph sz="quarter" idx="1"/>
          </p:nvPr>
        </p:nvSpPr>
        <p:spPr/>
        <p:txBody>
          <a:bodyPr/>
          <a:lstStyle/>
          <a:p>
            <a:pPr>
              <a:buBlip>
                <a:blip r:embed="rId2"/>
              </a:buBlip>
            </a:pPr>
            <a:r>
              <a:rPr lang="en-US" sz="2400" dirty="0" smtClean="0">
                <a:solidFill>
                  <a:schemeClr val="accent6">
                    <a:lumMod val="75000"/>
                  </a:schemeClr>
                </a:solidFill>
              </a:rPr>
              <a:t>Chance of extending and reducing reference interval should be equal or just drop level 2 versus your test is only as good as your worst (primary) parameter.</a:t>
            </a:r>
          </a:p>
          <a:p>
            <a:pPr>
              <a:buBlip>
                <a:blip r:embed="rId2"/>
              </a:buBlip>
            </a:pPr>
            <a:r>
              <a:rPr lang="en-US" sz="2400" dirty="0" smtClean="0">
                <a:solidFill>
                  <a:schemeClr val="accent6">
                    <a:lumMod val="75000"/>
                  </a:schemeClr>
                </a:solidFill>
              </a:rPr>
              <a:t> Are we allowing people to not move toward target?</a:t>
            </a:r>
          </a:p>
          <a:p>
            <a:pPr>
              <a:buBlip>
                <a:blip r:embed="rId2"/>
              </a:buBlip>
            </a:pPr>
            <a:r>
              <a:rPr lang="en-US" sz="2400" dirty="0" smtClean="0">
                <a:solidFill>
                  <a:schemeClr val="accent6">
                    <a:lumMod val="75000"/>
                  </a:schemeClr>
                </a:solidFill>
              </a:rPr>
              <a:t> Should we just use the Sequence III type LTMS for everything?</a:t>
            </a:r>
          </a:p>
          <a:p>
            <a:pPr>
              <a:buBlip>
                <a:blip r:embed="rId2"/>
              </a:buBlip>
            </a:pPr>
            <a:r>
              <a:rPr lang="en-US" sz="2400" dirty="0" smtClean="0">
                <a:solidFill>
                  <a:schemeClr val="accent6">
                    <a:lumMod val="75000"/>
                  </a:schemeClr>
                </a:solidFill>
              </a:rPr>
              <a:t> </a:t>
            </a:r>
            <a:r>
              <a:rPr lang="en-US" sz="2400" strike="sngStrike" dirty="0" smtClean="0">
                <a:solidFill>
                  <a:schemeClr val="accent6">
                    <a:lumMod val="75000"/>
                  </a:schemeClr>
                </a:solidFill>
              </a:rPr>
              <a:t>K values</a:t>
            </a:r>
            <a:r>
              <a:rPr lang="en-US" sz="2400" dirty="0" smtClean="0">
                <a:solidFill>
                  <a:schemeClr val="accent6">
                    <a:lumMod val="75000"/>
                  </a:schemeClr>
                </a:solidFill>
              </a:rPr>
              <a:t> =&gt; limits</a:t>
            </a:r>
          </a:p>
          <a:p>
            <a:pPr>
              <a:buBlip>
                <a:blip r:embed="rId2"/>
              </a:buBlip>
            </a:pPr>
            <a:r>
              <a:rPr lang="en-US" sz="2400" dirty="0" smtClean="0">
                <a:solidFill>
                  <a:schemeClr val="accent6">
                    <a:lumMod val="75000"/>
                  </a:schemeClr>
                </a:solidFill>
              </a:rPr>
              <a:t>Reference intervals and </a:t>
            </a:r>
            <a:r>
              <a:rPr lang="en-US" sz="2400" dirty="0" smtClean="0">
                <a:solidFill>
                  <a:schemeClr val="accent6">
                    <a:lumMod val="75000"/>
                  </a:schemeClr>
                </a:solidFill>
              </a:rPr>
              <a:t>spacing</a:t>
            </a:r>
          </a:p>
          <a:p>
            <a:pPr>
              <a:buBlip>
                <a:blip r:embed="rId2"/>
              </a:buBlip>
            </a:pPr>
            <a:endParaRPr lang="en-US" sz="2400" dirty="0" smtClean="0">
              <a:solidFill>
                <a:schemeClr val="accent6">
                  <a:lumMod val="75000"/>
                </a:schemeClr>
              </a:solidFill>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Hot Issues for Discussion</a:t>
            </a:r>
          </a:p>
        </p:txBody>
      </p:sp>
      <p:sp>
        <p:nvSpPr>
          <p:cNvPr id="3" name="Date Placeholder 2"/>
          <p:cNvSpPr>
            <a:spLocks noGrp="1"/>
          </p:cNvSpPr>
          <p:nvPr>
            <p:ph type="dt" sz="half" idx="10"/>
          </p:nvPr>
        </p:nvSpPr>
        <p:spPr/>
        <p:txBody>
          <a:bodyPr/>
          <a:lstStyle/>
          <a:p>
            <a:r>
              <a:rPr lang="en-US" smtClean="0"/>
              <a:t>5/11/2010</a:t>
            </a:r>
            <a:endParaRPr lang="en-US"/>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13</a:t>
            </a:fld>
            <a:endParaRPr kumimoji="0" lang="en-US"/>
          </a:p>
        </p:txBody>
      </p:sp>
      <p:sp>
        <p:nvSpPr>
          <p:cNvPr id="5" name="Content Placeholder 4"/>
          <p:cNvSpPr>
            <a:spLocks noGrp="1"/>
          </p:cNvSpPr>
          <p:nvPr>
            <p:ph sz="quarter" idx="1"/>
          </p:nvPr>
        </p:nvSpPr>
        <p:spPr/>
        <p:txBody>
          <a:bodyPr/>
          <a:lstStyle/>
          <a:p>
            <a:pPr>
              <a:buBlip>
                <a:blip r:embed="rId2"/>
              </a:buBlip>
            </a:pPr>
            <a:r>
              <a:rPr lang="en-US" sz="2400" dirty="0" smtClean="0">
                <a:solidFill>
                  <a:schemeClr val="accent6">
                    <a:lumMod val="75000"/>
                  </a:schemeClr>
                </a:solidFill>
              </a:rPr>
              <a:t> SP determination of a lab too far – can it change?</a:t>
            </a:r>
          </a:p>
          <a:p>
            <a:pPr>
              <a:buBlip>
                <a:blip r:embed="rId2"/>
              </a:buBlip>
            </a:pPr>
            <a:r>
              <a:rPr lang="en-US" sz="2400" dirty="0" smtClean="0">
                <a:solidFill>
                  <a:schemeClr val="accent6">
                    <a:lumMod val="75000"/>
                  </a:schemeClr>
                </a:solidFill>
              </a:rPr>
              <a:t> </a:t>
            </a:r>
            <a:r>
              <a:rPr lang="en-US" sz="2400" dirty="0" smtClean="0">
                <a:solidFill>
                  <a:schemeClr val="accent6">
                    <a:lumMod val="75000"/>
                  </a:schemeClr>
                </a:solidFill>
              </a:rPr>
              <a:t>C13 example?</a:t>
            </a:r>
          </a:p>
          <a:p>
            <a:pPr>
              <a:buBlip>
                <a:blip r:embed="rId2"/>
              </a:buBlip>
            </a:pPr>
            <a:r>
              <a:rPr lang="en-US" sz="2400" dirty="0" smtClean="0">
                <a:solidFill>
                  <a:schemeClr val="accent6">
                    <a:lumMod val="75000"/>
                  </a:schemeClr>
                </a:solidFill>
              </a:rPr>
              <a:t> </a:t>
            </a:r>
            <a:r>
              <a:rPr lang="en-US" sz="2400" dirty="0" smtClean="0">
                <a:solidFill>
                  <a:schemeClr val="accent6">
                    <a:lumMod val="75000"/>
                  </a:schemeClr>
                </a:solidFill>
              </a:rPr>
              <a:t>Racing fastest in HD</a:t>
            </a:r>
          </a:p>
          <a:p>
            <a:pPr>
              <a:buBlip>
                <a:blip r:embed="rId2"/>
              </a:buBlip>
            </a:pPr>
            <a:r>
              <a:rPr lang="en-US" sz="2400" dirty="0" smtClean="0">
                <a:solidFill>
                  <a:schemeClr val="accent6">
                    <a:lumMod val="75000"/>
                  </a:schemeClr>
                </a:solidFill>
              </a:rPr>
              <a:t> </a:t>
            </a:r>
            <a:r>
              <a:rPr lang="en-US" sz="2400" dirty="0" smtClean="0">
                <a:solidFill>
                  <a:schemeClr val="accent6">
                    <a:lumMod val="75000"/>
                  </a:schemeClr>
                </a:solidFill>
              </a:rPr>
              <a:t>Critical/Noncritical versus Primary/Secondary</a:t>
            </a:r>
          </a:p>
          <a:p>
            <a:pPr>
              <a:buBlip>
                <a:blip r:embed="rId2"/>
              </a:buBlip>
            </a:pPr>
            <a:r>
              <a:rPr lang="en-US" sz="2400" dirty="0" smtClean="0">
                <a:solidFill>
                  <a:schemeClr val="accent6">
                    <a:lumMod val="75000"/>
                  </a:schemeClr>
                </a:solidFill>
              </a:rPr>
              <a:t> </a:t>
            </a:r>
            <a:r>
              <a:rPr lang="en-US" sz="2400" dirty="0" smtClean="0">
                <a:solidFill>
                  <a:schemeClr val="accent6">
                    <a:lumMod val="75000"/>
                  </a:schemeClr>
                </a:solidFill>
              </a:rPr>
              <a:t>Incentive for being on target</a:t>
            </a:r>
          </a:p>
          <a:p>
            <a:pPr>
              <a:buBlip>
                <a:blip r:embed="rId2"/>
              </a:buBlip>
            </a:pPr>
            <a:r>
              <a:rPr lang="en-US" sz="2400" dirty="0" smtClean="0">
                <a:solidFill>
                  <a:schemeClr val="accent6">
                    <a:lumMod val="75000"/>
                  </a:schemeClr>
                </a:solidFill>
              </a:rPr>
              <a:t> </a:t>
            </a:r>
            <a:r>
              <a:rPr lang="en-US" sz="2400" dirty="0" smtClean="0">
                <a:solidFill>
                  <a:schemeClr val="accent6">
                    <a:lumMod val="75000"/>
                  </a:schemeClr>
                </a:solidFill>
              </a:rPr>
              <a:t>Continuous adjustment</a:t>
            </a:r>
          </a:p>
          <a:p>
            <a:pPr>
              <a:buBlip>
                <a:blip r:embed="rId2"/>
              </a:buBlip>
            </a:pPr>
            <a:r>
              <a:rPr lang="en-US" sz="2400" dirty="0" smtClean="0">
                <a:solidFill>
                  <a:schemeClr val="accent6">
                    <a:lumMod val="75000"/>
                  </a:schemeClr>
                </a:solidFill>
              </a:rPr>
              <a:t> </a:t>
            </a:r>
            <a:r>
              <a:rPr lang="en-US" sz="2400" dirty="0" smtClean="0">
                <a:solidFill>
                  <a:schemeClr val="accent6">
                    <a:lumMod val="75000"/>
                  </a:schemeClr>
                </a:solidFill>
              </a:rPr>
              <a:t>Plug in for test types</a:t>
            </a:r>
          </a:p>
          <a:p>
            <a:pPr>
              <a:buBlip>
                <a:blip r:embed="rId2"/>
              </a:buBlip>
            </a:pPr>
            <a:r>
              <a:rPr lang="en-US" sz="2400" dirty="0" smtClean="0">
                <a:solidFill>
                  <a:schemeClr val="accent6">
                    <a:lumMod val="75000"/>
                  </a:schemeClr>
                </a:solidFill>
              </a:rPr>
              <a:t> </a:t>
            </a:r>
            <a:r>
              <a:rPr lang="en-US" sz="2400" dirty="0" smtClean="0">
                <a:solidFill>
                  <a:schemeClr val="accent6">
                    <a:lumMod val="75000"/>
                  </a:schemeClr>
                </a:solidFill>
              </a:rPr>
              <a:t>Do it in the middle of GF-5?</a:t>
            </a:r>
          </a:p>
          <a:p>
            <a:pPr>
              <a:buBlip>
                <a:blip r:embed="rId2"/>
              </a:buBlip>
            </a:pPr>
            <a:r>
              <a:rPr lang="en-US" sz="2400" dirty="0" smtClean="0">
                <a:solidFill>
                  <a:schemeClr val="accent6">
                    <a:lumMod val="75000"/>
                  </a:schemeClr>
                </a:solidFill>
              </a:rPr>
              <a:t> </a:t>
            </a:r>
            <a:r>
              <a:rPr lang="en-US" sz="2400" smtClean="0">
                <a:solidFill>
                  <a:schemeClr val="accent6">
                    <a:lumMod val="75000"/>
                  </a:schemeClr>
                </a:solidFill>
              </a:rPr>
              <a:t>Industry charting</a:t>
            </a:r>
            <a:endParaRPr lang="en-US" sz="2400" dirty="0" smtClean="0">
              <a:solidFill>
                <a:schemeClr val="accent6">
                  <a:lumMod val="75000"/>
                </a:schemeClr>
              </a:solidFill>
            </a:endParaRPr>
          </a:p>
          <a:p>
            <a:pPr>
              <a:buNone/>
            </a:pPr>
            <a:endParaRPr lang="en-US" sz="2400" dirty="0" smtClean="0">
              <a:solidFill>
                <a:schemeClr val="accent6">
                  <a:lumMod val="75000"/>
                </a:schemeClr>
              </a:solidFill>
            </a:endParaRPr>
          </a:p>
          <a:p>
            <a:pPr>
              <a:buBlip>
                <a:blip r:embed="rId2"/>
              </a:buBlip>
            </a:pPr>
            <a:endParaRPr lang="en-US" sz="2400" dirty="0" smtClean="0">
              <a:solidFill>
                <a:schemeClr val="accent6">
                  <a:lumMod val="75000"/>
                </a:schemeClr>
              </a:solidFill>
            </a:endParaRP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Reference Intervals and Spacing</a:t>
            </a:r>
            <a:endParaRPr lang="en-US" dirty="0">
              <a:latin typeface="+mn-lt"/>
            </a:endParaRPr>
          </a:p>
        </p:txBody>
      </p:sp>
      <p:sp>
        <p:nvSpPr>
          <p:cNvPr id="3" name="Date Placeholder 2"/>
          <p:cNvSpPr>
            <a:spLocks noGrp="1"/>
          </p:cNvSpPr>
          <p:nvPr>
            <p:ph type="dt" sz="half" idx="10"/>
          </p:nvPr>
        </p:nvSpPr>
        <p:spPr/>
        <p:txBody>
          <a:bodyPr/>
          <a:lstStyle/>
          <a:p>
            <a:r>
              <a:rPr lang="en-US" smtClean="0"/>
              <a:t>5/11/2010</a:t>
            </a:r>
            <a:endParaRPr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pPr/>
              <a:t>14</a:t>
            </a:fld>
            <a:endParaRPr kumimoji="0" lang="en-US"/>
          </a:p>
        </p:txBody>
      </p:sp>
      <p:sp>
        <p:nvSpPr>
          <p:cNvPr id="5" name="Content Placeholder 4"/>
          <p:cNvSpPr>
            <a:spLocks noGrp="1"/>
          </p:cNvSpPr>
          <p:nvPr>
            <p:ph sz="quarter" idx="1"/>
          </p:nvPr>
        </p:nvSpPr>
        <p:spPr/>
        <p:txBody>
          <a:bodyPr>
            <a:normAutofit fontScale="70000" lnSpcReduction="20000"/>
          </a:bodyPr>
          <a:lstStyle/>
          <a:p>
            <a:r>
              <a:rPr lang="en-US" dirty="0" smtClean="0"/>
              <a:t>Old: </a:t>
            </a:r>
          </a:p>
          <a:p>
            <a:r>
              <a:rPr lang="en-US" dirty="0" smtClean="0"/>
              <a:t>In order to remain qualified for non-reference testing, a test stand shall begin a reference oil test after no more than </a:t>
            </a:r>
            <a:r>
              <a:rPr lang="en-US" dirty="0" smtClean="0">
                <a:solidFill>
                  <a:srgbClr val="FF0000"/>
                </a:solidFill>
              </a:rPr>
              <a:t>10 test starts in the stand or no later than 18 months</a:t>
            </a:r>
            <a:r>
              <a:rPr lang="en-US" dirty="0" smtClean="0"/>
              <a:t> following the completion of the stand’s previous qualifying reference oil test, whichever comes first. </a:t>
            </a:r>
            <a:r>
              <a:rPr lang="en-US" dirty="0" smtClean="0">
                <a:solidFill>
                  <a:srgbClr val="FF0000"/>
                </a:solidFill>
              </a:rPr>
              <a:t>In order to avoid clustering at the end of the 18 month period, a test stand will begin a reference oil test after no more than 5 test starts commencing after 9 months following the stand’s previous qualifying reference oil test. </a:t>
            </a:r>
            <a:r>
              <a:rPr lang="en-US" dirty="0" smtClean="0"/>
              <a:t>The time limits could be </a:t>
            </a:r>
            <a:r>
              <a:rPr lang="en-US" dirty="0" smtClean="0">
                <a:solidFill>
                  <a:srgbClr val="FF0000"/>
                </a:solidFill>
              </a:rPr>
              <a:t>modified</a:t>
            </a:r>
            <a:r>
              <a:rPr lang="en-US" dirty="0" smtClean="0"/>
              <a:t> if appropriate by the Surveillance Panel. These intervals might be reduced or increased as a function of monitoring.  </a:t>
            </a:r>
          </a:p>
          <a:p>
            <a:endParaRPr lang="en-US" dirty="0" smtClean="0"/>
          </a:p>
          <a:p>
            <a:r>
              <a:rPr lang="en-US" dirty="0" smtClean="0"/>
              <a:t>New:</a:t>
            </a:r>
          </a:p>
          <a:p>
            <a:r>
              <a:rPr lang="en-US" dirty="0" smtClean="0"/>
              <a:t>In order to remain qualified for non-reference testing, a test stand shall begin a reference oil test after no more than </a:t>
            </a:r>
            <a:r>
              <a:rPr lang="en-US" dirty="0" smtClean="0">
                <a:solidFill>
                  <a:srgbClr val="00B050"/>
                </a:solidFill>
              </a:rPr>
              <a:t>18 non-reference test starts in the stand or no later than 15 months</a:t>
            </a:r>
            <a:r>
              <a:rPr lang="en-US" dirty="0" smtClean="0"/>
              <a:t> following the completion of the stand’s previous qualifying reference oil test, whichever comes first. </a:t>
            </a:r>
            <a:r>
              <a:rPr lang="en-US" dirty="0" smtClean="0">
                <a:solidFill>
                  <a:srgbClr val="00B050"/>
                </a:solidFill>
              </a:rPr>
              <a:t>If more than 15 non-reference test starts or more than 12 months are allowed, then the laboratory is required to run 1 acceptable reference per six month interval. </a:t>
            </a:r>
            <a:r>
              <a:rPr lang="en-US" dirty="0" smtClean="0"/>
              <a:t>The time limits could be </a:t>
            </a:r>
            <a:r>
              <a:rPr lang="en-US" dirty="0" smtClean="0">
                <a:solidFill>
                  <a:srgbClr val="00B050"/>
                </a:solidFill>
              </a:rPr>
              <a:t>decreased </a:t>
            </a:r>
            <a:r>
              <a:rPr lang="en-US" dirty="0" smtClean="0"/>
              <a:t>if appropriate by the Surveillance Panel. These intervals might be reduced or increased as a function of monitoring.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Outline</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2</a:t>
            </a:fld>
            <a:endParaRPr kumimoji="0" lang="en-US"/>
          </a:p>
        </p:txBody>
      </p:sp>
      <p:sp>
        <p:nvSpPr>
          <p:cNvPr id="3" name="Content Placeholder 2"/>
          <p:cNvSpPr>
            <a:spLocks noGrp="1"/>
          </p:cNvSpPr>
          <p:nvPr>
            <p:ph sz="quarter" idx="1"/>
          </p:nvPr>
        </p:nvSpPr>
        <p:spPr/>
        <p:txBody>
          <a:bodyPr/>
          <a:lstStyle/>
          <a:p>
            <a:pPr>
              <a:buBlip>
                <a:blip r:embed="rId2"/>
              </a:buBlip>
            </a:pPr>
            <a:r>
              <a:rPr lang="en-US" dirty="0" smtClean="0">
                <a:solidFill>
                  <a:schemeClr val="accent6">
                    <a:lumMod val="75000"/>
                  </a:schemeClr>
                </a:solidFill>
              </a:rPr>
              <a:t> Statistics Subgroup</a:t>
            </a:r>
          </a:p>
          <a:p>
            <a:pPr>
              <a:buBlip>
                <a:blip r:embed="rId2"/>
              </a:buBlip>
            </a:pPr>
            <a:r>
              <a:rPr lang="en-US" dirty="0" smtClean="0">
                <a:solidFill>
                  <a:schemeClr val="accent6">
                    <a:lumMod val="75000"/>
                  </a:schemeClr>
                </a:solidFill>
              </a:rPr>
              <a:t> Expectations</a:t>
            </a:r>
          </a:p>
          <a:p>
            <a:pPr>
              <a:buBlip>
                <a:blip r:embed="rId2"/>
              </a:buBlip>
            </a:pPr>
            <a:r>
              <a:rPr lang="en-US" dirty="0" smtClean="0">
                <a:solidFill>
                  <a:schemeClr val="accent6">
                    <a:lumMod val="75000"/>
                  </a:schemeClr>
                </a:solidFill>
              </a:rPr>
              <a:t>Concepts and Goals</a:t>
            </a:r>
          </a:p>
          <a:p>
            <a:pPr>
              <a:buBlip>
                <a:blip r:embed="rId2"/>
              </a:buBlip>
            </a:pPr>
            <a:r>
              <a:rPr lang="en-US" dirty="0" smtClean="0">
                <a:solidFill>
                  <a:schemeClr val="accent6">
                    <a:lumMod val="75000"/>
                  </a:schemeClr>
                </a:solidFill>
              </a:rPr>
              <a:t> What’s new in LTMS Version 2</a:t>
            </a:r>
          </a:p>
          <a:p>
            <a:pPr>
              <a:buBlip>
                <a:blip r:embed="rId2"/>
              </a:buBlip>
            </a:pPr>
            <a:r>
              <a:rPr lang="en-US" dirty="0" smtClean="0">
                <a:solidFill>
                  <a:schemeClr val="accent6">
                    <a:lumMod val="75000"/>
                  </a:schemeClr>
                </a:solidFill>
              </a:rPr>
              <a:t>Formulae</a:t>
            </a:r>
          </a:p>
          <a:p>
            <a:pPr>
              <a:buBlip>
                <a:blip r:embed="rId2"/>
              </a:buBlip>
            </a:pPr>
            <a:r>
              <a:rPr lang="en-US" dirty="0" smtClean="0">
                <a:solidFill>
                  <a:schemeClr val="accent6">
                    <a:lumMod val="75000"/>
                  </a:schemeClr>
                </a:solidFill>
              </a:rPr>
              <a:t> High level LTMS version 2 flowchart</a:t>
            </a:r>
          </a:p>
          <a:p>
            <a:pPr>
              <a:buBlip>
                <a:blip r:embed="rId2"/>
              </a:buBlip>
            </a:pPr>
            <a:r>
              <a:rPr lang="en-US" dirty="0" smtClean="0">
                <a:solidFill>
                  <a:schemeClr val="accent6">
                    <a:lumMod val="75000"/>
                  </a:schemeClr>
                </a:solidFill>
              </a:rPr>
              <a:t> Examples</a:t>
            </a:r>
          </a:p>
          <a:p>
            <a:pPr>
              <a:buBlip>
                <a:blip r:embed="rId2"/>
              </a:buBlip>
            </a:pPr>
            <a:r>
              <a:rPr lang="en-US" dirty="0" smtClean="0">
                <a:solidFill>
                  <a:schemeClr val="accent6">
                    <a:lumMod val="75000"/>
                  </a:schemeClr>
                </a:solidFill>
              </a:rPr>
              <a:t>Hot issues for discussion</a:t>
            </a:r>
          </a:p>
          <a:p>
            <a:pPr lvl="1">
              <a:buBlip>
                <a:blip r:embed="rId2"/>
              </a:buBlip>
            </a:pPr>
            <a:r>
              <a:rPr lang="en-US" dirty="0" smtClean="0">
                <a:solidFill>
                  <a:schemeClr val="accent6">
                    <a:lumMod val="75000"/>
                  </a:schemeClr>
                </a:solidFill>
              </a:rPr>
              <a:t>Reference intervals and spacing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Statistics Subgroup</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3</a:t>
            </a:fld>
            <a:endParaRPr kumimoji="0" lang="en-US" dirty="0"/>
          </a:p>
        </p:txBody>
      </p:sp>
      <p:sp>
        <p:nvSpPr>
          <p:cNvPr id="3" name="Content Placeholder 2"/>
          <p:cNvSpPr>
            <a:spLocks noGrp="1"/>
          </p:cNvSpPr>
          <p:nvPr>
            <p:ph sz="quarter" idx="1"/>
          </p:nvPr>
        </p:nvSpPr>
        <p:spPr>
          <a:xfrm>
            <a:off x="1295400" y="1295400"/>
            <a:ext cx="7467600" cy="5054600"/>
          </a:xfrm>
        </p:spPr>
        <p:txBody>
          <a:bodyPr numCol="1">
            <a:normAutofit fontScale="85000" lnSpcReduction="10000"/>
          </a:bodyPr>
          <a:lstStyle/>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Arthur Andrews, ExxonMobil</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Doyle Boese, </a:t>
            </a:r>
            <a:r>
              <a:rPr lang="en-US" sz="1800" dirty="0" err="1" smtClean="0">
                <a:solidFill>
                  <a:schemeClr val="accent6">
                    <a:lumMod val="75000"/>
                  </a:schemeClr>
                </a:solidFill>
                <a:latin typeface="Microsoft Sans Serif"/>
                <a:ea typeface="Calibri"/>
                <a:cs typeface="Times New Roman"/>
              </a:rPr>
              <a:t>Infineum</a:t>
            </a:r>
            <a:endParaRPr lang="en-US" sz="1800" dirty="0" smtClean="0">
              <a:solidFill>
                <a:schemeClr val="accent6">
                  <a:lumMod val="75000"/>
                </a:schemeClr>
              </a:solidFill>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Janet Buckingham, SwRI</a:t>
            </a:r>
          </a:p>
          <a:p>
            <a:pPr marL="342900" indent="-342900">
              <a:lnSpc>
                <a:spcPct val="115000"/>
              </a:lnSpc>
              <a:spcBef>
                <a:spcPts val="0"/>
              </a:spcBef>
              <a:spcAft>
                <a:spcPts val="1000"/>
              </a:spcAft>
              <a:buBlip>
                <a:blip r:embed="rId2"/>
              </a:buBlip>
            </a:pPr>
            <a:r>
              <a:rPr lang="en-US" sz="1800" dirty="0" smtClean="0">
                <a:solidFill>
                  <a:schemeClr val="accent6">
                    <a:lumMod val="75000"/>
                  </a:schemeClr>
                </a:solidFill>
                <a:latin typeface="Microsoft Sans Serif"/>
                <a:ea typeface="Calibri"/>
                <a:cs typeface="Times New Roman"/>
              </a:rPr>
              <a:t>Martin Chadwick, Intertek</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Jeff Clark, TMC</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Todd Dvorak, Afton</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Jo Martinez, Chevron Oronite</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Bob Mason, SwRI</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Allison Rajakumar, Lubrizol</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Jim Rutherford, Chevron Oronite</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Phil Scinto, Lubrizol</a:t>
            </a:r>
          </a:p>
          <a:p>
            <a:pPr marL="342900" marR="0" lvl="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Dan Worcester, SwRI</a:t>
            </a:r>
          </a:p>
          <a:p>
            <a:pPr marL="342900" indent="-342900">
              <a:lnSpc>
                <a:spcPct val="115000"/>
              </a:lnSpc>
              <a:spcBef>
                <a:spcPts val="0"/>
              </a:spcBef>
              <a:spcAft>
                <a:spcPts val="1000"/>
              </a:spcAft>
              <a:buNone/>
            </a:pPr>
            <a:r>
              <a:rPr lang="en-US" sz="3000" b="1" dirty="0" smtClean="0">
                <a:solidFill>
                  <a:schemeClr val="accent6">
                    <a:lumMod val="75000"/>
                  </a:schemeClr>
                </a:solidFill>
                <a:latin typeface="Microsoft Sans Serif"/>
                <a:ea typeface="Calibri"/>
                <a:cs typeface="Times New Roman"/>
              </a:rPr>
              <a:t>Not Unanimous</a:t>
            </a:r>
          </a:p>
          <a:p>
            <a:pPr marL="342900" marR="0" lvl="0" indent="-342900">
              <a:lnSpc>
                <a:spcPct val="115000"/>
              </a:lnSpc>
              <a:spcBef>
                <a:spcPts val="0"/>
              </a:spcBef>
              <a:spcAft>
                <a:spcPts val="1000"/>
              </a:spcAft>
              <a:buFont typeface="Symbol"/>
              <a:buBlip>
                <a:blip r:embed="rId2"/>
              </a:buBlip>
            </a:pPr>
            <a:endParaRPr lang="en-US" sz="1800" dirty="0" smtClean="0">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800" dirty="0" smtClean="0">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600" dirty="0" smtClean="0">
              <a:latin typeface="Calibri"/>
              <a:ea typeface="Calibri"/>
              <a:cs typeface="Times New Roman"/>
            </a:endParaRPr>
          </a:p>
          <a:p>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ill Sans MT" pitchFamily="34" charset="0"/>
              </a:rPr>
              <a:t>Expectations</a:t>
            </a:r>
            <a:endParaRPr lang="en-US" dirty="0">
              <a:latin typeface="Gill Sans MT" pitchFamily="34" charset="0"/>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4</a:t>
            </a:fld>
            <a:endParaRPr kumimoji="0" lang="en-US"/>
          </a:p>
        </p:txBody>
      </p:sp>
      <p:sp>
        <p:nvSpPr>
          <p:cNvPr id="3" name="Content Placeholder 2"/>
          <p:cNvSpPr>
            <a:spLocks noGrp="1"/>
          </p:cNvSpPr>
          <p:nvPr>
            <p:ph sz="quarter" idx="1"/>
          </p:nvPr>
        </p:nvSpPr>
        <p:spPr>
          <a:xfrm>
            <a:off x="1295401" y="1219200"/>
            <a:ext cx="7620000" cy="5257800"/>
          </a:xfrm>
        </p:spPr>
        <p:txBody>
          <a:bodyPr>
            <a:normAutofit lnSpcReduction="10000"/>
          </a:bodyPr>
          <a:lstStyle/>
          <a:p>
            <a:pPr marL="34290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Today</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Sharing with industry</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Understanding of our goals and approach</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Exploring implications and practical outcomes</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Gathering reactions, feedback, and suggestions</a:t>
            </a:r>
          </a:p>
          <a:p>
            <a:pPr marL="342900"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Next Steps?</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In the following two days</a:t>
            </a:r>
          </a:p>
          <a:p>
            <a:pPr marL="1238250" lvl="2"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PC Surveillance Panels discuss application of version 2?</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At next HD Surveillance Panel face to face meetings (5/25&amp;26?)</a:t>
            </a:r>
          </a:p>
          <a:p>
            <a:pPr marL="1238250" lvl="2"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HD Surveillance Panels discuss application of version 2?</a:t>
            </a:r>
          </a:p>
          <a:p>
            <a:pPr marL="757238" lvl="1"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Beyond </a:t>
            </a:r>
          </a:p>
          <a:p>
            <a:pPr marL="1238250" lvl="2" indent="-342900">
              <a:lnSpc>
                <a:spcPct val="115000"/>
              </a:lnSpc>
              <a:spcBef>
                <a:spcPts val="0"/>
              </a:spcBef>
              <a:spcAft>
                <a:spcPts val="1000"/>
              </a:spcAft>
              <a:buFont typeface="Symbol"/>
              <a:buBlip>
                <a:blip r:embed="rId2"/>
              </a:buBlip>
            </a:pPr>
            <a:r>
              <a:rPr lang="en-US" sz="1800" dirty="0" smtClean="0">
                <a:solidFill>
                  <a:schemeClr val="accent6">
                    <a:lumMod val="75000"/>
                  </a:schemeClr>
                </a:solidFill>
                <a:latin typeface="Microsoft Sans Serif"/>
                <a:ea typeface="Calibri"/>
                <a:cs typeface="Times New Roman"/>
              </a:rPr>
              <a:t>Extension to gear tests, bench tests? </a:t>
            </a:r>
          </a:p>
          <a:p>
            <a:pPr marL="342900" marR="0" lvl="0" indent="-342900">
              <a:lnSpc>
                <a:spcPct val="115000"/>
              </a:lnSpc>
              <a:spcBef>
                <a:spcPts val="0"/>
              </a:spcBef>
              <a:spcAft>
                <a:spcPts val="1000"/>
              </a:spcAft>
              <a:buFont typeface="Symbol"/>
              <a:buBlip>
                <a:blip r:embed="rId2"/>
              </a:buBlip>
            </a:pPr>
            <a:endParaRPr lang="en-US" sz="1800" dirty="0" smtClean="0">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800" dirty="0" smtClean="0">
              <a:latin typeface="Microsoft Sans Serif"/>
              <a:ea typeface="Calibri"/>
              <a:cs typeface="Times New Roman"/>
            </a:endParaRPr>
          </a:p>
          <a:p>
            <a:pPr marL="342900" marR="0" lvl="0" indent="-342900">
              <a:lnSpc>
                <a:spcPct val="115000"/>
              </a:lnSpc>
              <a:spcBef>
                <a:spcPts val="0"/>
              </a:spcBef>
              <a:spcAft>
                <a:spcPts val="1000"/>
              </a:spcAft>
              <a:buFont typeface="Symbol"/>
              <a:buBlip>
                <a:blip r:embed="rId2"/>
              </a:buBlip>
            </a:pPr>
            <a:endParaRPr lang="en-US" sz="1600" dirty="0" smtClean="0">
              <a:latin typeface="Calibri"/>
              <a:ea typeface="Calibri"/>
              <a:cs typeface="Times New Roman"/>
            </a:endParaRPr>
          </a:p>
          <a:p>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Concepts and Goals</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5</a:t>
            </a:fld>
            <a:endParaRPr kumimoji="0" lang="en-US"/>
          </a:p>
        </p:txBody>
      </p:sp>
      <p:sp>
        <p:nvSpPr>
          <p:cNvPr id="3" name="Content Placeholder 2"/>
          <p:cNvSpPr>
            <a:spLocks noGrp="1"/>
          </p:cNvSpPr>
          <p:nvPr>
            <p:ph sz="quarter" idx="1"/>
          </p:nvPr>
        </p:nvSpPr>
        <p:spPr>
          <a:xfrm>
            <a:off x="457200" y="1219200"/>
            <a:ext cx="8153400" cy="4648200"/>
          </a:xfrm>
        </p:spPr>
        <p:txBody>
          <a:bodyPr>
            <a:noAutofit/>
          </a:bodyPr>
          <a:lstStyle/>
          <a:p>
            <a:pPr lvl="0">
              <a:buBlip>
                <a:blip r:embed="rId2"/>
              </a:buBlip>
            </a:pPr>
            <a:r>
              <a:rPr lang="en-US" sz="2400" dirty="0" smtClean="0">
                <a:solidFill>
                  <a:schemeClr val="accent6">
                    <a:lumMod val="75000"/>
                  </a:schemeClr>
                </a:solidFill>
              </a:rPr>
              <a:t>Encourage consistency across test types</a:t>
            </a:r>
          </a:p>
          <a:p>
            <a:pPr lvl="0">
              <a:buBlip>
                <a:blip r:embed="rId2"/>
              </a:buBlip>
            </a:pPr>
            <a:r>
              <a:rPr lang="en-US" sz="2400" dirty="0" smtClean="0">
                <a:solidFill>
                  <a:schemeClr val="accent6">
                    <a:lumMod val="75000"/>
                  </a:schemeClr>
                </a:solidFill>
              </a:rPr>
              <a:t>Reduced need for industry corrections based on limited information</a:t>
            </a:r>
          </a:p>
          <a:p>
            <a:pPr lvl="0">
              <a:buBlip>
                <a:blip r:embed="rId2"/>
              </a:buBlip>
            </a:pPr>
            <a:r>
              <a:rPr lang="en-US" sz="2400" dirty="0" smtClean="0">
                <a:solidFill>
                  <a:schemeClr val="accent6">
                    <a:lumMod val="75000"/>
                  </a:schemeClr>
                </a:solidFill>
              </a:rPr>
              <a:t>More adaptive to parts and other uncontrolled test changes</a:t>
            </a:r>
          </a:p>
          <a:p>
            <a:pPr lvl="0">
              <a:buBlip>
                <a:blip r:embed="rId2"/>
              </a:buBlip>
            </a:pPr>
            <a:r>
              <a:rPr lang="en-US" sz="2400" dirty="0" smtClean="0">
                <a:solidFill>
                  <a:schemeClr val="accent6">
                    <a:lumMod val="75000"/>
                  </a:schemeClr>
                </a:solidFill>
              </a:rPr>
              <a:t>Improved LTMS should lead to less lost reference tests</a:t>
            </a:r>
          </a:p>
          <a:p>
            <a:pPr lvl="0">
              <a:buBlip>
                <a:blip r:embed="rId2"/>
              </a:buBlip>
            </a:pPr>
            <a:r>
              <a:rPr lang="en-US" sz="2400" dirty="0" smtClean="0">
                <a:solidFill>
                  <a:schemeClr val="accent6">
                    <a:lumMod val="75000"/>
                  </a:schemeClr>
                </a:solidFill>
              </a:rPr>
              <a:t>The goal is a more efficient and useful reference testing system – both testing and other industry efforts</a:t>
            </a:r>
          </a:p>
          <a:p>
            <a:pPr lvl="0">
              <a:buBlip>
                <a:blip r:embed="rId2"/>
              </a:buBlip>
            </a:pPr>
            <a:r>
              <a:rPr lang="en-US" sz="2400" dirty="0" smtClean="0">
                <a:solidFill>
                  <a:schemeClr val="accent6">
                    <a:lumMod val="75000"/>
                  </a:schemeClr>
                </a:solidFill>
              </a:rPr>
              <a:t>The greatest benefit of improved LTMS is in the precision and accuracy of candidate testing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
            </a:r>
            <a:br>
              <a:rPr lang="en-US" dirty="0" smtClean="0">
                <a:latin typeface="+mn-lt"/>
              </a:rPr>
            </a:br>
            <a:r>
              <a:rPr lang="en-US" dirty="0" smtClean="0">
                <a:latin typeface="+mn-lt"/>
              </a:rPr>
              <a:t>What’s New in LTMS Version 2?</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6</a:t>
            </a:fld>
            <a:endParaRPr kumimoji="0" lang="en-US"/>
          </a:p>
        </p:txBody>
      </p:sp>
      <p:sp>
        <p:nvSpPr>
          <p:cNvPr id="3" name="Content Placeholder 2"/>
          <p:cNvSpPr>
            <a:spLocks noGrp="1"/>
          </p:cNvSpPr>
          <p:nvPr>
            <p:ph sz="quarter" idx="1"/>
          </p:nvPr>
        </p:nvSpPr>
        <p:spPr>
          <a:xfrm>
            <a:off x="457200" y="1219200"/>
            <a:ext cx="8153400" cy="4876800"/>
          </a:xfrm>
        </p:spPr>
        <p:txBody>
          <a:bodyPr>
            <a:noAutofit/>
          </a:bodyPr>
          <a:lstStyle/>
          <a:p>
            <a:pPr lvl="0"/>
            <a:r>
              <a:rPr lang="en-US" sz="2400" dirty="0" smtClean="0"/>
              <a:t>Models more closely reflect real world by recognizing that laboratories  might not operate at the same severity level and tests change over time</a:t>
            </a:r>
          </a:p>
          <a:p>
            <a:pPr lvl="0"/>
            <a:r>
              <a:rPr lang="en-US" sz="2400" dirty="0" smtClean="0"/>
              <a:t>Focus on knowing where the laboratory is relative to target through the use of e</a:t>
            </a:r>
            <a:r>
              <a:rPr lang="en-US" sz="2400" baseline="-25000" dirty="0" smtClean="0"/>
              <a:t>i </a:t>
            </a:r>
            <a:r>
              <a:rPr lang="en-US" sz="2400" dirty="0" smtClean="0"/>
              <a:t>– if we can reasonably adjust non-reference results, we don’t need more references</a:t>
            </a:r>
          </a:p>
          <a:p>
            <a:pPr lvl="0"/>
            <a:r>
              <a:rPr lang="en-US" sz="2400" dirty="0" smtClean="0"/>
              <a:t>Trigger additional tests not when the lab is “off target”, but when we don’t know where the lab is relative to target</a:t>
            </a:r>
          </a:p>
          <a:p>
            <a:pPr lvl="0"/>
            <a:r>
              <a:rPr lang="en-US" sz="2400" dirty="0" smtClean="0"/>
              <a:t>Provide incentives in reduced reference frequency when a lab is consistent and close to target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mn-lt"/>
              </a:rPr>
              <a:t/>
            </a:r>
            <a:br>
              <a:rPr lang="en-US" dirty="0" smtClean="0">
                <a:latin typeface="+mn-lt"/>
              </a:rPr>
            </a:br>
            <a:r>
              <a:rPr lang="en-US" dirty="0" smtClean="0">
                <a:latin typeface="+mn-lt"/>
              </a:rPr>
              <a:t>What’s New in LTMS Version 2? (continued)</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7</a:t>
            </a:fld>
            <a:endParaRPr kumimoji="0" lang="en-US"/>
          </a:p>
        </p:txBody>
      </p:sp>
      <p:sp>
        <p:nvSpPr>
          <p:cNvPr id="3" name="Content Placeholder 2"/>
          <p:cNvSpPr>
            <a:spLocks noGrp="1"/>
          </p:cNvSpPr>
          <p:nvPr>
            <p:ph sz="quarter" idx="1"/>
          </p:nvPr>
        </p:nvSpPr>
        <p:spPr>
          <a:xfrm>
            <a:off x="457200" y="1219200"/>
            <a:ext cx="8153400" cy="4876800"/>
          </a:xfrm>
        </p:spPr>
        <p:txBody>
          <a:bodyPr>
            <a:noAutofit/>
          </a:bodyPr>
          <a:lstStyle/>
          <a:p>
            <a:pPr lvl="0"/>
            <a:r>
              <a:rPr lang="en-US" sz="2400" dirty="0" smtClean="0"/>
              <a:t>Procedure for limiting impact of suspicious reference results through undue influence analysis</a:t>
            </a:r>
          </a:p>
          <a:p>
            <a:pPr lvl="0"/>
            <a:r>
              <a:rPr lang="en-US" sz="2400" dirty="0" smtClean="0"/>
              <a:t>Tool for surveillance panels to better ensure that labs are measuring the same performance mechanism as each other and as when the test was used in category definition</a:t>
            </a:r>
          </a:p>
          <a:p>
            <a:pPr lvl="0"/>
            <a:r>
              <a:rPr lang="en-US" sz="2400" dirty="0" smtClean="0"/>
              <a:t>Consistent definition of primary and secondary parameters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Formulae</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8</a:t>
            </a:fld>
            <a:endParaRPr kumimoji="0" lang="en-US"/>
          </a:p>
        </p:txBody>
      </p:sp>
      <p:sp>
        <p:nvSpPr>
          <p:cNvPr id="3" name="Content Placeholder 2"/>
          <p:cNvSpPr>
            <a:spLocks noGrp="1"/>
          </p:cNvSpPr>
          <p:nvPr>
            <p:ph sz="quarter" idx="1"/>
          </p:nvPr>
        </p:nvSpPr>
        <p:spPr>
          <a:xfrm>
            <a:off x="1371600" y="1219200"/>
            <a:ext cx="6934200" cy="5207000"/>
          </a:xfrm>
        </p:spPr>
        <p:txBody>
          <a:bodyPr>
            <a:normAutofit/>
          </a:bodyPr>
          <a:lstStyle/>
          <a:p>
            <a:pPr>
              <a:buNone/>
            </a:pPr>
            <a:r>
              <a:rPr lang="en-US" sz="2400" dirty="0" smtClean="0"/>
              <a:t>For each severity adjustment entity, </a:t>
            </a:r>
          </a:p>
          <a:p>
            <a:pPr>
              <a:buNone/>
            </a:pPr>
            <a:endParaRPr lang="en-US" sz="2400" dirty="0" smtClean="0"/>
          </a:p>
          <a:p>
            <a:r>
              <a:rPr lang="en-US" sz="2400" dirty="0" smtClean="0"/>
              <a:t>T</a:t>
            </a:r>
            <a:r>
              <a:rPr lang="en-US" sz="2400" baseline="-25000" dirty="0" smtClean="0"/>
              <a:t>i</a:t>
            </a:r>
            <a:r>
              <a:rPr lang="en-US" sz="2400" dirty="0" smtClean="0"/>
              <a:t> = </a:t>
            </a:r>
            <a:r>
              <a:rPr lang="en-US" sz="2400" dirty="0" err="1" smtClean="0"/>
              <a:t>i</a:t>
            </a:r>
            <a:r>
              <a:rPr lang="en-US" sz="2400" baseline="30000" dirty="0" err="1" smtClean="0"/>
              <a:t>th</a:t>
            </a:r>
            <a:r>
              <a:rPr lang="en-US" sz="2400" dirty="0" smtClean="0"/>
              <a:t> test result in appropriate units</a:t>
            </a:r>
          </a:p>
          <a:p>
            <a:pPr>
              <a:buNone/>
            </a:pPr>
            <a:endParaRPr lang="en-US" sz="2400" dirty="0" smtClean="0"/>
          </a:p>
          <a:p>
            <a:r>
              <a:rPr lang="en-US" sz="2400" dirty="0" smtClean="0"/>
              <a:t>Y</a:t>
            </a:r>
            <a:r>
              <a:rPr lang="en-US" sz="2400" baseline="-25000" dirty="0" smtClean="0"/>
              <a:t>i</a:t>
            </a:r>
            <a:r>
              <a:rPr lang="en-US" sz="2400" dirty="0" smtClean="0"/>
              <a:t> = </a:t>
            </a:r>
            <a:r>
              <a:rPr lang="en-US" sz="2400" dirty="0" err="1" smtClean="0"/>
              <a:t>i</a:t>
            </a:r>
            <a:r>
              <a:rPr lang="en-US" sz="2400" baseline="30000" dirty="0" err="1" smtClean="0"/>
              <a:t>th</a:t>
            </a:r>
            <a:r>
              <a:rPr lang="en-US" sz="2400" dirty="0" smtClean="0"/>
              <a:t> standardized test result </a:t>
            </a:r>
          </a:p>
          <a:p>
            <a:endParaRPr lang="en-US" sz="2400" dirty="0" smtClean="0"/>
          </a:p>
          <a:p>
            <a:pPr>
              <a:buNone/>
            </a:pPr>
            <a:r>
              <a:rPr lang="en-US" sz="2400" dirty="0" smtClean="0"/>
              <a:t> </a:t>
            </a:r>
          </a:p>
          <a:p>
            <a:pPr>
              <a:buNone/>
            </a:pPr>
            <a:r>
              <a:rPr lang="en-US" sz="2400" dirty="0" smtClean="0"/>
              <a:t>	where target and standard deviation are as currently defined for the reference oil used in the reference test</a:t>
            </a:r>
          </a:p>
          <a:p>
            <a:pPr>
              <a:buNone/>
            </a:pPr>
            <a:endParaRPr lang="en-US" sz="2400" dirty="0"/>
          </a:p>
        </p:txBody>
      </p:sp>
      <p:graphicFrame>
        <p:nvGraphicFramePr>
          <p:cNvPr id="6" name="Object 5"/>
          <p:cNvGraphicFramePr>
            <a:graphicFrameLocks noChangeAspect="1"/>
          </p:cNvGraphicFramePr>
          <p:nvPr/>
        </p:nvGraphicFramePr>
        <p:xfrm>
          <a:off x="3200400" y="3505200"/>
          <a:ext cx="2851355" cy="762000"/>
        </p:xfrm>
        <a:graphic>
          <a:graphicData uri="http://schemas.openxmlformats.org/presentationml/2006/ole">
            <p:oleObj spid="_x0000_s1026" name="Equation" r:id="rId3" imgW="1473120" imgH="39348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Formulae (continued)</a:t>
            </a:r>
            <a:endParaRPr lang="en-US" dirty="0">
              <a:latin typeface="+mn-lt"/>
            </a:endParaRP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6294C92D-0306-4E69-9CD3-20855E849650}" type="slidenum">
              <a:rPr kumimoji="0" lang="en-US" smtClean="0"/>
              <a:pPr/>
              <a:t>9</a:t>
            </a:fld>
            <a:endParaRPr kumimoji="0" lang="en-US"/>
          </a:p>
        </p:txBody>
      </p:sp>
      <p:sp>
        <p:nvSpPr>
          <p:cNvPr id="3" name="Content Placeholder 2"/>
          <p:cNvSpPr>
            <a:spLocks noGrp="1"/>
          </p:cNvSpPr>
          <p:nvPr>
            <p:ph sz="quarter" idx="1"/>
          </p:nvPr>
        </p:nvSpPr>
        <p:spPr>
          <a:xfrm>
            <a:off x="1371600" y="1219200"/>
            <a:ext cx="6934200" cy="5207000"/>
          </a:xfrm>
        </p:spPr>
        <p:txBody>
          <a:bodyPr>
            <a:normAutofit/>
          </a:bodyPr>
          <a:lstStyle/>
          <a:p>
            <a:pPr>
              <a:buNone/>
            </a:pPr>
            <a:r>
              <a:rPr lang="en-US" sz="2400" dirty="0" smtClean="0"/>
              <a:t>For each severity adjustment entity, </a:t>
            </a:r>
          </a:p>
          <a:p>
            <a:pPr>
              <a:buNone/>
            </a:pPr>
            <a:endParaRPr lang="en-US" sz="2400" dirty="0" smtClean="0"/>
          </a:p>
          <a:p>
            <a:r>
              <a:rPr lang="en-US" sz="2400" dirty="0" err="1" smtClean="0"/>
              <a:t>Z</a:t>
            </a:r>
            <a:r>
              <a:rPr lang="en-US" sz="2400" baseline="-25000" dirty="0" err="1" smtClean="0"/>
              <a:t>i</a:t>
            </a:r>
            <a:r>
              <a:rPr lang="en-US" sz="2400" dirty="0" smtClean="0"/>
              <a:t> = EWMA</a:t>
            </a:r>
          </a:p>
          <a:p>
            <a:endParaRPr lang="en-US" sz="2400" dirty="0" smtClean="0"/>
          </a:p>
          <a:p>
            <a:pPr>
              <a:buNone/>
            </a:pPr>
            <a:endParaRPr lang="en-US" sz="2400" dirty="0" smtClean="0"/>
          </a:p>
          <a:p>
            <a:pPr>
              <a:buNone/>
            </a:pPr>
            <a:r>
              <a:rPr lang="en-US" sz="2400" dirty="0" smtClean="0"/>
              <a:t>	</a:t>
            </a:r>
            <a:r>
              <a:rPr lang="en-US" sz="2400" i="1" dirty="0" smtClean="0"/>
              <a:t>For default LTMS, λ=0.2</a:t>
            </a:r>
          </a:p>
          <a:p>
            <a:pPr>
              <a:buNone/>
            </a:pPr>
            <a:r>
              <a:rPr lang="en-US" sz="2400" i="1" dirty="0" smtClean="0"/>
              <a:t>	Fast start is used, i.e., Z</a:t>
            </a:r>
            <a:r>
              <a:rPr lang="en-US" sz="2400" i="1" baseline="-25000" dirty="0" smtClean="0"/>
              <a:t>0 </a:t>
            </a:r>
            <a:r>
              <a:rPr lang="en-US" sz="2400" i="1" dirty="0" smtClean="0"/>
              <a:t>= average of  Y1,  Y2, and Y3</a:t>
            </a:r>
          </a:p>
          <a:p>
            <a:pPr>
              <a:buNone/>
            </a:pPr>
            <a:endParaRPr lang="en-US" sz="2400" i="1" dirty="0" smtClean="0"/>
          </a:p>
          <a:p>
            <a:r>
              <a:rPr lang="en-US" sz="2400" dirty="0" err="1" smtClean="0"/>
              <a:t>e</a:t>
            </a:r>
            <a:r>
              <a:rPr lang="en-US" sz="2400" baseline="-25000" dirty="0" err="1" smtClean="0"/>
              <a:t>i</a:t>
            </a:r>
            <a:r>
              <a:rPr lang="en-US" sz="2400" dirty="0" smtClean="0"/>
              <a:t> = prediction error from EWMA</a:t>
            </a:r>
          </a:p>
          <a:p>
            <a:endParaRPr lang="en-US" sz="2400" dirty="0"/>
          </a:p>
        </p:txBody>
      </p:sp>
      <p:graphicFrame>
        <p:nvGraphicFramePr>
          <p:cNvPr id="7" name="Object 6"/>
          <p:cNvGraphicFramePr>
            <a:graphicFrameLocks noChangeAspect="1"/>
          </p:cNvGraphicFramePr>
          <p:nvPr/>
        </p:nvGraphicFramePr>
        <p:xfrm>
          <a:off x="2730500" y="2667000"/>
          <a:ext cx="3633788" cy="609600"/>
        </p:xfrm>
        <a:graphic>
          <a:graphicData uri="http://schemas.openxmlformats.org/presentationml/2006/ole">
            <p:oleObj spid="_x0000_s2051" name="Equation" r:id="rId3" imgW="1295280" imgH="228600" progId="Equation.3">
              <p:embed/>
            </p:oleObj>
          </a:graphicData>
        </a:graphic>
      </p:graphicFrame>
      <p:graphicFrame>
        <p:nvGraphicFramePr>
          <p:cNvPr id="8" name="Object 7"/>
          <p:cNvGraphicFramePr>
            <a:graphicFrameLocks noChangeAspect="1"/>
          </p:cNvGraphicFramePr>
          <p:nvPr/>
        </p:nvGraphicFramePr>
        <p:xfrm>
          <a:off x="2933700" y="5410200"/>
          <a:ext cx="2287588" cy="685800"/>
        </p:xfrm>
        <a:graphic>
          <a:graphicData uri="http://schemas.openxmlformats.org/presentationml/2006/ole">
            <p:oleObj spid="_x0000_s2052" name="Equation" r:id="rId4" imgW="761760" imgH="228600" progId="Equation.3">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934</TotalTime>
  <Words>888</Words>
  <Application>Microsoft Office PowerPoint</Application>
  <PresentationFormat>On-screen Show (4:3)</PresentationFormat>
  <Paragraphs>136</Paragraphs>
  <Slides>14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Origin</vt:lpstr>
      <vt:lpstr>Equation</vt:lpstr>
      <vt:lpstr>LTMS Task Force  Statistics Subgroup Report to  Joint LTMS Open Forum</vt:lpstr>
      <vt:lpstr>Outline</vt:lpstr>
      <vt:lpstr>Statistics Subgroup</vt:lpstr>
      <vt:lpstr>Expectations</vt:lpstr>
      <vt:lpstr>Concepts and Goals</vt:lpstr>
      <vt:lpstr> What’s New in LTMS Version 2?</vt:lpstr>
      <vt:lpstr> What’s New in LTMS Version 2? (continued)</vt:lpstr>
      <vt:lpstr>Formulae</vt:lpstr>
      <vt:lpstr>Formulae (continued)</vt:lpstr>
      <vt:lpstr>High Level LTMS Version 2 Flowchart</vt:lpstr>
      <vt:lpstr>Examples</vt:lpstr>
      <vt:lpstr>Hot Issues for Discussion</vt:lpstr>
      <vt:lpstr>Hot Issues for Discussion</vt:lpstr>
      <vt:lpstr>Reference Intervals and Spacing</vt:lpstr>
    </vt:vector>
  </TitlesOfParts>
  <Company>Chevron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LTMS Task Force Statistics Subgroup Report to Joint LTMS TF and Technical Guidance Committee</dc:title>
  <dc:creator>Jim Rutherford</dc:creator>
  <cp:lastModifiedBy>Jim Rutherford</cp:lastModifiedBy>
  <cp:revision>103</cp:revision>
  <dcterms:created xsi:type="dcterms:W3CDTF">2010-02-21T07:13:22Z</dcterms:created>
  <dcterms:modified xsi:type="dcterms:W3CDTF">2010-05-11T21:32:07Z</dcterms:modified>
</cp:coreProperties>
</file>