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73" r:id="rId4"/>
    <p:sldId id="269" r:id="rId5"/>
    <p:sldId id="257" r:id="rId6"/>
    <p:sldId id="272" r:id="rId7"/>
    <p:sldId id="263" r:id="rId8"/>
    <p:sldId id="271" r:id="rId9"/>
    <p:sldId id="275" r:id="rId10"/>
    <p:sldId id="277" r:id="rId11"/>
    <p:sldId id="278" r:id="rId12"/>
    <p:sldId id="280" r:id="rId13"/>
    <p:sldId id="282" r:id="rId14"/>
    <p:sldId id="283" r:id="rId15"/>
    <p:sldId id="284" r:id="rId16"/>
    <p:sldId id="285" r:id="rId17"/>
    <p:sldId id="286" r:id="rId18"/>
    <p:sldId id="287" r:id="rId19"/>
    <p:sldId id="288" r:id="rId20"/>
    <p:sldId id="290" r:id="rId21"/>
    <p:sldId id="258" r:id="rId22"/>
    <p:sldId id="291" r:id="rId23"/>
    <p:sldId id="292" r:id="rId24"/>
    <p:sldId id="293" r:id="rId25"/>
    <p:sldId id="260" r:id="rId26"/>
    <p:sldId id="295" r:id="rId27"/>
    <p:sldId id="296" r:id="rId28"/>
    <p:sldId id="298" r:id="rId29"/>
    <p:sldId id="300" r:id="rId30"/>
    <p:sldId id="301" r:id="rId31"/>
    <p:sldId id="302" r:id="rId32"/>
    <p:sldId id="303" r:id="rId33"/>
    <p:sldId id="305" r:id="rId34"/>
    <p:sldId id="306" r:id="rId35"/>
    <p:sldId id="308" r:id="rId36"/>
    <p:sldId id="310" r:id="rId37"/>
    <p:sldId id="316" r:id="rId38"/>
    <p:sldId id="314" r:id="rId39"/>
    <p:sldId id="318" r:id="rId40"/>
    <p:sldId id="320" r:id="rId41"/>
    <p:sldId id="322" r:id="rId42"/>
    <p:sldId id="312" r:id="rId43"/>
    <p:sldId id="324" r:id="rId44"/>
    <p:sldId id="331" r:id="rId45"/>
    <p:sldId id="332" r:id="rId46"/>
    <p:sldId id="333" r:id="rId47"/>
    <p:sldId id="334" r:id="rId48"/>
    <p:sldId id="33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ric101nt3usr1.chvpk.chevrontexaco.net\JARU$\my%20documents\latu\PC10\Mack%20T-11\version2%20draft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ic101nt3usr1.chvpk.chevrontexaco.net\JARU$\my%20documents\latu\PC10\Mack%20T-11\version2%20draft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ic101nt3usr1.chvpk.chevrontexaco.net\JARU$\my%20documents\latu\PC10\Mack%20T-11\version2%20draft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9929269712028686E-2"/>
          <c:y val="2.2222222222222233E-2"/>
          <c:w val="0.9201203682926995"/>
          <c:h val="0.86973562395609672"/>
        </c:manualLayout>
      </c:layout>
      <c:barChart>
        <c:barDir val="bar"/>
        <c:grouping val="clustered"/>
        <c:ser>
          <c:idx val="0"/>
          <c:order val="0"/>
          <c:tx>
            <c:strRef>
              <c:f>outcomes!$B$13</c:f>
              <c:strCache>
                <c:ptCount val="1"/>
                <c:pt idx="0">
                  <c:v>Success</c:v>
                </c:pt>
              </c:strCache>
            </c:strRef>
          </c:tx>
          <c:cat>
            <c:strRef>
              <c:f>outcomes!$C$12:$I$12</c:f>
              <c:strCache>
                <c:ptCount val="7"/>
                <c:pt idx="0">
                  <c:v>A</c:v>
                </c:pt>
                <c:pt idx="1">
                  <c:v>B</c:v>
                </c:pt>
                <c:pt idx="2">
                  <c:v>D</c:v>
                </c:pt>
                <c:pt idx="3">
                  <c:v>F</c:v>
                </c:pt>
                <c:pt idx="4">
                  <c:v>G</c:v>
                </c:pt>
                <c:pt idx="5">
                  <c:v>G1</c:v>
                </c:pt>
                <c:pt idx="6">
                  <c:v>Total</c:v>
                </c:pt>
              </c:strCache>
            </c:strRef>
          </c:cat>
          <c:val>
            <c:numRef>
              <c:f>outcomes!$C$13:$I$13</c:f>
              <c:numCache>
                <c:formatCode>General</c:formatCode>
                <c:ptCount val="7"/>
                <c:pt idx="0">
                  <c:v>40</c:v>
                </c:pt>
                <c:pt idx="1">
                  <c:v>25</c:v>
                </c:pt>
                <c:pt idx="2">
                  <c:v>16</c:v>
                </c:pt>
                <c:pt idx="3">
                  <c:v>14</c:v>
                </c:pt>
                <c:pt idx="4">
                  <c:v>26</c:v>
                </c:pt>
                <c:pt idx="5">
                  <c:v>5</c:v>
                </c:pt>
                <c:pt idx="6">
                  <c:v>126</c:v>
                </c:pt>
              </c:numCache>
            </c:numRef>
          </c:val>
        </c:ser>
        <c:ser>
          <c:idx val="1"/>
          <c:order val="1"/>
          <c:tx>
            <c:strRef>
              <c:f>outcomes!$B$14</c:f>
              <c:strCache>
                <c:ptCount val="1"/>
                <c:pt idx="0">
                  <c:v>Failed</c:v>
                </c:pt>
              </c:strCache>
            </c:strRef>
          </c:tx>
          <c:cat>
            <c:strRef>
              <c:f>outcomes!$C$12:$I$12</c:f>
              <c:strCache>
                <c:ptCount val="7"/>
                <c:pt idx="0">
                  <c:v>A</c:v>
                </c:pt>
                <c:pt idx="1">
                  <c:v>B</c:v>
                </c:pt>
                <c:pt idx="2">
                  <c:v>D</c:v>
                </c:pt>
                <c:pt idx="3">
                  <c:v>F</c:v>
                </c:pt>
                <c:pt idx="4">
                  <c:v>G</c:v>
                </c:pt>
                <c:pt idx="5">
                  <c:v>G1</c:v>
                </c:pt>
                <c:pt idx="6">
                  <c:v>Total</c:v>
                </c:pt>
              </c:strCache>
            </c:strRef>
          </c:cat>
          <c:val>
            <c:numRef>
              <c:f>outcomes!$C$14:$I$14</c:f>
              <c:numCache>
                <c:formatCode>General</c:formatCode>
                <c:ptCount val="7"/>
                <c:pt idx="0">
                  <c:v>2</c:v>
                </c:pt>
                <c:pt idx="1">
                  <c:v>4</c:v>
                </c:pt>
                <c:pt idx="2">
                  <c:v>0</c:v>
                </c:pt>
                <c:pt idx="3">
                  <c:v>0</c:v>
                </c:pt>
                <c:pt idx="4">
                  <c:v>1</c:v>
                </c:pt>
                <c:pt idx="5">
                  <c:v>1</c:v>
                </c:pt>
                <c:pt idx="6">
                  <c:v>8</c:v>
                </c:pt>
              </c:numCache>
            </c:numRef>
          </c:val>
        </c:ser>
        <c:ser>
          <c:idx val="2"/>
          <c:order val="2"/>
          <c:tx>
            <c:strRef>
              <c:f>outcomes!$B$15</c:f>
              <c:strCache>
                <c:ptCount val="1"/>
                <c:pt idx="0">
                  <c:v>Invalid</c:v>
                </c:pt>
              </c:strCache>
            </c:strRef>
          </c:tx>
          <c:cat>
            <c:strRef>
              <c:f>outcomes!$C$12:$I$12</c:f>
              <c:strCache>
                <c:ptCount val="7"/>
                <c:pt idx="0">
                  <c:v>A</c:v>
                </c:pt>
                <c:pt idx="1">
                  <c:v>B</c:v>
                </c:pt>
                <c:pt idx="2">
                  <c:v>D</c:v>
                </c:pt>
                <c:pt idx="3">
                  <c:v>F</c:v>
                </c:pt>
                <c:pt idx="4">
                  <c:v>G</c:v>
                </c:pt>
                <c:pt idx="5">
                  <c:v>G1</c:v>
                </c:pt>
                <c:pt idx="6">
                  <c:v>Total</c:v>
                </c:pt>
              </c:strCache>
            </c:strRef>
          </c:cat>
          <c:val>
            <c:numRef>
              <c:f>outcomes!$C$15:$I$15</c:f>
              <c:numCache>
                <c:formatCode>General</c:formatCode>
                <c:ptCount val="7"/>
                <c:pt idx="0">
                  <c:v>1</c:v>
                </c:pt>
                <c:pt idx="1">
                  <c:v>5</c:v>
                </c:pt>
                <c:pt idx="2">
                  <c:v>2</c:v>
                </c:pt>
                <c:pt idx="3">
                  <c:v>1</c:v>
                </c:pt>
                <c:pt idx="4">
                  <c:v>3</c:v>
                </c:pt>
                <c:pt idx="5">
                  <c:v>0</c:v>
                </c:pt>
                <c:pt idx="6">
                  <c:v>12</c:v>
                </c:pt>
              </c:numCache>
            </c:numRef>
          </c:val>
        </c:ser>
        <c:ser>
          <c:idx val="3"/>
          <c:order val="3"/>
          <c:tx>
            <c:strRef>
              <c:f>outcomes!$B$16</c:f>
              <c:strCache>
                <c:ptCount val="1"/>
                <c:pt idx="0">
                  <c:v>Aborted</c:v>
                </c:pt>
              </c:strCache>
            </c:strRef>
          </c:tx>
          <c:cat>
            <c:strRef>
              <c:f>outcomes!$C$12:$I$12</c:f>
              <c:strCache>
                <c:ptCount val="7"/>
                <c:pt idx="0">
                  <c:v>A</c:v>
                </c:pt>
                <c:pt idx="1">
                  <c:v>B</c:v>
                </c:pt>
                <c:pt idx="2">
                  <c:v>D</c:v>
                </c:pt>
                <c:pt idx="3">
                  <c:v>F</c:v>
                </c:pt>
                <c:pt idx="4">
                  <c:v>G</c:v>
                </c:pt>
                <c:pt idx="5">
                  <c:v>G1</c:v>
                </c:pt>
                <c:pt idx="6">
                  <c:v>Total</c:v>
                </c:pt>
              </c:strCache>
            </c:strRef>
          </c:cat>
          <c:val>
            <c:numRef>
              <c:f>outcomes!$C$16:$I$16</c:f>
              <c:numCache>
                <c:formatCode>General</c:formatCode>
                <c:ptCount val="7"/>
                <c:pt idx="0">
                  <c:v>4</c:v>
                </c:pt>
                <c:pt idx="1">
                  <c:v>1</c:v>
                </c:pt>
                <c:pt idx="2">
                  <c:v>1</c:v>
                </c:pt>
                <c:pt idx="3">
                  <c:v>0</c:v>
                </c:pt>
                <c:pt idx="4">
                  <c:v>7</c:v>
                </c:pt>
                <c:pt idx="5">
                  <c:v>0</c:v>
                </c:pt>
                <c:pt idx="6">
                  <c:v>13</c:v>
                </c:pt>
              </c:numCache>
            </c:numRef>
          </c:val>
        </c:ser>
        <c:axId val="77867648"/>
        <c:axId val="77882112"/>
      </c:barChart>
      <c:catAx>
        <c:axId val="77867648"/>
        <c:scaling>
          <c:orientation val="minMax"/>
        </c:scaling>
        <c:axPos val="l"/>
        <c:title>
          <c:tx>
            <c:rich>
              <a:bodyPr rot="-5400000" vert="horz"/>
              <a:lstStyle/>
              <a:p>
                <a:pPr>
                  <a:defRPr/>
                </a:pPr>
                <a:r>
                  <a:rPr lang="en-US"/>
                  <a:t>Laboratory</a:t>
                </a:r>
              </a:p>
            </c:rich>
          </c:tx>
          <c:layout/>
        </c:title>
        <c:numFmt formatCode="General" sourceLinked="1"/>
        <c:tickLblPos val="nextTo"/>
        <c:crossAx val="77882112"/>
        <c:crosses val="autoZero"/>
        <c:auto val="1"/>
        <c:lblAlgn val="ctr"/>
        <c:lblOffset val="100"/>
      </c:catAx>
      <c:valAx>
        <c:axId val="77882112"/>
        <c:scaling>
          <c:orientation val="minMax"/>
        </c:scaling>
        <c:axPos val="b"/>
        <c:majorGridlines/>
        <c:title>
          <c:tx>
            <c:rich>
              <a:bodyPr/>
              <a:lstStyle/>
              <a:p>
                <a:pPr>
                  <a:defRPr/>
                </a:pPr>
                <a:r>
                  <a:rPr lang="en-US"/>
                  <a:t>Number of Reference Attempts</a:t>
                </a:r>
              </a:p>
            </c:rich>
          </c:tx>
          <c:layout/>
        </c:title>
        <c:numFmt formatCode="General" sourceLinked="1"/>
        <c:tickLblPos val="nextTo"/>
        <c:crossAx val="77867648"/>
        <c:crosses val="autoZero"/>
        <c:crossBetween val="between"/>
      </c:valAx>
    </c:plotArea>
    <c:legend>
      <c:legendPos val="r"/>
      <c:layout>
        <c:manualLayout>
          <c:xMode val="edge"/>
          <c:yMode val="edge"/>
          <c:x val="0.8542633160953893"/>
          <c:y val="0.52794782470373025"/>
          <c:w val="0.11640549881759829"/>
          <c:h val="0.21683162331981232"/>
        </c:manualLayout>
      </c:layout>
    </c:legend>
    <c:plotVisOnly val="1"/>
    <c:dispBlanksAs val="gap"/>
  </c:chart>
  <c:txPr>
    <a:bodyPr/>
    <a:lstStyle/>
    <a:p>
      <a:pPr>
        <a:defRPr sz="12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9929269712028693E-2"/>
          <c:y val="2.222222222222224E-2"/>
          <c:w val="0.9201203682926995"/>
          <c:h val="0.86973562395609683"/>
        </c:manualLayout>
      </c:layout>
      <c:barChart>
        <c:barDir val="bar"/>
        <c:grouping val="clustered"/>
        <c:ser>
          <c:idx val="0"/>
          <c:order val="0"/>
          <c:tx>
            <c:strRef>
              <c:f>outcomes!$B$20</c:f>
              <c:strCache>
                <c:ptCount val="1"/>
                <c:pt idx="0">
                  <c:v>Success</c:v>
                </c:pt>
              </c:strCache>
            </c:strRef>
          </c:tx>
          <c:cat>
            <c:strRef>
              <c:f>outcomes!$C$19:$I$19</c:f>
              <c:strCache>
                <c:ptCount val="7"/>
                <c:pt idx="0">
                  <c:v>A</c:v>
                </c:pt>
                <c:pt idx="1">
                  <c:v>B</c:v>
                </c:pt>
                <c:pt idx="2">
                  <c:v>D</c:v>
                </c:pt>
                <c:pt idx="3">
                  <c:v>F</c:v>
                </c:pt>
                <c:pt idx="4">
                  <c:v>G</c:v>
                </c:pt>
                <c:pt idx="5">
                  <c:v>G1</c:v>
                </c:pt>
                <c:pt idx="6">
                  <c:v>Total</c:v>
                </c:pt>
              </c:strCache>
            </c:strRef>
          </c:cat>
          <c:val>
            <c:numRef>
              <c:f>outcomes!$C$20:$I$20</c:f>
              <c:numCache>
                <c:formatCode>0%</c:formatCode>
                <c:ptCount val="7"/>
                <c:pt idx="0">
                  <c:v>0.83333333333333337</c:v>
                </c:pt>
                <c:pt idx="1">
                  <c:v>0.7142857142857143</c:v>
                </c:pt>
                <c:pt idx="2">
                  <c:v>0.84210526315789469</c:v>
                </c:pt>
                <c:pt idx="3">
                  <c:v>0.875</c:v>
                </c:pt>
                <c:pt idx="4">
                  <c:v>0.70270270270270274</c:v>
                </c:pt>
                <c:pt idx="5">
                  <c:v>0.83333333333333337</c:v>
                </c:pt>
                <c:pt idx="6">
                  <c:v>0.78260869565217395</c:v>
                </c:pt>
              </c:numCache>
            </c:numRef>
          </c:val>
        </c:ser>
        <c:ser>
          <c:idx val="1"/>
          <c:order val="1"/>
          <c:tx>
            <c:strRef>
              <c:f>outcomes!$B$21</c:f>
              <c:strCache>
                <c:ptCount val="1"/>
                <c:pt idx="0">
                  <c:v>Failed</c:v>
                </c:pt>
              </c:strCache>
            </c:strRef>
          </c:tx>
          <c:cat>
            <c:strRef>
              <c:f>outcomes!$C$19:$I$19</c:f>
              <c:strCache>
                <c:ptCount val="7"/>
                <c:pt idx="0">
                  <c:v>A</c:v>
                </c:pt>
                <c:pt idx="1">
                  <c:v>B</c:v>
                </c:pt>
                <c:pt idx="2">
                  <c:v>D</c:v>
                </c:pt>
                <c:pt idx="3">
                  <c:v>F</c:v>
                </c:pt>
                <c:pt idx="4">
                  <c:v>G</c:v>
                </c:pt>
                <c:pt idx="5">
                  <c:v>G1</c:v>
                </c:pt>
                <c:pt idx="6">
                  <c:v>Total</c:v>
                </c:pt>
              </c:strCache>
            </c:strRef>
          </c:cat>
          <c:val>
            <c:numRef>
              <c:f>outcomes!$C$21:$I$21</c:f>
              <c:numCache>
                <c:formatCode>0%</c:formatCode>
                <c:ptCount val="7"/>
                <c:pt idx="0">
                  <c:v>4.1666666666666664E-2</c:v>
                </c:pt>
                <c:pt idx="1">
                  <c:v>0.11428571428571428</c:v>
                </c:pt>
                <c:pt idx="2">
                  <c:v>0</c:v>
                </c:pt>
                <c:pt idx="3">
                  <c:v>0</c:v>
                </c:pt>
                <c:pt idx="4">
                  <c:v>2.7027027027027029E-2</c:v>
                </c:pt>
                <c:pt idx="5">
                  <c:v>0.16666666666666666</c:v>
                </c:pt>
                <c:pt idx="6">
                  <c:v>4.9689440993788817E-2</c:v>
                </c:pt>
              </c:numCache>
            </c:numRef>
          </c:val>
        </c:ser>
        <c:ser>
          <c:idx val="2"/>
          <c:order val="2"/>
          <c:tx>
            <c:strRef>
              <c:f>outcomes!$B$22</c:f>
              <c:strCache>
                <c:ptCount val="1"/>
                <c:pt idx="0">
                  <c:v>Invalid</c:v>
                </c:pt>
              </c:strCache>
            </c:strRef>
          </c:tx>
          <c:cat>
            <c:strRef>
              <c:f>outcomes!$C$19:$I$19</c:f>
              <c:strCache>
                <c:ptCount val="7"/>
                <c:pt idx="0">
                  <c:v>A</c:v>
                </c:pt>
                <c:pt idx="1">
                  <c:v>B</c:v>
                </c:pt>
                <c:pt idx="2">
                  <c:v>D</c:v>
                </c:pt>
                <c:pt idx="3">
                  <c:v>F</c:v>
                </c:pt>
                <c:pt idx="4">
                  <c:v>G</c:v>
                </c:pt>
                <c:pt idx="5">
                  <c:v>G1</c:v>
                </c:pt>
                <c:pt idx="6">
                  <c:v>Total</c:v>
                </c:pt>
              </c:strCache>
            </c:strRef>
          </c:cat>
          <c:val>
            <c:numRef>
              <c:f>outcomes!$C$22:$I$22</c:f>
              <c:numCache>
                <c:formatCode>0%</c:formatCode>
                <c:ptCount val="7"/>
                <c:pt idx="0">
                  <c:v>2.0833333333333332E-2</c:v>
                </c:pt>
                <c:pt idx="1">
                  <c:v>0.14285714285714285</c:v>
                </c:pt>
                <c:pt idx="2">
                  <c:v>0.10526315789473684</c:v>
                </c:pt>
                <c:pt idx="3">
                  <c:v>6.25E-2</c:v>
                </c:pt>
                <c:pt idx="4">
                  <c:v>8.1081081081081086E-2</c:v>
                </c:pt>
                <c:pt idx="5">
                  <c:v>0</c:v>
                </c:pt>
                <c:pt idx="6">
                  <c:v>7.4534161490683232E-2</c:v>
                </c:pt>
              </c:numCache>
            </c:numRef>
          </c:val>
        </c:ser>
        <c:ser>
          <c:idx val="3"/>
          <c:order val="3"/>
          <c:tx>
            <c:strRef>
              <c:f>outcomes!$B$23</c:f>
              <c:strCache>
                <c:ptCount val="1"/>
                <c:pt idx="0">
                  <c:v>Aborted</c:v>
                </c:pt>
              </c:strCache>
            </c:strRef>
          </c:tx>
          <c:cat>
            <c:strRef>
              <c:f>outcomes!$C$19:$I$19</c:f>
              <c:strCache>
                <c:ptCount val="7"/>
                <c:pt idx="0">
                  <c:v>A</c:v>
                </c:pt>
                <c:pt idx="1">
                  <c:v>B</c:v>
                </c:pt>
                <c:pt idx="2">
                  <c:v>D</c:v>
                </c:pt>
                <c:pt idx="3">
                  <c:v>F</c:v>
                </c:pt>
                <c:pt idx="4">
                  <c:v>G</c:v>
                </c:pt>
                <c:pt idx="5">
                  <c:v>G1</c:v>
                </c:pt>
                <c:pt idx="6">
                  <c:v>Total</c:v>
                </c:pt>
              </c:strCache>
            </c:strRef>
          </c:cat>
          <c:val>
            <c:numRef>
              <c:f>outcomes!$C$23:$I$23</c:f>
              <c:numCache>
                <c:formatCode>0%</c:formatCode>
                <c:ptCount val="7"/>
                <c:pt idx="0">
                  <c:v>8.3333333333333329E-2</c:v>
                </c:pt>
                <c:pt idx="1">
                  <c:v>2.8571428571428571E-2</c:v>
                </c:pt>
                <c:pt idx="2">
                  <c:v>5.2631578947368418E-2</c:v>
                </c:pt>
                <c:pt idx="3">
                  <c:v>0</c:v>
                </c:pt>
                <c:pt idx="4">
                  <c:v>0.1891891891891892</c:v>
                </c:pt>
                <c:pt idx="5">
                  <c:v>0</c:v>
                </c:pt>
                <c:pt idx="6">
                  <c:v>8.0745341614906832E-2</c:v>
                </c:pt>
              </c:numCache>
            </c:numRef>
          </c:val>
        </c:ser>
        <c:axId val="88114688"/>
        <c:axId val="91772032"/>
      </c:barChart>
      <c:catAx>
        <c:axId val="88114688"/>
        <c:scaling>
          <c:orientation val="minMax"/>
        </c:scaling>
        <c:axPos val="l"/>
        <c:title>
          <c:tx>
            <c:rich>
              <a:bodyPr rot="-5400000" vert="horz"/>
              <a:lstStyle/>
              <a:p>
                <a:pPr>
                  <a:defRPr/>
                </a:pPr>
                <a:r>
                  <a:rPr lang="en-US"/>
                  <a:t>Laboratory</a:t>
                </a:r>
              </a:p>
            </c:rich>
          </c:tx>
          <c:layout/>
        </c:title>
        <c:numFmt formatCode="General" sourceLinked="1"/>
        <c:tickLblPos val="nextTo"/>
        <c:crossAx val="91772032"/>
        <c:crosses val="autoZero"/>
        <c:auto val="1"/>
        <c:lblAlgn val="ctr"/>
        <c:lblOffset val="100"/>
      </c:catAx>
      <c:valAx>
        <c:axId val="91772032"/>
        <c:scaling>
          <c:orientation val="minMax"/>
        </c:scaling>
        <c:axPos val="b"/>
        <c:majorGridlines/>
        <c:title>
          <c:tx>
            <c:rich>
              <a:bodyPr/>
              <a:lstStyle/>
              <a:p>
                <a:pPr>
                  <a:defRPr/>
                </a:pPr>
                <a:r>
                  <a:rPr lang="en-US"/>
                  <a:t>Percent of Reference Attempts</a:t>
                </a:r>
              </a:p>
            </c:rich>
          </c:tx>
          <c:layout/>
        </c:title>
        <c:numFmt formatCode="0%" sourceLinked="1"/>
        <c:tickLblPos val="nextTo"/>
        <c:crossAx val="88114688"/>
        <c:crosses val="autoZero"/>
        <c:crossBetween val="between"/>
      </c:valAx>
    </c:plotArea>
    <c:legend>
      <c:legendPos val="r"/>
      <c:layout>
        <c:manualLayout>
          <c:xMode val="edge"/>
          <c:yMode val="edge"/>
          <c:x val="0.87039826292340561"/>
          <c:y val="0.53804883480474053"/>
          <c:w val="0.11640549881759829"/>
          <c:h val="0.21683162331981232"/>
        </c:manualLayout>
      </c:layout>
    </c:legend>
    <c:plotVisOnly val="1"/>
    <c:dispBlanksAs val="gap"/>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000966206311438E-2"/>
          <c:y val="2.8250320080257612E-2"/>
          <c:w val="0.92978520135527332"/>
          <c:h val="0.91226082958065857"/>
        </c:manualLayout>
      </c:layout>
      <c:barChart>
        <c:barDir val="bar"/>
        <c:grouping val="clustered"/>
        <c:ser>
          <c:idx val="0"/>
          <c:order val="0"/>
          <c:tx>
            <c:strRef>
              <c:f>'current outcome'!$B$26</c:f>
              <c:strCache>
                <c:ptCount val="1"/>
                <c:pt idx="0">
                  <c:v>Unacceptable - Current</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outcome'!$C$26:$I$26</c:f>
              <c:numCache>
                <c:formatCode>General</c:formatCode>
                <c:ptCount val="7"/>
                <c:pt idx="0">
                  <c:v>2</c:v>
                </c:pt>
                <c:pt idx="1">
                  <c:v>4</c:v>
                </c:pt>
                <c:pt idx="2">
                  <c:v>0</c:v>
                </c:pt>
                <c:pt idx="3">
                  <c:v>0</c:v>
                </c:pt>
                <c:pt idx="4">
                  <c:v>1</c:v>
                </c:pt>
                <c:pt idx="5">
                  <c:v>1</c:v>
                </c:pt>
                <c:pt idx="6">
                  <c:v>8</c:v>
                </c:pt>
              </c:numCache>
            </c:numRef>
          </c:val>
        </c:ser>
        <c:ser>
          <c:idx val="1"/>
          <c:order val="1"/>
          <c:tx>
            <c:strRef>
              <c:f>'current outcome'!$B$27</c:f>
              <c:strCache>
                <c:ptCount val="1"/>
                <c:pt idx="0">
                  <c:v>Unacceptable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outcome'!$C$27:$I$27</c:f>
              <c:numCache>
                <c:formatCode>General</c:formatCode>
                <c:ptCount val="7"/>
                <c:pt idx="0">
                  <c:v>1</c:v>
                </c:pt>
                <c:pt idx="1">
                  <c:v>3</c:v>
                </c:pt>
                <c:pt idx="2">
                  <c:v>1</c:v>
                </c:pt>
                <c:pt idx="3">
                  <c:v>0</c:v>
                </c:pt>
                <c:pt idx="4">
                  <c:v>1</c:v>
                </c:pt>
                <c:pt idx="5">
                  <c:v>0</c:v>
                </c:pt>
                <c:pt idx="6">
                  <c:v>6</c:v>
                </c:pt>
              </c:numCache>
            </c:numRef>
          </c:val>
        </c:ser>
        <c:ser>
          <c:idx val="2"/>
          <c:order val="2"/>
          <c:tx>
            <c:strRef>
              <c:f>'current outcome'!$B$28</c:f>
              <c:strCache>
                <c:ptCount val="1"/>
                <c:pt idx="0">
                  <c:v>Reduced Interval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outcome'!$C$28:$I$28</c:f>
              <c:numCache>
                <c:formatCode>General</c:formatCode>
                <c:ptCount val="7"/>
                <c:pt idx="0">
                  <c:v>3</c:v>
                </c:pt>
                <c:pt idx="1">
                  <c:v>2</c:v>
                </c:pt>
                <c:pt idx="2">
                  <c:v>0</c:v>
                </c:pt>
                <c:pt idx="3">
                  <c:v>1</c:v>
                </c:pt>
                <c:pt idx="4">
                  <c:v>2</c:v>
                </c:pt>
                <c:pt idx="5">
                  <c:v>1</c:v>
                </c:pt>
                <c:pt idx="6">
                  <c:v>9</c:v>
                </c:pt>
              </c:numCache>
            </c:numRef>
          </c:val>
        </c:ser>
        <c:ser>
          <c:idx val="3"/>
          <c:order val="3"/>
          <c:tx>
            <c:strRef>
              <c:f>'current outcome'!$B$29</c:f>
              <c:strCache>
                <c:ptCount val="1"/>
                <c:pt idx="0">
                  <c:v>Extended 40%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outcome'!$C$29:$I$29</c:f>
              <c:numCache>
                <c:formatCode>General</c:formatCode>
                <c:ptCount val="7"/>
                <c:pt idx="0">
                  <c:v>7</c:v>
                </c:pt>
                <c:pt idx="1">
                  <c:v>0</c:v>
                </c:pt>
                <c:pt idx="2">
                  <c:v>0</c:v>
                </c:pt>
                <c:pt idx="3">
                  <c:v>0</c:v>
                </c:pt>
                <c:pt idx="4">
                  <c:v>7</c:v>
                </c:pt>
                <c:pt idx="5">
                  <c:v>0</c:v>
                </c:pt>
                <c:pt idx="6">
                  <c:v>14</c:v>
                </c:pt>
              </c:numCache>
            </c:numRef>
          </c:val>
        </c:ser>
        <c:ser>
          <c:idx val="4"/>
          <c:order val="4"/>
          <c:tx>
            <c:strRef>
              <c:f>'current outcome'!$B$30</c:f>
              <c:strCache>
                <c:ptCount val="1"/>
                <c:pt idx="0">
                  <c:v>Extended 20% - New</c:v>
                </c:pt>
              </c:strCache>
            </c:strRef>
          </c:tx>
          <c:cat>
            <c:strRef>
              <c:f>'current outcome'!$C$25:$I$25</c:f>
              <c:strCache>
                <c:ptCount val="7"/>
                <c:pt idx="0">
                  <c:v>A</c:v>
                </c:pt>
                <c:pt idx="1">
                  <c:v>B</c:v>
                </c:pt>
                <c:pt idx="2">
                  <c:v>D</c:v>
                </c:pt>
                <c:pt idx="3">
                  <c:v>F</c:v>
                </c:pt>
                <c:pt idx="4">
                  <c:v>G</c:v>
                </c:pt>
                <c:pt idx="5">
                  <c:v>G1</c:v>
                </c:pt>
                <c:pt idx="6">
                  <c:v>Total</c:v>
                </c:pt>
              </c:strCache>
            </c:strRef>
          </c:cat>
          <c:val>
            <c:numRef>
              <c:f>'current outcome'!$C$30:$I$30</c:f>
              <c:numCache>
                <c:formatCode>General</c:formatCode>
                <c:ptCount val="7"/>
                <c:pt idx="0">
                  <c:v>8</c:v>
                </c:pt>
                <c:pt idx="1">
                  <c:v>9</c:v>
                </c:pt>
                <c:pt idx="2">
                  <c:v>4</c:v>
                </c:pt>
                <c:pt idx="3">
                  <c:v>0</c:v>
                </c:pt>
                <c:pt idx="4">
                  <c:v>4</c:v>
                </c:pt>
                <c:pt idx="5">
                  <c:v>2</c:v>
                </c:pt>
                <c:pt idx="6">
                  <c:v>27</c:v>
                </c:pt>
              </c:numCache>
            </c:numRef>
          </c:val>
        </c:ser>
        <c:axId val="49601536"/>
        <c:axId val="49619712"/>
      </c:barChart>
      <c:catAx>
        <c:axId val="49601536"/>
        <c:scaling>
          <c:orientation val="minMax"/>
        </c:scaling>
        <c:axPos val="l"/>
        <c:numFmt formatCode="General" sourceLinked="1"/>
        <c:tickLblPos val="nextTo"/>
        <c:crossAx val="49619712"/>
        <c:crosses val="autoZero"/>
        <c:auto val="1"/>
        <c:lblAlgn val="ctr"/>
        <c:lblOffset val="100"/>
      </c:catAx>
      <c:valAx>
        <c:axId val="49619712"/>
        <c:scaling>
          <c:orientation val="minMax"/>
        </c:scaling>
        <c:axPos val="b"/>
        <c:majorGridlines/>
        <c:numFmt formatCode="General" sourceLinked="1"/>
        <c:tickLblPos val="nextTo"/>
        <c:crossAx val="49601536"/>
        <c:crosses val="autoZero"/>
        <c:crossBetween val="between"/>
      </c:valAx>
    </c:plotArea>
    <c:legend>
      <c:legendPos val="r"/>
      <c:layout>
        <c:manualLayout>
          <c:xMode val="edge"/>
          <c:yMode val="edge"/>
          <c:x val="0.73636203166911862"/>
          <c:y val="0.3887060247969763"/>
          <c:w val="0.21237933719823504"/>
          <c:h val="0.33419075271129806"/>
        </c:manualLayout>
      </c:layout>
      <c:spPr>
        <a:solidFill>
          <a:schemeClr val="bg1"/>
        </a:solidFill>
      </c:spPr>
      <c:txPr>
        <a:bodyPr/>
        <a:lstStyle/>
        <a:p>
          <a:pPr>
            <a:defRPr sz="1200"/>
          </a:pPr>
          <a:endParaRPr lang="en-US"/>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5750D-4410-4EDB-AD51-FADC9790B36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5750D-4410-4EDB-AD51-FADC9790B365}"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5750D-4410-4EDB-AD51-FADC9790B36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5750D-4410-4EDB-AD51-FADC9790B365}" type="datetimeFigureOut">
              <a:rPr lang="en-US" smtClean="0"/>
              <a:pPr/>
              <a:t>5/18/2010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5750D-4410-4EDB-AD51-FADC9790B365}" type="datetimeFigureOut">
              <a:rPr lang="en-US" smtClean="0"/>
              <a:pPr/>
              <a:t>5/18/2010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5750D-4410-4EDB-AD51-FADC9790B365}" type="datetimeFigureOut">
              <a:rPr lang="en-US" smtClean="0"/>
              <a:pPr/>
              <a:t>5/18/2010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5750D-4410-4EDB-AD51-FADC9790B36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5750D-4410-4EDB-AD51-FADC9790B365}" type="datetimeFigureOut">
              <a:rPr lang="en-US" smtClean="0"/>
              <a:pPr/>
              <a:t>5/18/2010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B9B1-0567-4EED-A02D-4282F9FD8A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5750D-4410-4EDB-AD51-FADC9790B365}" type="datetimeFigureOut">
              <a:rPr lang="en-US" smtClean="0"/>
              <a:pPr/>
              <a:t>5/18/2010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B9B1-0567-4EED-A02D-4282F9FD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Mack T-11 LTMS Version 2 Exploration</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Mack Surveillance Panel</a:t>
            </a:r>
          </a:p>
          <a:p>
            <a:r>
              <a:rPr lang="en-US" dirty="0" smtClean="0"/>
              <a:t>May 25, 2010</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D</a:t>
            </a:r>
            <a:r>
              <a:rPr lang="en-US" sz="3200" baseline="-25000" dirty="0" smtClean="0"/>
              <a:t> </a:t>
            </a:r>
            <a:endParaRPr lang="en-US" sz="3200" dirty="0"/>
          </a:p>
        </p:txBody>
      </p:sp>
      <p:pic>
        <p:nvPicPr>
          <p:cNvPr id="5" name="Content Placeholder 4" descr="tmpF5C7.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F</a:t>
            </a:r>
            <a:r>
              <a:rPr lang="en-US" sz="3200" baseline="-25000" dirty="0" smtClean="0"/>
              <a:t> </a:t>
            </a:r>
            <a:endParaRPr lang="en-US" sz="3200" dirty="0"/>
          </a:p>
        </p:txBody>
      </p:sp>
      <p:pic>
        <p:nvPicPr>
          <p:cNvPr id="5" name="Content Placeholder 4" descr="tmpFBD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G</a:t>
            </a:r>
            <a:r>
              <a:rPr lang="en-US" sz="3200" baseline="-25000" dirty="0" smtClean="0"/>
              <a:t> </a:t>
            </a:r>
            <a:endParaRPr lang="en-US" sz="3200" dirty="0"/>
          </a:p>
        </p:txBody>
      </p:sp>
      <p:pic>
        <p:nvPicPr>
          <p:cNvPr id="5" name="Content Placeholder 4" descr="tmp82C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G1</a:t>
            </a:r>
            <a:r>
              <a:rPr lang="en-US" sz="3200" baseline="-25000" dirty="0" smtClean="0"/>
              <a:t> </a:t>
            </a:r>
            <a:endParaRPr lang="en-US" sz="3200" dirty="0"/>
          </a:p>
        </p:txBody>
      </p:sp>
      <p:pic>
        <p:nvPicPr>
          <p:cNvPr id="5" name="Content Placeholder 4" descr="tmpACC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A</a:t>
            </a:r>
            <a:r>
              <a:rPr lang="en-US" baseline="-25000" dirty="0" smtClean="0"/>
              <a:t> </a:t>
            </a:r>
            <a:endParaRPr lang="en-US" dirty="0"/>
          </a:p>
        </p:txBody>
      </p:sp>
      <p:pic>
        <p:nvPicPr>
          <p:cNvPr id="6" name="Content Placeholder 5" descr="tmp95D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B</a:t>
            </a:r>
            <a:r>
              <a:rPr lang="en-US" baseline="-25000" dirty="0" smtClean="0"/>
              <a:t> </a:t>
            </a:r>
            <a:endParaRPr lang="en-US" dirty="0"/>
          </a:p>
        </p:txBody>
      </p:sp>
      <p:pic>
        <p:nvPicPr>
          <p:cNvPr id="5" name="Content Placeholder 4" descr="tmpBED5.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D</a:t>
            </a:r>
            <a:r>
              <a:rPr lang="en-US" baseline="-25000" dirty="0" smtClean="0"/>
              <a:t> </a:t>
            </a:r>
            <a:endParaRPr lang="en-US" dirty="0"/>
          </a:p>
        </p:txBody>
      </p:sp>
      <p:pic>
        <p:nvPicPr>
          <p:cNvPr id="5" name="Content Placeholder 4" descr="tmpD8C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F</a:t>
            </a:r>
            <a:r>
              <a:rPr lang="en-US" baseline="-25000" dirty="0" smtClean="0"/>
              <a:t> </a:t>
            </a:r>
            <a:endParaRPr lang="en-US" dirty="0"/>
          </a:p>
        </p:txBody>
      </p:sp>
      <p:pic>
        <p:nvPicPr>
          <p:cNvPr id="5" name="Content Placeholder 4" descr="tmpF7C2.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G</a:t>
            </a:r>
            <a:r>
              <a:rPr lang="en-US" baseline="-25000" dirty="0" smtClean="0"/>
              <a:t> </a:t>
            </a:r>
            <a:endParaRPr lang="en-US" dirty="0"/>
          </a:p>
        </p:txBody>
      </p:sp>
      <p:pic>
        <p:nvPicPr>
          <p:cNvPr id="5" name="Content Placeholder 4" descr="tmpF1A.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fontScale="90000"/>
          </a:bodyPr>
          <a:lstStyle/>
          <a:p>
            <a:r>
              <a:rPr lang="en-US" dirty="0" smtClean="0"/>
              <a:t>EWMA by lab for Soot at 12 </a:t>
            </a:r>
            <a:r>
              <a:rPr lang="en-US" dirty="0" err="1" smtClean="0"/>
              <a:t>cSt</a:t>
            </a:r>
            <a:r>
              <a:rPr lang="en-US" dirty="0" smtClean="0"/>
              <a:t> </a:t>
            </a:r>
            <a:br>
              <a:rPr lang="en-US" dirty="0" smtClean="0"/>
            </a:br>
            <a:r>
              <a:rPr lang="en-US" dirty="0" smtClean="0"/>
              <a:t>Z</a:t>
            </a:r>
            <a:r>
              <a:rPr lang="en-US" baseline="-25000" dirty="0" smtClean="0"/>
              <a:t>i</a:t>
            </a:r>
            <a:r>
              <a:rPr lang="en-US" dirty="0" smtClean="0"/>
              <a:t> for Laboratory G1</a:t>
            </a:r>
            <a:r>
              <a:rPr lang="en-US" baseline="-25000" dirty="0" smtClean="0"/>
              <a:t> </a:t>
            </a:r>
            <a:endParaRPr lang="en-US" dirty="0"/>
          </a:p>
        </p:txBody>
      </p:sp>
      <p:pic>
        <p:nvPicPr>
          <p:cNvPr id="5" name="Content Placeholder 4" descr="tmp275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 oil data summary</a:t>
            </a:r>
            <a:br>
              <a:rPr lang="en-US" dirty="0" smtClean="0"/>
            </a:b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Includes 161 reference tests in TMC dataset</a:t>
            </a:r>
          </a:p>
          <a:p>
            <a:r>
              <a:rPr lang="en-US" dirty="0" smtClean="0"/>
              <a:t>Includes 134 chartable reference tests</a:t>
            </a:r>
          </a:p>
          <a:p>
            <a:r>
              <a:rPr lang="en-US" dirty="0" smtClean="0"/>
              <a:t>Six test laboratories</a:t>
            </a:r>
          </a:p>
          <a:p>
            <a:pPr lvl="1"/>
            <a:r>
              <a:rPr lang="en-US" dirty="0" smtClean="0"/>
              <a:t>A – </a:t>
            </a:r>
            <a:r>
              <a:rPr lang="en-US" dirty="0" smtClean="0"/>
              <a:t>42 </a:t>
            </a:r>
            <a:r>
              <a:rPr lang="en-US" dirty="0" smtClean="0"/>
              <a:t>chartable </a:t>
            </a:r>
            <a:r>
              <a:rPr lang="en-US" dirty="0" smtClean="0"/>
              <a:t>tests</a:t>
            </a:r>
            <a:endParaRPr lang="en-US" dirty="0" smtClean="0"/>
          </a:p>
          <a:p>
            <a:pPr lvl="1"/>
            <a:r>
              <a:rPr lang="en-US" dirty="0" smtClean="0"/>
              <a:t>B – </a:t>
            </a:r>
            <a:r>
              <a:rPr lang="en-US" dirty="0" smtClean="0"/>
              <a:t>29 </a:t>
            </a:r>
            <a:r>
              <a:rPr lang="en-US" dirty="0" smtClean="0"/>
              <a:t>chartable </a:t>
            </a:r>
            <a:r>
              <a:rPr lang="en-US" dirty="0" smtClean="0"/>
              <a:t>tests</a:t>
            </a:r>
          </a:p>
          <a:p>
            <a:pPr lvl="1"/>
            <a:r>
              <a:rPr lang="en-US" i="1" dirty="0" smtClean="0"/>
              <a:t>D </a:t>
            </a:r>
            <a:r>
              <a:rPr lang="en-US" i="1" dirty="0" smtClean="0"/>
              <a:t>– </a:t>
            </a:r>
            <a:r>
              <a:rPr lang="en-US" i="1" dirty="0" smtClean="0"/>
              <a:t>16 </a:t>
            </a:r>
            <a:r>
              <a:rPr lang="en-US" i="1" dirty="0" smtClean="0"/>
              <a:t>chartable</a:t>
            </a:r>
            <a:r>
              <a:rPr lang="en-US" dirty="0" smtClean="0"/>
              <a:t> </a:t>
            </a:r>
            <a:r>
              <a:rPr lang="en-US" dirty="0" smtClean="0"/>
              <a:t>tests</a:t>
            </a:r>
            <a:endParaRPr lang="en-US" i="1" dirty="0" smtClean="0"/>
          </a:p>
          <a:p>
            <a:pPr lvl="1"/>
            <a:r>
              <a:rPr lang="en-US" i="1" dirty="0" smtClean="0"/>
              <a:t>F – </a:t>
            </a:r>
            <a:r>
              <a:rPr lang="en-US" i="1" dirty="0" smtClean="0"/>
              <a:t>14 </a:t>
            </a:r>
            <a:r>
              <a:rPr lang="en-US" i="1" dirty="0" smtClean="0"/>
              <a:t>chartable</a:t>
            </a:r>
            <a:r>
              <a:rPr lang="en-US" dirty="0" smtClean="0"/>
              <a:t> </a:t>
            </a:r>
            <a:r>
              <a:rPr lang="en-US" dirty="0" smtClean="0"/>
              <a:t>tests</a:t>
            </a:r>
            <a:endParaRPr lang="en-US" i="1" dirty="0" smtClean="0"/>
          </a:p>
          <a:p>
            <a:pPr lvl="1"/>
            <a:r>
              <a:rPr lang="en-US" i="1" dirty="0" smtClean="0"/>
              <a:t>G – </a:t>
            </a:r>
            <a:r>
              <a:rPr lang="en-US" i="1" dirty="0" smtClean="0"/>
              <a:t>27 </a:t>
            </a:r>
            <a:r>
              <a:rPr lang="en-US" i="1" dirty="0" smtClean="0"/>
              <a:t>chartable</a:t>
            </a:r>
            <a:r>
              <a:rPr lang="en-US" dirty="0" smtClean="0"/>
              <a:t> </a:t>
            </a:r>
            <a:r>
              <a:rPr lang="en-US" dirty="0" smtClean="0"/>
              <a:t>tests</a:t>
            </a:r>
            <a:endParaRPr lang="en-US" i="1" dirty="0" smtClean="0"/>
          </a:p>
          <a:p>
            <a:pPr lvl="1"/>
            <a:r>
              <a:rPr lang="en-US" i="1" dirty="0" smtClean="0"/>
              <a:t>G1 – 6 chartable</a:t>
            </a:r>
            <a:r>
              <a:rPr lang="en-US" dirty="0" smtClean="0"/>
              <a:t> </a:t>
            </a:r>
            <a:r>
              <a:rPr lang="en-US" dirty="0" smtClean="0"/>
              <a:t>tests</a:t>
            </a:r>
            <a:endParaRPr lang="en-US" i="1" dirty="0" smtClean="0"/>
          </a:p>
          <a:p>
            <a:r>
              <a:rPr lang="en-US" dirty="0" smtClean="0"/>
              <a:t>Latest reference oil result is April 25, 2010</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tmp6858.tmp"/>
          <p:cNvPicPr>
            <a:picLocks noGrp="1"/>
          </p:cNvPicPr>
          <p:nvPr>
            <p:ph idx="1"/>
          </p:nvPr>
        </p:nvPicPr>
        <p:blipFill>
          <a:blip r:embed="rId2" cstate="print"/>
          <a:stretch>
            <a:fillRect/>
          </a:stretch>
        </p:blipFill>
        <p:spPr>
          <a:xfrm>
            <a:off x="457200" y="1662805"/>
            <a:ext cx="8229600" cy="4400752"/>
          </a:xfrm>
          <a:prstGeom prst="rect">
            <a:avLst/>
          </a:prstGeom>
        </p:spPr>
      </p:pic>
      <p:sp>
        <p:nvSpPr>
          <p:cNvPr id="2" name="Title 1"/>
          <p:cNvSpPr>
            <a:spLocks noGrp="1"/>
          </p:cNvSpPr>
          <p:nvPr>
            <p:ph type="title"/>
          </p:nvPr>
        </p:nvSpPr>
        <p:spPr>
          <a:xfrm>
            <a:off x="457200" y="320040"/>
            <a:ext cx="7239000" cy="1356360"/>
          </a:xfrm>
        </p:spPr>
        <p:txBody>
          <a:bodyPr>
            <a:normAutofit fontScale="90000"/>
          </a:bodyPr>
          <a:lstStyle/>
          <a:p>
            <a:r>
              <a:rPr lang="en-US" dirty="0" smtClean="0"/>
              <a:t>Industry EWMA for Soot at 12 </a:t>
            </a:r>
            <a:r>
              <a:rPr lang="en-US" dirty="0" err="1" smtClean="0"/>
              <a:t>cSt</a:t>
            </a:r>
            <a:endParaRPr lang="en-US" dirty="0"/>
          </a:p>
        </p:txBody>
      </p:sp>
      <p:cxnSp>
        <p:nvCxnSpPr>
          <p:cNvPr id="8" name="Straight Connector 7"/>
          <p:cNvCxnSpPr/>
          <p:nvPr/>
        </p:nvCxnSpPr>
        <p:spPr>
          <a:xfrm rot="16200000" flipH="1">
            <a:off x="2474139" y="3886200"/>
            <a:ext cx="3886200" cy="76200"/>
          </a:xfrm>
          <a:prstGeom prst="line">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1600200"/>
            <a:ext cx="1332416" cy="415498"/>
          </a:xfrm>
          <a:prstGeom prst="rect">
            <a:avLst/>
          </a:prstGeom>
          <a:noFill/>
          <a:effectLst>
            <a:glow rad="63500">
              <a:schemeClr val="accent4">
                <a:satMod val="175000"/>
                <a:alpha val="40000"/>
              </a:schemeClr>
            </a:glow>
          </a:effectLst>
        </p:spPr>
        <p:txBody>
          <a:bodyPr wrap="none" rtlCol="0">
            <a:spAutoFit/>
          </a:bodyPr>
          <a:lstStyle/>
          <a:p>
            <a:pPr algn="ctr"/>
            <a:r>
              <a:rPr lang="en-US" sz="1050" dirty="0" smtClean="0"/>
              <a:t>September 14, 2005:</a:t>
            </a:r>
          </a:p>
          <a:p>
            <a:pPr algn="ctr"/>
            <a:r>
              <a:rPr lang="en-US" sz="1050" dirty="0" smtClean="0"/>
              <a:t>First ICF</a:t>
            </a:r>
            <a:endParaRPr lang="en-US" sz="105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12 </a:t>
            </a:r>
            <a:r>
              <a:rPr lang="en-US" dirty="0" err="1" smtClean="0"/>
              <a:t>cSt</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MRV</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54418" y="1600200"/>
            <a:ext cx="623516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4 </a:t>
            </a:r>
            <a:r>
              <a:rPr lang="en-US" dirty="0" err="1" smtClean="0"/>
              <a:t>cSt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Prediction error – Soot @ 15 </a:t>
            </a:r>
            <a:r>
              <a:rPr lang="en-US" dirty="0" err="1" smtClean="0"/>
              <a:t>cSt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59120" y="1600200"/>
            <a:ext cx="62257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A</a:t>
            </a:r>
            <a:r>
              <a:rPr lang="en-US" sz="2800" baseline="-25000" dirty="0" smtClean="0"/>
              <a:t> </a:t>
            </a:r>
            <a:endParaRPr 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B</a:t>
            </a:r>
            <a:r>
              <a:rPr lang="en-US" sz="2800" baseline="-25000" dirty="0" smtClean="0"/>
              <a:t> </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660766"/>
            <a:ext cx="8229600" cy="4404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D</a:t>
            </a:r>
            <a:r>
              <a:rPr lang="en-US" sz="2800" baseline="-25000" dirty="0" smtClean="0"/>
              <a:t> </a:t>
            </a:r>
            <a:endParaRPr lang="en-US"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F</a:t>
            </a:r>
            <a:r>
              <a:rPr lang="en-US" sz="2800" baseline="-25000" dirty="0" smtClean="0"/>
              <a:t> </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G</a:t>
            </a:r>
            <a:r>
              <a:rPr lang="en-US" sz="2800" baseline="-25000" dirty="0" smtClean="0"/>
              <a:t> </a:t>
            </a:r>
            <a:endParaRPr lang="en-US" sz="28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LTMS</a:t>
            </a:r>
            <a:endParaRPr lang="en-US" dirty="0"/>
          </a:p>
        </p:txBody>
      </p:sp>
      <p:sp>
        <p:nvSpPr>
          <p:cNvPr id="4" name="Content Placeholder 3"/>
          <p:cNvSpPr txBox="1">
            <a:spLocks noGrp="1"/>
          </p:cNvSpPr>
          <p:nvPr>
            <p:ph idx="1"/>
          </p:nvPr>
        </p:nvSpPr>
        <p:spPr>
          <a:xfrm>
            <a:off x="457200" y="1600201"/>
            <a:ext cx="8229600" cy="2363724"/>
          </a:xfrm>
          <a:prstGeom prst="rect">
            <a:avLst/>
          </a:prstGeom>
          <a:noFill/>
        </p:spPr>
        <p:txBody>
          <a:bodyPr wrap="square" rtlCol="0">
            <a:spAutoFit/>
          </a:bodyPr>
          <a:lstStyle/>
          <a:p>
            <a:r>
              <a:rPr lang="en-US" sz="1800" dirty="0" smtClean="0"/>
              <a:t>Critical Parameter:  </a:t>
            </a:r>
            <a:r>
              <a:rPr lang="en-US" sz="1800" i="1" dirty="0" smtClean="0"/>
              <a:t>Soot at 12 </a:t>
            </a:r>
            <a:r>
              <a:rPr lang="en-US" sz="1800" i="1" dirty="0" err="1" smtClean="0"/>
              <a:t>cSt</a:t>
            </a:r>
            <a:r>
              <a:rPr lang="en-US" sz="1800" i="1" dirty="0" smtClean="0"/>
              <a:t> viscosity increase – Conduct additional reference test if stand severity EWMA is exceeded and “if the direction of the test stand severity is deemed different from that of the test laboratory”. Conduct additional reference test if stand severity Shewhart limit is exceeded. Apply severity adjustment as for noncritical parameters.</a:t>
            </a:r>
          </a:p>
          <a:p>
            <a:r>
              <a:rPr lang="en-US" sz="1800" dirty="0" smtClean="0"/>
              <a:t>Noncritical Parameters:  </a:t>
            </a:r>
            <a:r>
              <a:rPr lang="en-US" sz="1800" i="1" dirty="0" smtClean="0"/>
              <a:t>Soot at 4 </a:t>
            </a:r>
            <a:r>
              <a:rPr lang="en-US" sz="1800" i="1" dirty="0" err="1" smtClean="0"/>
              <a:t>cSt</a:t>
            </a:r>
            <a:r>
              <a:rPr lang="en-US" sz="1800" i="1" dirty="0" smtClean="0"/>
              <a:t> viscosity increase, soot at 15 </a:t>
            </a:r>
            <a:r>
              <a:rPr lang="en-US" sz="1800" i="1" dirty="0" err="1" smtClean="0"/>
              <a:t>cSt</a:t>
            </a:r>
            <a:r>
              <a:rPr lang="en-US" sz="1800" i="1" dirty="0" smtClean="0"/>
              <a:t> viscosity increase, MRV  at 180 hours – Apply severity adjustment if lab severity EWMA limit is exceeded.</a:t>
            </a:r>
          </a:p>
        </p:txBody>
      </p:sp>
      <p:pic>
        <p:nvPicPr>
          <p:cNvPr id="1026" name="Picture 2"/>
          <p:cNvPicPr>
            <a:picLocks noChangeAspect="1" noChangeArrowheads="1"/>
          </p:cNvPicPr>
          <p:nvPr/>
        </p:nvPicPr>
        <p:blipFill>
          <a:blip r:embed="rId2" cstate="print"/>
          <a:srcRect/>
          <a:stretch>
            <a:fillRect/>
          </a:stretch>
        </p:blipFill>
        <p:spPr bwMode="auto">
          <a:xfrm>
            <a:off x="914400" y="4038600"/>
            <a:ext cx="7343775" cy="24098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at 12 </a:t>
            </a:r>
            <a:r>
              <a:rPr lang="en-US" sz="2800" dirty="0" err="1" smtClean="0"/>
              <a:t>cSt</a:t>
            </a:r>
            <a:r>
              <a:rPr lang="en-US" sz="2800" dirty="0" smtClean="0"/>
              <a:t> </a:t>
            </a:r>
            <a:br>
              <a:rPr lang="en-US" sz="2800" dirty="0" smtClean="0"/>
            </a:br>
            <a:r>
              <a:rPr lang="en-US" sz="2800" dirty="0" smtClean="0"/>
              <a:t>New System versus Current – Laboratory G1</a:t>
            </a:r>
            <a:r>
              <a:rPr lang="en-US" sz="2800" baseline="-25000" dirty="0" smtClean="0"/>
              <a:t> </a:t>
            </a:r>
            <a:endParaRPr lang="en-US" sz="2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58338"/>
            <a:ext cx="8229600" cy="4409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A</a:t>
            </a:r>
            <a:r>
              <a:rPr lang="en-US" sz="2800" baseline="-25000" dirty="0" smtClean="0"/>
              <a:t> </a:t>
            </a:r>
            <a:endParaRPr lang="en-US" sz="2800" dirty="0"/>
          </a:p>
        </p:txBody>
      </p:sp>
      <p:pic>
        <p:nvPicPr>
          <p:cNvPr id="5" name="Content Placeholder 4" descr="tmp3EA3.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B</a:t>
            </a:r>
            <a:r>
              <a:rPr lang="en-US" sz="2800" baseline="-25000" dirty="0" smtClean="0"/>
              <a:t> </a:t>
            </a:r>
            <a:endParaRPr lang="en-US" sz="2800" dirty="0"/>
          </a:p>
        </p:txBody>
      </p:sp>
      <p:pic>
        <p:nvPicPr>
          <p:cNvPr id="5" name="Content Placeholder 4" descr="tmp5B3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D</a:t>
            </a:r>
            <a:r>
              <a:rPr lang="en-US" sz="2800" baseline="-25000" dirty="0" smtClean="0"/>
              <a:t> </a:t>
            </a:r>
            <a:endParaRPr lang="en-US" sz="2800" dirty="0"/>
          </a:p>
        </p:txBody>
      </p:sp>
      <p:pic>
        <p:nvPicPr>
          <p:cNvPr id="5" name="Content Placeholder 4" descr="tmp757D.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F</a:t>
            </a:r>
            <a:r>
              <a:rPr lang="en-US" sz="2800" baseline="-25000" dirty="0" smtClean="0"/>
              <a:t> </a:t>
            </a:r>
            <a:endParaRPr lang="en-US" sz="2800" dirty="0"/>
          </a:p>
        </p:txBody>
      </p:sp>
      <p:pic>
        <p:nvPicPr>
          <p:cNvPr id="6" name="Content Placeholder 5" descr="tmp929F.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G</a:t>
            </a:r>
            <a:r>
              <a:rPr lang="en-US" sz="2800" baseline="-25000" dirty="0" smtClean="0"/>
              <a:t> </a:t>
            </a:r>
            <a:endParaRPr lang="en-US" sz="2800" dirty="0"/>
          </a:p>
        </p:txBody>
      </p:sp>
      <p:pic>
        <p:nvPicPr>
          <p:cNvPr id="5" name="Content Placeholder 4" descr="tmpA9F7.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MRV</a:t>
            </a:r>
            <a:br>
              <a:rPr lang="en-US" sz="2800" dirty="0" smtClean="0"/>
            </a:br>
            <a:r>
              <a:rPr lang="en-US" sz="2800" dirty="0" smtClean="0"/>
              <a:t>New System versus Current – Laboratory G1</a:t>
            </a:r>
            <a:r>
              <a:rPr lang="en-US" sz="2800" baseline="-25000" dirty="0" smtClean="0"/>
              <a:t> </a:t>
            </a:r>
            <a:endParaRPr lang="en-US" sz="2800" dirty="0"/>
          </a:p>
        </p:txBody>
      </p:sp>
      <p:pic>
        <p:nvPicPr>
          <p:cNvPr id="6" name="Content Placeholder 5" descr="tmpC6C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A</a:t>
            </a:r>
            <a:endParaRPr lang="en-US" sz="2800" dirty="0"/>
          </a:p>
        </p:txBody>
      </p:sp>
      <p:pic>
        <p:nvPicPr>
          <p:cNvPr id="5" name="Content Placeholder 4" descr="tmp9616.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B</a:t>
            </a:r>
            <a:endParaRPr lang="en-US" sz="2800" dirty="0"/>
          </a:p>
        </p:txBody>
      </p:sp>
      <p:pic>
        <p:nvPicPr>
          <p:cNvPr id="5" name="Content Placeholder 4" descr="tmpC3B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D</a:t>
            </a:r>
            <a:endParaRPr lang="en-US" sz="2800" dirty="0"/>
          </a:p>
        </p:txBody>
      </p:sp>
      <p:pic>
        <p:nvPicPr>
          <p:cNvPr id="6" name="Content Placeholder 5" descr="tmp46FF.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LTMS Version 2</a:t>
            </a:r>
            <a:br>
              <a:rPr lang="en-US" dirty="0" smtClean="0"/>
            </a:br>
            <a:endParaRPr lang="en-US" dirty="0"/>
          </a:p>
        </p:txBody>
      </p:sp>
      <p:sp>
        <p:nvSpPr>
          <p:cNvPr id="5" name="TextBox 4"/>
          <p:cNvSpPr txBox="1"/>
          <p:nvPr/>
        </p:nvSpPr>
        <p:spPr>
          <a:xfrm>
            <a:off x="1143000" y="838200"/>
            <a:ext cx="6705600" cy="923330"/>
          </a:xfrm>
          <a:prstGeom prst="rect">
            <a:avLst/>
          </a:prstGeom>
          <a:noFill/>
        </p:spPr>
        <p:txBody>
          <a:bodyPr wrap="square" rtlCol="0">
            <a:spAutoFit/>
          </a:bodyPr>
          <a:lstStyle/>
          <a:p>
            <a:r>
              <a:rPr lang="en-US" dirty="0" smtClean="0"/>
              <a:t>e</a:t>
            </a:r>
            <a:r>
              <a:rPr lang="en-US" baseline="-25000" dirty="0" smtClean="0"/>
              <a:t>i</a:t>
            </a:r>
            <a:r>
              <a:rPr lang="en-US" dirty="0" smtClean="0"/>
              <a:t> and Z</a:t>
            </a:r>
            <a:r>
              <a:rPr lang="en-US" baseline="-25000" dirty="0" smtClean="0"/>
              <a:t>i</a:t>
            </a:r>
            <a:r>
              <a:rPr lang="en-US" dirty="0" smtClean="0"/>
              <a:t> Parameter:  </a:t>
            </a:r>
            <a:r>
              <a:rPr lang="en-US" i="1" dirty="0" smtClean="0"/>
              <a:t>Soot at 12 </a:t>
            </a:r>
            <a:r>
              <a:rPr lang="en-US" i="1" dirty="0" err="1" smtClean="0"/>
              <a:t>cSt</a:t>
            </a:r>
            <a:r>
              <a:rPr lang="en-US" i="1" dirty="0" smtClean="0"/>
              <a:t> viscosity increase</a:t>
            </a:r>
          </a:p>
          <a:p>
            <a:r>
              <a:rPr lang="en-US" dirty="0" smtClean="0"/>
              <a:t>Z</a:t>
            </a:r>
            <a:r>
              <a:rPr lang="en-US" baseline="-25000" dirty="0" smtClean="0"/>
              <a:t>i </a:t>
            </a:r>
            <a:r>
              <a:rPr lang="en-US" dirty="0" smtClean="0"/>
              <a:t>only</a:t>
            </a:r>
            <a:r>
              <a:rPr lang="en-US" baseline="-25000" dirty="0" smtClean="0"/>
              <a:t> </a:t>
            </a:r>
            <a:r>
              <a:rPr lang="en-US" dirty="0" smtClean="0"/>
              <a:t>Parameters:  </a:t>
            </a:r>
            <a:r>
              <a:rPr lang="en-US" i="1" dirty="0" smtClean="0"/>
              <a:t>Soot at 4 </a:t>
            </a:r>
            <a:r>
              <a:rPr lang="en-US" i="1" dirty="0" err="1" smtClean="0"/>
              <a:t>cSt</a:t>
            </a:r>
            <a:r>
              <a:rPr lang="en-US" i="1" dirty="0" smtClean="0"/>
              <a:t> viscosity increase, soot 				at 15 </a:t>
            </a:r>
            <a:r>
              <a:rPr lang="en-US" i="1" dirty="0" err="1" smtClean="0"/>
              <a:t>cSt</a:t>
            </a:r>
            <a:r>
              <a:rPr lang="en-US" i="1" dirty="0" smtClean="0"/>
              <a:t> viscosity increase, MRV  at 180 hours</a:t>
            </a:r>
          </a:p>
        </p:txBody>
      </p:sp>
      <p:graphicFrame>
        <p:nvGraphicFramePr>
          <p:cNvPr id="6" name="Table 5"/>
          <p:cNvGraphicFramePr>
            <a:graphicFrameLocks noGrp="1"/>
          </p:cNvGraphicFramePr>
          <p:nvPr/>
        </p:nvGraphicFramePr>
        <p:xfrm>
          <a:off x="1219200" y="1981200"/>
          <a:ext cx="3048000" cy="4487695"/>
        </p:xfrm>
        <a:graphic>
          <a:graphicData uri="http://schemas.openxmlformats.org/drawingml/2006/table">
            <a:tbl>
              <a:tblPr/>
              <a:tblGrid>
                <a:gridCol w="1016000"/>
                <a:gridCol w="1016000"/>
                <a:gridCol w="1016000"/>
              </a:tblGrid>
              <a:tr h="732451">
                <a:tc gridSpan="2">
                  <a:txBody>
                    <a:bodyPr/>
                    <a:lstStyle/>
                    <a:p>
                      <a:pPr algn="ctr" fontAlgn="b"/>
                      <a:r>
                        <a:rPr lang="en-US" sz="1800" b="1" i="0" u="none" strike="noStrike" dirty="0" smtClean="0">
                          <a:solidFill>
                            <a:srgbClr val="000000"/>
                          </a:solidFill>
                          <a:latin typeface="Calibri"/>
                        </a:rPr>
                        <a:t>Prediction Error:</a:t>
                      </a:r>
                    </a:p>
                    <a:p>
                      <a:pPr algn="ctr" fontAlgn="b"/>
                      <a:r>
                        <a:rPr lang="en-US" sz="1800" b="1" i="0" u="none" strike="noStrike" dirty="0" smtClean="0">
                          <a:solidFill>
                            <a:srgbClr val="000000"/>
                          </a:solidFill>
                          <a:latin typeface="Calibri"/>
                        </a:rPr>
                        <a:t>e</a:t>
                      </a:r>
                      <a:r>
                        <a:rPr lang="en-US" sz="1800" b="1" i="0" u="none" strike="noStrike" baseline="-25000" dirty="0" smtClean="0">
                          <a:solidFill>
                            <a:srgbClr val="000000"/>
                          </a:solidFill>
                          <a:latin typeface="Calibri"/>
                        </a:rPr>
                        <a:t>i</a:t>
                      </a:r>
                      <a:r>
                        <a:rPr lang="en-US" sz="1800" b="1" i="0" u="none" strike="noStrike" dirty="0" smtClean="0">
                          <a:solidFill>
                            <a:srgbClr val="000000"/>
                          </a:solidFill>
                          <a:latin typeface="Calibri"/>
                        </a:rPr>
                        <a:t> </a:t>
                      </a:r>
                      <a:r>
                        <a:rPr lang="en-US" sz="1800" b="1" i="0" u="none" strike="noStrike" dirty="0">
                          <a:solidFill>
                            <a:srgbClr val="000000"/>
                          </a:solidFill>
                          <a:latin typeface="Calibri"/>
                        </a:rPr>
                        <a:t>= Y</a:t>
                      </a:r>
                      <a:r>
                        <a:rPr lang="en-US" sz="1800" b="1" i="0" u="none" strike="noStrike" baseline="-25000" dirty="0">
                          <a:solidFill>
                            <a:srgbClr val="000000"/>
                          </a:solidFill>
                          <a:latin typeface="Calibri"/>
                        </a:rPr>
                        <a:t>i</a:t>
                      </a:r>
                      <a:r>
                        <a:rPr lang="en-US" sz="1800" b="1" i="0" u="none" strike="noStrike" dirty="0">
                          <a:solidFill>
                            <a:srgbClr val="000000"/>
                          </a:solidFill>
                          <a:latin typeface="Calibri"/>
                        </a:rPr>
                        <a:t> - Z</a:t>
                      </a:r>
                      <a:r>
                        <a:rPr lang="en-US" sz="1800" b="1" i="0" u="none" strike="noStrike" baseline="-25000" dirty="0">
                          <a:solidFill>
                            <a:srgbClr val="000000"/>
                          </a:solidFill>
                          <a:latin typeface="Calibri"/>
                        </a:rPr>
                        <a:t>i-1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dirty="0">
                          <a:solidFill>
                            <a:srgbClr val="000000"/>
                          </a:solidFill>
                          <a:latin typeface="Calibri"/>
                        </a:rPr>
                        <a:t>Limit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Limit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ctr" fontAlgn="b"/>
                      <a:r>
                        <a:rPr lang="en-US" sz="1800" b="0" i="0" u="none" strike="noStrike">
                          <a:solidFill>
                            <a:srgbClr val="000000"/>
                          </a:solidFill>
                          <a:latin typeface="Calibri"/>
                        </a:rPr>
                        <a:t>Level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49737">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651999">
                <a:tc gridSpan="3">
                  <a:txBody>
                    <a:bodyPr/>
                    <a:lstStyle/>
                    <a:p>
                      <a:pPr marL="0" marR="0" algn="ctr">
                        <a:spcBef>
                          <a:spcPts val="0"/>
                        </a:spcBef>
                        <a:spcAft>
                          <a:spcPts val="0"/>
                        </a:spcAft>
                      </a:pPr>
                      <a:r>
                        <a:rPr lang="en-US" sz="1800" b="1" i="0" u="none" strike="noStrike" dirty="0" smtClean="0">
                          <a:solidFill>
                            <a:srgbClr val="000000"/>
                          </a:solidFill>
                          <a:latin typeface="Calibri"/>
                        </a:rPr>
                        <a:t>Lab EWMA : </a:t>
                      </a:r>
                    </a:p>
                    <a:p>
                      <a:pPr marL="0" marR="0" algn="ctr">
                        <a:spcBef>
                          <a:spcPts val="0"/>
                        </a:spcBef>
                        <a:spcAft>
                          <a:spcPts val="0"/>
                        </a:spcAft>
                      </a:pPr>
                      <a:r>
                        <a:rPr lang="en-US" sz="1800" b="1" i="0" u="none" strike="noStrike" kern="1200" dirty="0" smtClean="0">
                          <a:solidFill>
                            <a:srgbClr val="000000"/>
                          </a:solidFill>
                          <a:latin typeface="Calibri"/>
                          <a:ea typeface="+mn-ea"/>
                          <a:cs typeface="+mn-cs"/>
                        </a:rPr>
                        <a:t>Z</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=λ(Y</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 (1 – λ)Z</a:t>
                      </a:r>
                      <a:r>
                        <a:rPr lang="en-US" sz="1800" b="1" i="0" u="none" strike="noStrike" kern="1200" baseline="-25000" dirty="0" smtClean="0">
                          <a:solidFill>
                            <a:srgbClr val="000000"/>
                          </a:solidFill>
                          <a:latin typeface="Calibri"/>
                          <a:ea typeface="+mn-ea"/>
                          <a:cs typeface="+mn-cs"/>
                        </a:rPr>
                        <a:t>i</a:t>
                      </a:r>
                      <a:r>
                        <a:rPr lang="en-US" sz="1800" baseline="-25000" dirty="0" smtClean="0">
                          <a:solidFill>
                            <a:srgbClr val="000000"/>
                          </a:solidFill>
                          <a:latin typeface="Microsoft Sans Serif"/>
                          <a:ea typeface="Times New Roman"/>
                          <a:cs typeface="Times New Roman"/>
                        </a:rPr>
                        <a:t>-1</a:t>
                      </a:r>
                      <a:endParaRPr lang="en-US" sz="1800" dirty="0" smtClean="0">
                        <a:latin typeface="Times New Roman"/>
                        <a:ea typeface="Times New Roman"/>
                        <a:cs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9737">
                <a:tc>
                  <a:txBody>
                    <a:bodyPr/>
                    <a:lstStyle/>
                    <a:p>
                      <a:pPr algn="ctr" fontAlgn="b"/>
                      <a:r>
                        <a:rPr lang="en-US" sz="1800" b="0" i="0" u="none" strike="noStrike" dirty="0">
                          <a:solidFill>
                            <a:srgbClr val="000000"/>
                          </a:solidFill>
                          <a:latin typeface="Calibri"/>
                        </a:rPr>
                        <a:t>Limit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Lambda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Limit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094">
                <a:tc>
                  <a:txBody>
                    <a:bodyPr/>
                    <a:lstStyle/>
                    <a:p>
                      <a:pPr algn="ctr" fontAlgn="b"/>
                      <a:r>
                        <a:rPr lang="en-US" sz="1800" b="0" i="0" u="none" strike="noStrike">
                          <a:solidFill>
                            <a:srgbClr val="000000"/>
                          </a:solidFill>
                          <a:latin typeface="Calibri"/>
                        </a:rPr>
                        <a:t>Level 2 Lower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TBD by SP</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094">
                <a:tc>
                  <a:txBody>
                    <a:bodyPr/>
                    <a:lstStyle/>
                    <a:p>
                      <a:pPr algn="ctr" fontAlgn="b"/>
                      <a:r>
                        <a:rPr lang="en-US" sz="1800" b="0" i="0" u="none" strike="noStrike">
                          <a:solidFill>
                            <a:srgbClr val="000000"/>
                          </a:solidFill>
                          <a:latin typeface="Calibri"/>
                        </a:rPr>
                        <a:t>Level 2 Upper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TBD by SP</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737">
                <a:tc>
                  <a:txBody>
                    <a:bodyPr/>
                    <a:lstStyle/>
                    <a:p>
                      <a:pPr algn="ctr" fontAlgn="b"/>
                      <a:r>
                        <a:rPr lang="en-US" sz="1800" b="0" i="0" u="none" strike="noStrike" dirty="0">
                          <a:solidFill>
                            <a:srgbClr val="000000"/>
                          </a:solidFill>
                          <a:latin typeface="Calibri"/>
                        </a:rPr>
                        <a:t>Level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572000" y="4191000"/>
          <a:ext cx="3276600" cy="2398650"/>
        </p:xfrm>
        <a:graphic>
          <a:graphicData uri="http://schemas.openxmlformats.org/drawingml/2006/table">
            <a:tbl>
              <a:tblPr/>
              <a:tblGrid>
                <a:gridCol w="1348696"/>
                <a:gridCol w="458049"/>
                <a:gridCol w="1469855"/>
              </a:tblGrid>
              <a:tr h="616669">
                <a:tc gridSpan="3">
                  <a:txBody>
                    <a:bodyPr/>
                    <a:lstStyle/>
                    <a:p>
                      <a:pPr marL="0" marR="0" algn="ctr" defTabSz="914400" rtl="0" eaLnBrk="1" latinLnBrk="0" hangingPunct="1">
                        <a:spcBef>
                          <a:spcPts val="0"/>
                        </a:spcBef>
                        <a:spcAft>
                          <a:spcPts val="0"/>
                        </a:spcAft>
                      </a:pPr>
                      <a:r>
                        <a:rPr lang="en-US" sz="1800" b="1" i="0" u="none" strike="noStrike" kern="1200" dirty="0" smtClean="0">
                          <a:solidFill>
                            <a:srgbClr val="000000"/>
                          </a:solidFill>
                          <a:latin typeface="Calibri"/>
                          <a:ea typeface="+mn-ea"/>
                          <a:cs typeface="+mn-cs"/>
                        </a:rPr>
                        <a:t>Industry EWMA : </a:t>
                      </a:r>
                    </a:p>
                    <a:p>
                      <a:pPr marL="0" marR="0" algn="ctr" defTabSz="914400" rtl="0" eaLnBrk="1" latinLnBrk="0" hangingPunct="1">
                        <a:spcBef>
                          <a:spcPts val="0"/>
                        </a:spcBef>
                        <a:spcAft>
                          <a:spcPts val="0"/>
                        </a:spcAft>
                      </a:pPr>
                      <a:r>
                        <a:rPr lang="en-US" sz="1800" b="1" i="0" u="none" strike="noStrike" kern="1200" dirty="0" smtClean="0">
                          <a:solidFill>
                            <a:srgbClr val="000000"/>
                          </a:solidFill>
                          <a:latin typeface="Calibri"/>
                          <a:ea typeface="+mn-ea"/>
                          <a:cs typeface="+mn-cs"/>
                        </a:rPr>
                        <a:t>Z</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 λ(Y</a:t>
                      </a:r>
                      <a:r>
                        <a:rPr lang="en-US" sz="1800" b="1" i="0" u="none" strike="noStrike" kern="1200" baseline="-25000" dirty="0" smtClean="0">
                          <a:solidFill>
                            <a:srgbClr val="000000"/>
                          </a:solidFill>
                          <a:latin typeface="Calibri"/>
                          <a:ea typeface="+mn-ea"/>
                          <a:cs typeface="+mn-cs"/>
                        </a:rPr>
                        <a:t>i</a:t>
                      </a:r>
                      <a:r>
                        <a:rPr lang="en-US" sz="1800" b="1" i="0" u="none" strike="noStrike" kern="1200" dirty="0" smtClean="0">
                          <a:solidFill>
                            <a:srgbClr val="000000"/>
                          </a:solidFill>
                          <a:latin typeface="Calibri"/>
                          <a:ea typeface="+mn-ea"/>
                          <a:cs typeface="+mn-cs"/>
                        </a:rPr>
                        <a:t>) + (1 – λ)Z</a:t>
                      </a:r>
                      <a:r>
                        <a:rPr lang="en-US" sz="1800" b="1" i="0" u="none" strike="noStrike" kern="1200" baseline="-25000" dirty="0" smtClean="0">
                          <a:solidFill>
                            <a:srgbClr val="000000"/>
                          </a:solidFill>
                          <a:latin typeface="Calibri"/>
                          <a:ea typeface="+mn-ea"/>
                          <a:cs typeface="+mn-cs"/>
                        </a:rPr>
                        <a:t>i-1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8336">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Limit Type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λ</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Limit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69">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2 </a:t>
                      </a:r>
                      <a:r>
                        <a:rPr lang="en-US" sz="1800" b="0" i="0" u="none" strike="noStrike" kern="1200" dirty="0" smtClean="0">
                          <a:solidFill>
                            <a:srgbClr val="000000"/>
                          </a:solidFill>
                          <a:latin typeface="Calibri"/>
                          <a:ea typeface="+mn-ea"/>
                          <a:cs typeface="+mn-cs"/>
                        </a:rPr>
                        <a:t>Lower</a:t>
                      </a:r>
                      <a:endParaRPr lang="en-US" sz="1800" b="0" i="0" u="none" strike="noStrike" kern="1200" dirty="0">
                        <a:solidFill>
                          <a:srgbClr val="000000"/>
                        </a:solidFill>
                        <a:latin typeface="Calibri"/>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TBD by SP Input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670">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2 </a:t>
                      </a:r>
                      <a:r>
                        <a:rPr lang="en-US" sz="1800" b="0" i="0" u="none" strike="noStrike" kern="1200" dirty="0" smtClean="0">
                          <a:solidFill>
                            <a:srgbClr val="000000"/>
                          </a:solidFill>
                          <a:latin typeface="Calibri"/>
                          <a:ea typeface="+mn-ea"/>
                          <a:cs typeface="+mn-cs"/>
                        </a:rPr>
                        <a:t>Upper</a:t>
                      </a:r>
                      <a:endParaRPr lang="en-US" sz="1800" b="0" i="0" u="none" strike="noStrike" kern="1200" dirty="0">
                        <a:solidFill>
                          <a:srgbClr val="000000"/>
                        </a:solidFill>
                        <a:latin typeface="Calibri"/>
                        <a:ea typeface="+mn-ea"/>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TBD by SP Input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36">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Level 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spcBef>
                          <a:spcPts val="0"/>
                        </a:spcBef>
                        <a:spcAft>
                          <a:spcPts val="0"/>
                        </a:spcAft>
                      </a:pPr>
                      <a:r>
                        <a:rPr lang="en-US" sz="1800" b="0" i="0" u="none" strike="noStrike" kern="1200" dirty="0">
                          <a:solidFill>
                            <a:srgbClr val="000000"/>
                          </a:solidFill>
                          <a:latin typeface="Calibri"/>
                          <a:ea typeface="+mn-ea"/>
                          <a:cs typeface="+mn-cs"/>
                        </a:rPr>
                        <a:t>0.65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F</a:t>
            </a:r>
            <a:endParaRPr lang="en-US" sz="2800" dirty="0"/>
          </a:p>
        </p:txBody>
      </p:sp>
      <p:pic>
        <p:nvPicPr>
          <p:cNvPr id="5" name="Content Placeholder 4" descr="tmpD9BD.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G</a:t>
            </a:r>
            <a:endParaRPr lang="en-US" sz="2800" dirty="0"/>
          </a:p>
        </p:txBody>
      </p:sp>
      <p:pic>
        <p:nvPicPr>
          <p:cNvPr id="6" name="Content Placeholder 5" descr="tmp7947.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4 </a:t>
            </a:r>
            <a:r>
              <a:rPr lang="en-US" sz="2800" dirty="0" err="1" smtClean="0"/>
              <a:t>cSt</a:t>
            </a:r>
            <a:r>
              <a:rPr lang="en-US" sz="2800" dirty="0" smtClean="0"/>
              <a:t/>
            </a:r>
            <a:br>
              <a:rPr lang="en-US" sz="2800" dirty="0" smtClean="0"/>
            </a:br>
            <a:r>
              <a:rPr lang="en-US" sz="2800" dirty="0" smtClean="0"/>
              <a:t>New System versus Current – Laboratory G1</a:t>
            </a:r>
            <a:endParaRPr lang="en-US" sz="2800" dirty="0"/>
          </a:p>
        </p:txBody>
      </p:sp>
      <p:pic>
        <p:nvPicPr>
          <p:cNvPr id="6" name="Content Placeholder 5" descr="tmp3495.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A</a:t>
            </a:r>
            <a:endParaRPr lang="en-US" sz="2800" dirty="0"/>
          </a:p>
        </p:txBody>
      </p:sp>
      <p:pic>
        <p:nvPicPr>
          <p:cNvPr id="5" name="Content Placeholder 4" descr="tmp6941.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B</a:t>
            </a:r>
            <a:endParaRPr lang="en-US" sz="2800" dirty="0"/>
          </a:p>
        </p:txBody>
      </p:sp>
      <p:pic>
        <p:nvPicPr>
          <p:cNvPr id="6" name="Content Placeholder 5" descr="tmp8EFB.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D</a:t>
            </a:r>
            <a:endParaRPr lang="en-US" sz="2800" dirty="0"/>
          </a:p>
        </p:txBody>
      </p:sp>
      <p:pic>
        <p:nvPicPr>
          <p:cNvPr id="5" name="Content Placeholder 4" descr="tmpA25D.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F</a:t>
            </a:r>
            <a:endParaRPr lang="en-US" sz="2800" dirty="0"/>
          </a:p>
        </p:txBody>
      </p:sp>
      <p:pic>
        <p:nvPicPr>
          <p:cNvPr id="6" name="Content Placeholder 5" descr="tmpB3BC.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G</a:t>
            </a:r>
            <a:endParaRPr lang="en-US" sz="2800" dirty="0"/>
          </a:p>
        </p:txBody>
      </p:sp>
      <p:pic>
        <p:nvPicPr>
          <p:cNvPr id="5" name="Content Placeholder 4" descr="tmpC6EF.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Autofit/>
          </a:bodyPr>
          <a:lstStyle/>
          <a:p>
            <a:r>
              <a:rPr lang="en-US" sz="2800" dirty="0" smtClean="0"/>
              <a:t>Effective pass limit Soot @ 15 </a:t>
            </a:r>
            <a:r>
              <a:rPr lang="en-US" sz="2800" dirty="0" err="1" smtClean="0"/>
              <a:t>cSt</a:t>
            </a:r>
            <a:r>
              <a:rPr lang="en-US" sz="2800" dirty="0" smtClean="0"/>
              <a:t/>
            </a:r>
            <a:br>
              <a:rPr lang="en-US" sz="2800" dirty="0" smtClean="0"/>
            </a:br>
            <a:r>
              <a:rPr lang="en-US" sz="2800" dirty="0" smtClean="0"/>
              <a:t>New System versus Current – Laboratory G1</a:t>
            </a:r>
            <a:endParaRPr lang="en-US" sz="2800" dirty="0"/>
          </a:p>
        </p:txBody>
      </p:sp>
      <p:pic>
        <p:nvPicPr>
          <p:cNvPr id="6" name="Content Placeholder 5" descr="tmpD6A9.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in Current System</a:t>
            </a:r>
            <a:endParaRPr lang="en-US" sz="32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in Current System</a:t>
            </a:r>
            <a:endParaRPr lang="en-US" sz="32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3200" dirty="0" smtClean="0"/>
              <a:t>Review of alarms and actions</a:t>
            </a:r>
            <a:br>
              <a:rPr lang="en-US" sz="3200" dirty="0" smtClean="0"/>
            </a:br>
            <a:r>
              <a:rPr lang="en-US" sz="3200" dirty="0" smtClean="0"/>
              <a:t>Fate of T-11 Calibration Attempts </a:t>
            </a:r>
            <a:br>
              <a:rPr lang="en-US" sz="3200" dirty="0" smtClean="0"/>
            </a:br>
            <a:r>
              <a:rPr lang="en-US" sz="3200" dirty="0" smtClean="0"/>
              <a:t>Current System versus New System</a:t>
            </a:r>
            <a:endParaRPr lang="en-US" sz="32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A</a:t>
            </a:r>
            <a:r>
              <a:rPr lang="en-US" sz="3200" baseline="-25000" dirty="0" smtClean="0"/>
              <a:t> </a:t>
            </a:r>
            <a:endParaRPr lang="en-US" sz="3200" dirty="0"/>
          </a:p>
        </p:txBody>
      </p:sp>
      <p:pic>
        <p:nvPicPr>
          <p:cNvPr id="6" name="Content Placeholder 5" descr="tmpE54.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Autofit/>
          </a:bodyPr>
          <a:lstStyle/>
          <a:p>
            <a:r>
              <a:rPr lang="en-US" sz="3200" dirty="0" smtClean="0"/>
              <a:t>Prediction error by lab for Soot at 12 </a:t>
            </a:r>
            <a:r>
              <a:rPr lang="en-US" sz="3200" dirty="0" err="1" smtClean="0"/>
              <a:t>cSt</a:t>
            </a:r>
            <a:r>
              <a:rPr lang="en-US" sz="3200" dirty="0" smtClean="0"/>
              <a:t> </a:t>
            </a:r>
            <a:br>
              <a:rPr lang="en-US" sz="3200" dirty="0" smtClean="0"/>
            </a:br>
            <a:r>
              <a:rPr lang="en-US" sz="3200" dirty="0" smtClean="0"/>
              <a:t>e</a:t>
            </a:r>
            <a:r>
              <a:rPr lang="en-US" sz="3200" baseline="-25000" dirty="0" smtClean="0"/>
              <a:t>i</a:t>
            </a:r>
            <a:r>
              <a:rPr lang="en-US" sz="3200" dirty="0" smtClean="0"/>
              <a:t> for Laboratory B</a:t>
            </a:r>
            <a:r>
              <a:rPr lang="en-US" sz="3200" baseline="-25000" dirty="0" smtClean="0"/>
              <a:t> </a:t>
            </a:r>
            <a:endParaRPr lang="en-US" sz="3200" dirty="0"/>
          </a:p>
        </p:txBody>
      </p:sp>
      <p:pic>
        <p:nvPicPr>
          <p:cNvPr id="5" name="Content Placeholder 4" descr="tmp5B9A.tmp"/>
          <p:cNvPicPr>
            <a:picLocks noGrp="1"/>
          </p:cNvPicPr>
          <p:nvPr>
            <p:ph idx="1"/>
          </p:nvPr>
        </p:nvPicPr>
        <p:blipFill>
          <a:blip r:embed="rId2" cstate="print"/>
          <a:stretch>
            <a:fillRect/>
          </a:stretch>
        </p:blipFill>
        <p:spPr>
          <a:xfrm>
            <a:off x="457200" y="1662805"/>
            <a:ext cx="8229600" cy="44007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2689</TotalTime>
  <Words>596</Words>
  <Application>Microsoft Office PowerPoint</Application>
  <PresentationFormat>On-screen Show (4:3)</PresentationFormat>
  <Paragraphs>109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Mack T-11 LTMS Version 2 Exploration</vt:lpstr>
      <vt:lpstr>Reference oil data summary </vt:lpstr>
      <vt:lpstr>Current LTMS</vt:lpstr>
      <vt:lpstr>LTMS Version 2 </vt:lpstr>
      <vt:lpstr>Review of alarms and actions Fate of T-11 Calibration Attempts  in Current System</vt:lpstr>
      <vt:lpstr>Review of alarms and actions Fate of T-11 Calibration Attempts  in Current System</vt:lpstr>
      <vt:lpstr>Review of alarms and actions Fate of T-11 Calibration Attempts  Current System versus New System</vt:lpstr>
      <vt:lpstr>Prediction error by lab for Soot at 12 cSt  ei for Laboratory A </vt:lpstr>
      <vt:lpstr>Prediction error by lab for Soot at 12 cSt  ei for Laboratory B </vt:lpstr>
      <vt:lpstr>Prediction error by lab for Soot at 12 cSt  ei for Laboratory D </vt:lpstr>
      <vt:lpstr>Prediction error by lab for Soot at 12 cSt  ei for Laboratory F </vt:lpstr>
      <vt:lpstr>Prediction error by lab for Soot at 12 cSt  ei for Laboratory G </vt:lpstr>
      <vt:lpstr>Prediction error by lab for Soot at 12 cSt  ei for Laboratory G1 </vt:lpstr>
      <vt:lpstr>EWMA by lab for Soot at 12 cSt  Zi for Laboratory A </vt:lpstr>
      <vt:lpstr>EWMA by lab for Soot at 12 cSt  Zi for Laboratory B </vt:lpstr>
      <vt:lpstr>EWMA by lab for Soot at 12 cSt  Zi for Laboratory D </vt:lpstr>
      <vt:lpstr>EWMA by lab for Soot at 12 cSt  Zi for Laboratory F </vt:lpstr>
      <vt:lpstr>EWMA by lab for Soot at 12 cSt  Zi for Laboratory G </vt:lpstr>
      <vt:lpstr>EWMA by lab for Soot at 12 cSt  Zi for Laboratory G1 </vt:lpstr>
      <vt:lpstr>Industry EWMA for Soot at 12 cSt</vt:lpstr>
      <vt:lpstr>Prediction error – Soot @ 12 cSt</vt:lpstr>
      <vt:lpstr>Prediction error – MRV</vt:lpstr>
      <vt:lpstr>Prediction error – Soot @ 4 cSt</vt:lpstr>
      <vt:lpstr>Prediction error – Soot @ 15 cSt</vt:lpstr>
      <vt:lpstr>Effective pass limit Soot at 12 cSt  New System versus Current – Laboratory A </vt:lpstr>
      <vt:lpstr>Effective pass limit Soot at 12 cSt  New System versus Current – Laboratory B </vt:lpstr>
      <vt:lpstr>Effective pass limit Soot at 12 cSt  New System versus Current – Laboratory D </vt:lpstr>
      <vt:lpstr>Effective pass limit Soot at 12 cSt  New System versus Current – Laboratory F </vt:lpstr>
      <vt:lpstr>Effective pass limit Soot at 12 cSt  New System versus Current – Laboratory G </vt:lpstr>
      <vt:lpstr>Effective pass limit Soot at 12 cSt  New System versus Current – Laboratory G1 </vt:lpstr>
      <vt:lpstr>Effective pass limit MRV New System versus Current – Laboratory A </vt:lpstr>
      <vt:lpstr>Effective pass limit MRV New System versus Current – Laboratory B </vt:lpstr>
      <vt:lpstr>Effective pass limit MRV New System versus Current – Laboratory D </vt:lpstr>
      <vt:lpstr>Effective pass limit MRV New System versus Current – Laboratory F </vt:lpstr>
      <vt:lpstr>Effective pass limit MRV New System versus Current – Laboratory G </vt:lpstr>
      <vt:lpstr>Effective pass limit MRV New System versus Current – Laboratory G1 </vt:lpstr>
      <vt:lpstr>Effective pass limit Soot @ 4 cSt New System versus Current – Laboratory A</vt:lpstr>
      <vt:lpstr>Effective pass limit Soot @ 4 cSt New System versus Current – Laboratory B</vt:lpstr>
      <vt:lpstr>Effective pass limit Soot @ 4 cSt New System versus Current – Laboratory D</vt:lpstr>
      <vt:lpstr>Effective pass limit Soot @ 4 cSt New System versus Current – Laboratory F</vt:lpstr>
      <vt:lpstr>Effective pass limit Soot @ 4 cSt New System versus Current – Laboratory G</vt:lpstr>
      <vt:lpstr>Effective pass limit Soot @ 4 cSt New System versus Current – Laboratory G1</vt:lpstr>
      <vt:lpstr>Effective pass limit Soot @ 15 cSt New System versus Current – Laboratory A</vt:lpstr>
      <vt:lpstr>Effective pass limit Soot @ 15 cSt New System versus Current – Laboratory B</vt:lpstr>
      <vt:lpstr>Effective pass limit Soot @ 15 cSt New System versus Current – Laboratory D</vt:lpstr>
      <vt:lpstr>Effective pass limit Soot @ 15 cSt New System versus Current – Laboratory F</vt:lpstr>
      <vt:lpstr>Effective pass limit Soot @ 15 cSt New System versus Current – Laboratory G</vt:lpstr>
      <vt:lpstr>Effective pass limit Soot @ 15 cSt New System versus Current – Laboratory G1</vt:lpstr>
    </vt:vector>
  </TitlesOfParts>
  <Company>Chevron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VIII Example</dc:title>
  <dc:creator>Josephine Martinez</dc:creator>
  <cp:lastModifiedBy>Jim Rutherford</cp:lastModifiedBy>
  <cp:revision>154</cp:revision>
  <dcterms:created xsi:type="dcterms:W3CDTF">2010-04-09T16:50:23Z</dcterms:created>
  <dcterms:modified xsi:type="dcterms:W3CDTF">2010-05-18T16:30:00Z</dcterms:modified>
</cp:coreProperties>
</file>