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E096-B77F-4F0F-A859-7816F9322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283CE-8036-4F6A-BD9B-10AA9D346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C53B-0AD9-4489-ADBF-0782025A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19D5B-459F-4448-A24D-64C82009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C9F6F-0263-4695-B29B-FFF204F3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6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92B3-44E4-475E-96FF-1E216D1C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5FBE7-1783-4C9B-9B3F-91AB742B3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CE49C-A660-4AD1-A9C3-2BACA9BA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04C06-376A-4656-A51C-93271D0A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82DED-9A78-4AE5-8B40-31D08F49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7EFA4D-1402-4D27-B161-8C01919AB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29FB2-3D26-4118-836E-0A7F4D30A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3E2C2-89E9-4561-B1EE-D74687E8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FFD7D-7B6A-47E0-9AD9-FCAC5C03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3127B-D384-46D0-9884-A97CB62E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F85F-4BE4-4328-B951-876F8CA2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8033D-FFAD-48F0-A405-A93532954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C7DA-48AC-4E2E-BEFA-1229A14F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9C34D-2F41-490C-81A6-1E35D572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01BF-0A51-4572-AC16-2EFA8067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4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4FB6-A467-4698-9720-C7874140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857EB-632C-4CC6-ADB2-66AEE89C5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3F5FD-9EC6-45BD-9C3F-3F41E459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75C-004A-4055-9D4C-20044F39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F432-24E7-4443-B236-2129A89D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8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94A0-C3D0-4F51-ABFB-A5EEAF86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F205-2960-48A5-A081-56C13069D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1D05F-8C08-411E-89EF-2F5DABB07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BD6D2-EE7E-48BC-84F5-31284B0E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085E7-149A-41D2-95D2-8075EAA2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CDD16-C588-4A06-8E9E-EB872020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F4F5-100C-4A2F-9595-09617774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ABF84-6255-45B7-B3C6-EEF01589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FF409-7D74-4D33-B65F-96BBE153F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7B88B-B394-43CC-B0A8-B9D505871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A8272-4EA7-45E3-9B16-105718B6A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0E28C-4345-4024-947A-F830EFD3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D68F1-9C34-4547-8800-CDFC61B3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46445-D524-4E21-A1E1-CD3882B9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8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81EF-90DF-4801-82A4-4F6E4B81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64997-84E3-4203-B3F0-E0CB3120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5CB1E-08F7-411E-A5AC-FBA5581A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25F18-35EA-4CDC-B101-A4F47D13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9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758D5-68BF-4A21-B20F-C45D58BD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7B082-117B-45EC-98BF-2F573511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A16F0-EAC6-4E8F-92D4-CCBB638F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3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C894-A1A1-41EC-8DB8-F7883ED8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45252-F811-4006-A6B9-179C6853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0CCD6-5033-42B9-92AD-D2CC1F65F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14C98-4761-4662-8EF8-38DFB0EB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BE2CA-9897-4E0F-B58F-591786AD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1A6D1-B472-4FA1-A307-62BA7A13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6FF4-7BC2-4DBF-A325-92551A09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849779-2C98-4A2D-996F-2A67B51BC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D8C66-AA06-4C56-8CB2-35225B16D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8502D-540E-422E-8E74-64A0C7A2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AC0FC-DC53-4D53-9B93-DFF172D7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8799A-6647-499E-B40C-6FF67DAA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6BE9D-F918-4AE0-96B4-98262FB9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0F5F8-1C2B-4500-B73F-8A6B8D6E9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D70E1-9C62-4F5D-AEF6-D50BB65CE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CB79F-7959-4BFB-B9A0-FD33EF8B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BDEC6-8B44-4952-B447-0CCF02525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7A55F-82E8-4184-80E5-BBFD8BCD3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6D161-2922-491C-AD9E-CADF67AA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8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4D8A-B74A-4363-A10F-EE60AD82F4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IVB Operational Data Review </a:t>
            </a:r>
            <a:br>
              <a:rPr lang="en-US" dirty="0"/>
            </a:br>
            <a:r>
              <a:rPr lang="en-US" dirty="0"/>
              <a:t>11 Prove Out Tests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FDEAF-9D26-4BD6-99BE-BC33B5916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7815"/>
            <a:ext cx="9144000" cy="1655762"/>
          </a:xfrm>
        </p:spPr>
        <p:txBody>
          <a:bodyPr/>
          <a:lstStyle/>
          <a:p>
            <a:r>
              <a:rPr lang="en-US" dirty="0"/>
              <a:t>Prepared by: Kevin O’Malley</a:t>
            </a:r>
          </a:p>
          <a:p>
            <a:r>
              <a:rPr lang="en-US" dirty="0"/>
              <a:t>10-12-17</a:t>
            </a:r>
          </a:p>
        </p:txBody>
      </p:sp>
    </p:spTree>
    <p:extLst>
      <p:ext uri="{BB962C8B-B14F-4D97-AF65-F5344CB8AC3E}">
        <p14:creationId xmlns:p14="http://schemas.microsoft.com/office/powerpoint/2010/main" val="312845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wby Gas in Oil Separator (Optional)">
            <a:extLst>
              <a:ext uri="{FF2B5EF4-FFF2-40B4-BE49-F238E27FC236}">
                <a16:creationId xmlns:a16="http://schemas.microsoft.com/office/drawing/2014/main" id="{E7D90865-DBCA-43ED-BB99-B00274CAE4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2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wby Temperature">
            <a:extLst>
              <a:ext uri="{FF2B5EF4-FFF2-40B4-BE49-F238E27FC236}">
                <a16:creationId xmlns:a16="http://schemas.microsoft.com/office/drawing/2014/main" id="{9C5913A9-5B59-4BA9-8415-F907E5C8C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ke Mean Effective Pressure">
            <a:extLst>
              <a:ext uri="{FF2B5EF4-FFF2-40B4-BE49-F238E27FC236}">
                <a16:creationId xmlns:a16="http://schemas.microsoft.com/office/drawing/2014/main" id="{BDFED7A7-52C2-4347-BB94-4E93D02CAB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7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lant Delta">
            <a:extLst>
              <a:ext uri="{FF2B5EF4-FFF2-40B4-BE49-F238E27FC236}">
                <a16:creationId xmlns:a16="http://schemas.microsoft.com/office/drawing/2014/main" id="{11080FCF-F57C-4FC3-844E-354AD0C0F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lant Inlet Pressure">
            <a:extLst>
              <a:ext uri="{FF2B5EF4-FFF2-40B4-BE49-F238E27FC236}">
                <a16:creationId xmlns:a16="http://schemas.microsoft.com/office/drawing/2014/main" id="{6C49C337-4A66-4D0B-9256-2E46E08D91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8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lant Temperature Into Engine">
            <a:extLst>
              <a:ext uri="{FF2B5EF4-FFF2-40B4-BE49-F238E27FC236}">
                <a16:creationId xmlns:a16="http://schemas.microsoft.com/office/drawing/2014/main" id="{785DE0C9-EAB2-4799-8964-266A6485F9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2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lant Temperature Out of Engine">
            <a:extLst>
              <a:ext uri="{FF2B5EF4-FFF2-40B4-BE49-F238E27FC236}">
                <a16:creationId xmlns:a16="http://schemas.microsoft.com/office/drawing/2014/main" id="{3C1412F4-3330-4442-A289-32C715301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ankcase Gas Pressure">
            <a:extLst>
              <a:ext uri="{FF2B5EF4-FFF2-40B4-BE49-F238E27FC236}">
                <a16:creationId xmlns:a16="http://schemas.microsoft.com/office/drawing/2014/main" id="{DF7685E0-0156-428D-9A77-17C8D9265C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7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ine Coolant Flow Rate">
            <a:extLst>
              <a:ext uri="{FF2B5EF4-FFF2-40B4-BE49-F238E27FC236}">
                <a16:creationId xmlns:a16="http://schemas.microsoft.com/office/drawing/2014/main" id="{5295CD06-F0D3-4AE6-86D5-B924B8D4D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0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ine Coolant Temp.">
            <a:extLst>
              <a:ext uri="{FF2B5EF4-FFF2-40B4-BE49-F238E27FC236}">
                <a16:creationId xmlns:a16="http://schemas.microsoft.com/office/drawing/2014/main" id="{8A737232-8AD8-4A0F-A974-E2D335323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6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. Throttle Position">
            <a:extLst>
              <a:ext uri="{FF2B5EF4-FFF2-40B4-BE49-F238E27FC236}">
                <a16:creationId xmlns:a16="http://schemas.microsoft.com/office/drawing/2014/main" id="{2F185F37-085F-47F0-BFFA-71E5A8A8DC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9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ine Oil Gallery (Temp.)">
            <a:extLst>
              <a:ext uri="{FF2B5EF4-FFF2-40B4-BE49-F238E27FC236}">
                <a16:creationId xmlns:a16="http://schemas.microsoft.com/office/drawing/2014/main" id="{ACD67FC3-9F6B-470B-8E87-94292FB79A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1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ine Oil Sump (Temp.)">
            <a:extLst>
              <a:ext uri="{FF2B5EF4-FFF2-40B4-BE49-F238E27FC236}">
                <a16:creationId xmlns:a16="http://schemas.microsoft.com/office/drawing/2014/main" id="{D1D7C45A-6524-4A05-AAFE-6986E2C87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3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ine Power">
            <a:extLst>
              <a:ext uri="{FF2B5EF4-FFF2-40B4-BE49-F238E27FC236}">
                <a16:creationId xmlns:a16="http://schemas.microsoft.com/office/drawing/2014/main" id="{79B5ACCA-0729-432A-A741-AF29CE00BE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6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ine Speed (Dyno)">
            <a:extLst>
              <a:ext uri="{FF2B5EF4-FFF2-40B4-BE49-F238E27FC236}">
                <a16:creationId xmlns:a16="http://schemas.microsoft.com/office/drawing/2014/main" id="{94AC9965-AF48-420A-978F-E8C6B287EB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05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ine Speed (Flywheel)">
            <a:extLst>
              <a:ext uri="{FF2B5EF4-FFF2-40B4-BE49-F238E27FC236}">
                <a16:creationId xmlns:a16="http://schemas.microsoft.com/office/drawing/2014/main" id="{421314D9-1353-4E9A-83A3-4AE40405E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74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ine Speed">
            <a:extLst>
              <a:ext uri="{FF2B5EF4-FFF2-40B4-BE49-F238E27FC236}">
                <a16:creationId xmlns:a16="http://schemas.microsoft.com/office/drawing/2014/main" id="{FD1443EF-E7F7-4800-98D2-4712ECEEB2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69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ine Torque">
            <a:extLst>
              <a:ext uri="{FF2B5EF4-FFF2-40B4-BE49-F238E27FC236}">
                <a16:creationId xmlns:a16="http://schemas.microsoft.com/office/drawing/2014/main" id="{7DA2CCB1-CE15-4085-BA9E-E19C68282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98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haust Gas Temperature">
            <a:extLst>
              <a:ext uri="{FF2B5EF4-FFF2-40B4-BE49-F238E27FC236}">
                <a16:creationId xmlns:a16="http://schemas.microsoft.com/office/drawing/2014/main" id="{358097E3-4D5D-4A5F-AE6A-5DE4FE86DB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0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haust Pressure">
            <a:extLst>
              <a:ext uri="{FF2B5EF4-FFF2-40B4-BE49-F238E27FC236}">
                <a16:creationId xmlns:a16="http://schemas.microsoft.com/office/drawing/2014/main" id="{5823633B-39B2-43AE-A000-7E8223D339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34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el Flow Rate">
            <a:extLst>
              <a:ext uri="{FF2B5EF4-FFF2-40B4-BE49-F238E27FC236}">
                <a16:creationId xmlns:a16="http://schemas.microsoft.com/office/drawing/2014/main" id="{61E7F48F-D022-4D70-9A27-B5738800F2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9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olute Load">
            <a:extLst>
              <a:ext uri="{FF2B5EF4-FFF2-40B4-BE49-F238E27FC236}">
                <a16:creationId xmlns:a16="http://schemas.microsoft.com/office/drawing/2014/main" id="{13EA7311-337D-4E11-85F7-373A141D94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el Rail Pressure">
            <a:extLst>
              <a:ext uri="{FF2B5EF4-FFF2-40B4-BE49-F238E27FC236}">
                <a16:creationId xmlns:a16="http://schemas.microsoft.com/office/drawing/2014/main" id="{5999A4B1-61C6-40C8-870B-D5FF6D3F76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51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el Rail Temperature">
            <a:extLst>
              <a:ext uri="{FF2B5EF4-FFF2-40B4-BE49-F238E27FC236}">
                <a16:creationId xmlns:a16="http://schemas.microsoft.com/office/drawing/2014/main" id="{A00C7667-9914-476A-B4D8-00A8187461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6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gnition Timing Advance">
            <a:extLst>
              <a:ext uri="{FF2B5EF4-FFF2-40B4-BE49-F238E27FC236}">
                <a16:creationId xmlns:a16="http://schemas.microsoft.com/office/drawing/2014/main" id="{DD117F7B-21E1-4270-9711-516B8EBB5C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82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ake Air Humidity">
            <a:extLst>
              <a:ext uri="{FF2B5EF4-FFF2-40B4-BE49-F238E27FC236}">
                <a16:creationId xmlns:a16="http://schemas.microsoft.com/office/drawing/2014/main" id="{39BF657B-98D6-4BDE-B21D-2241A633BB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6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ake Air Presure">
            <a:extLst>
              <a:ext uri="{FF2B5EF4-FFF2-40B4-BE49-F238E27FC236}">
                <a16:creationId xmlns:a16="http://schemas.microsoft.com/office/drawing/2014/main" id="{F2052379-E155-43CE-A146-8FCBF304A8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22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ake Air Temperature 2">
            <a:extLst>
              <a:ext uri="{FF2B5EF4-FFF2-40B4-BE49-F238E27FC236}">
                <a16:creationId xmlns:a16="http://schemas.microsoft.com/office/drawing/2014/main" id="{58204E42-707B-419E-AE6E-448FAE319C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23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ake Air Temperature">
            <a:extLst>
              <a:ext uri="{FF2B5EF4-FFF2-40B4-BE49-F238E27FC236}">
                <a16:creationId xmlns:a16="http://schemas.microsoft.com/office/drawing/2014/main" id="{AAE238E3-8DAC-4417-9640-3E87205DD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06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ake Manifold Pressure">
            <a:extLst>
              <a:ext uri="{FF2B5EF4-FFF2-40B4-BE49-F238E27FC236}">
                <a16:creationId xmlns:a16="http://schemas.microsoft.com/office/drawing/2014/main" id="{036F73DE-45FB-4CA1-B55D-EE8491C1F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39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ad Cell Temperature">
            <a:extLst>
              <a:ext uri="{FF2B5EF4-FFF2-40B4-BE49-F238E27FC236}">
                <a16:creationId xmlns:a16="http://schemas.microsoft.com/office/drawing/2014/main" id="{1D887082-3CC1-4661-8DDE-F85F2A710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54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">
            <a:extLst>
              <a:ext uri="{FF2B5EF4-FFF2-40B4-BE49-F238E27FC236}">
                <a16:creationId xmlns:a16="http://schemas.microsoft.com/office/drawing/2014/main" id="{C067AC86-9463-4836-9FCF-3E6206644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8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 Fuel Ratio">
            <a:extLst>
              <a:ext uri="{FF2B5EF4-FFF2-40B4-BE49-F238E27FC236}">
                <a16:creationId xmlns:a16="http://schemas.microsoft.com/office/drawing/2014/main" id="{585D20AC-0C8B-4D06-9EA8-FC246CED7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94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il Gallery Pressure">
            <a:extLst>
              <a:ext uri="{FF2B5EF4-FFF2-40B4-BE49-F238E27FC236}">
                <a16:creationId xmlns:a16="http://schemas.microsoft.com/office/drawing/2014/main" id="{886CE764-61C5-44C4-B24C-DFE9E2E92E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68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dal Position">
            <a:extLst>
              <a:ext uri="{FF2B5EF4-FFF2-40B4-BE49-F238E27FC236}">
                <a16:creationId xmlns:a16="http://schemas.microsoft.com/office/drawing/2014/main" id="{E25DD157-169C-48AA-AA11-963ACD9D7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09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er Cover Coolant Flow Rate">
            <a:extLst>
              <a:ext uri="{FF2B5EF4-FFF2-40B4-BE49-F238E27FC236}">
                <a16:creationId xmlns:a16="http://schemas.microsoft.com/office/drawing/2014/main" id="{4FB06B70-9C31-495B-8841-207994D645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42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er Cover Coolant In Temp.">
            <a:extLst>
              <a:ext uri="{FF2B5EF4-FFF2-40B4-BE49-F238E27FC236}">
                <a16:creationId xmlns:a16="http://schemas.microsoft.com/office/drawing/2014/main" id="{5E63F0A0-71A0-42FB-A22D-0152343969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79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er Cover Coolant Out Temp.">
            <a:extLst>
              <a:ext uri="{FF2B5EF4-FFF2-40B4-BE49-F238E27FC236}">
                <a16:creationId xmlns:a16="http://schemas.microsoft.com/office/drawing/2014/main" id="{94EFDB4F-DB78-4919-94C0-E64ECB4537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941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st Cell Air Temperature">
            <a:extLst>
              <a:ext uri="{FF2B5EF4-FFF2-40B4-BE49-F238E27FC236}">
                <a16:creationId xmlns:a16="http://schemas.microsoft.com/office/drawing/2014/main" id="{A61CD7A9-CDDA-411F-A3C1-834D6A9FB0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99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tal Fuel Used">
            <a:extLst>
              <a:ext uri="{FF2B5EF4-FFF2-40B4-BE49-F238E27FC236}">
                <a16:creationId xmlns:a16="http://schemas.microsoft.com/office/drawing/2014/main" id="{22B95CC4-CD0C-4E93-AC60-BCBAB76D23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85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ve Cover Blowby Gas Out">
            <a:extLst>
              <a:ext uri="{FF2B5EF4-FFF2-40B4-BE49-F238E27FC236}">
                <a16:creationId xmlns:a16="http://schemas.microsoft.com/office/drawing/2014/main" id="{9F23E66F-41C5-4996-8CBF-3B4D0DE8F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k 1 Sensor 1">
            <a:extLst>
              <a:ext uri="{FF2B5EF4-FFF2-40B4-BE49-F238E27FC236}">
                <a16:creationId xmlns:a16="http://schemas.microsoft.com/office/drawing/2014/main" id="{C4BFED5D-AD66-49FC-BD43-FDE5EC509D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7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k 1 STFT">
            <a:extLst>
              <a:ext uri="{FF2B5EF4-FFF2-40B4-BE49-F238E27FC236}">
                <a16:creationId xmlns:a16="http://schemas.microsoft.com/office/drawing/2014/main" id="{551192C3-7E0F-45AA-A7B5-126C6E837A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ometric Pressure">
            <a:extLst>
              <a:ext uri="{FF2B5EF4-FFF2-40B4-BE49-F238E27FC236}">
                <a16:creationId xmlns:a16="http://schemas.microsoft.com/office/drawing/2014/main" id="{7A759E60-CF6F-4BE1-8CE0-1867CE54FB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3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wby Coolant at Outlet">
            <a:extLst>
              <a:ext uri="{FF2B5EF4-FFF2-40B4-BE49-F238E27FC236}">
                <a16:creationId xmlns:a16="http://schemas.microsoft.com/office/drawing/2014/main" id="{8877DD67-D0ED-4DA7-953A-1A01D00A2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0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wby Flow Rate">
            <a:extLst>
              <a:ext uri="{FF2B5EF4-FFF2-40B4-BE49-F238E27FC236}">
                <a16:creationId xmlns:a16="http://schemas.microsoft.com/office/drawing/2014/main" id="{223C2A50-A2B9-41BD-AD09-AC99998960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9769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IVB Operational Data Review  11 Prove Out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IVB Operational Data Review  11 Prove Out Tests</dc:title>
  <dc:creator>OMalley, Kevin</dc:creator>
  <cp:lastModifiedBy>OMalley, Kevin</cp:lastModifiedBy>
  <cp:revision>1</cp:revision>
  <dcterms:created xsi:type="dcterms:W3CDTF">2017-10-12T17:19:42Z</dcterms:created>
  <dcterms:modified xsi:type="dcterms:W3CDTF">2017-10-12T17:19:59Z</dcterms:modified>
</cp:coreProperties>
</file>