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4"/>
  </p:notesMasterIdLst>
  <p:sldIdLst>
    <p:sldId id="256" r:id="rId2"/>
    <p:sldId id="770" r:id="rId3"/>
    <p:sldId id="772" r:id="rId4"/>
    <p:sldId id="802" r:id="rId5"/>
    <p:sldId id="785" r:id="rId6"/>
    <p:sldId id="453" r:id="rId7"/>
    <p:sldId id="473" r:id="rId8"/>
    <p:sldId id="454" r:id="rId9"/>
    <p:sldId id="455" r:id="rId10"/>
    <p:sldId id="456" r:id="rId11"/>
    <p:sldId id="457" r:id="rId12"/>
    <p:sldId id="458" r:id="rId13"/>
    <p:sldId id="459" r:id="rId14"/>
    <p:sldId id="786" r:id="rId15"/>
    <p:sldId id="787" r:id="rId16"/>
    <p:sldId id="799" r:id="rId17"/>
    <p:sldId id="800" r:id="rId18"/>
    <p:sldId id="788" r:id="rId19"/>
    <p:sldId id="461" r:id="rId20"/>
    <p:sldId id="462" r:id="rId21"/>
    <p:sldId id="463" r:id="rId22"/>
    <p:sldId id="801" r:id="rId23"/>
    <p:sldId id="464" r:id="rId24"/>
    <p:sldId id="465" r:id="rId25"/>
    <p:sldId id="466" r:id="rId26"/>
    <p:sldId id="467" r:id="rId27"/>
    <p:sldId id="468" r:id="rId28"/>
    <p:sldId id="469" r:id="rId29"/>
    <p:sldId id="470" r:id="rId30"/>
    <p:sldId id="471" r:id="rId31"/>
    <p:sldId id="472" r:id="rId32"/>
    <p:sldId id="789" r:id="rId33"/>
    <p:sldId id="790" r:id="rId34"/>
    <p:sldId id="791" r:id="rId35"/>
    <p:sldId id="792" r:id="rId36"/>
    <p:sldId id="793" r:id="rId37"/>
    <p:sldId id="794" r:id="rId38"/>
    <p:sldId id="795" r:id="rId39"/>
    <p:sldId id="796" r:id="rId40"/>
    <p:sldId id="797" r:id="rId41"/>
    <p:sldId id="798" r:id="rId42"/>
    <p:sldId id="773" r:id="rId43"/>
    <p:sldId id="774" r:id="rId44"/>
    <p:sldId id="775" r:id="rId45"/>
    <p:sldId id="776" r:id="rId46"/>
    <p:sldId id="777" r:id="rId47"/>
    <p:sldId id="778" r:id="rId48"/>
    <p:sldId id="779" r:id="rId49"/>
    <p:sldId id="780" r:id="rId50"/>
    <p:sldId id="781" r:id="rId51"/>
    <p:sldId id="803" r:id="rId52"/>
    <p:sldId id="804" r:id="rId53"/>
    <p:sldId id="805" r:id="rId54"/>
    <p:sldId id="806" r:id="rId55"/>
    <p:sldId id="807" r:id="rId56"/>
    <p:sldId id="808" r:id="rId57"/>
    <p:sldId id="809" r:id="rId58"/>
    <p:sldId id="810" r:id="rId59"/>
    <p:sldId id="811" r:id="rId60"/>
    <p:sldId id="812" r:id="rId61"/>
    <p:sldId id="813" r:id="rId62"/>
    <p:sldId id="814" r:id="rId63"/>
    <p:sldId id="815" r:id="rId64"/>
    <p:sldId id="816" r:id="rId65"/>
    <p:sldId id="817" r:id="rId66"/>
    <p:sldId id="818" r:id="rId67"/>
    <p:sldId id="819" r:id="rId68"/>
    <p:sldId id="820" r:id="rId69"/>
    <p:sldId id="821" r:id="rId70"/>
    <p:sldId id="822" r:id="rId71"/>
    <p:sldId id="823" r:id="rId72"/>
    <p:sldId id="824" r:id="rId73"/>
    <p:sldId id="825" r:id="rId74"/>
    <p:sldId id="826" r:id="rId75"/>
    <p:sldId id="827" r:id="rId76"/>
    <p:sldId id="828" r:id="rId77"/>
    <p:sldId id="829" r:id="rId78"/>
    <p:sldId id="830" r:id="rId79"/>
    <p:sldId id="831" r:id="rId80"/>
    <p:sldId id="832" r:id="rId81"/>
    <p:sldId id="833" r:id="rId82"/>
    <p:sldId id="834" r:id="rId83"/>
    <p:sldId id="835" r:id="rId84"/>
    <p:sldId id="836" r:id="rId85"/>
    <p:sldId id="837" r:id="rId86"/>
    <p:sldId id="838" r:id="rId87"/>
    <p:sldId id="839" r:id="rId88"/>
    <p:sldId id="840" r:id="rId89"/>
    <p:sldId id="841" r:id="rId90"/>
    <p:sldId id="842" r:id="rId91"/>
    <p:sldId id="843" r:id="rId92"/>
    <p:sldId id="844" r:id="rId93"/>
    <p:sldId id="845" r:id="rId94"/>
    <p:sldId id="846" r:id="rId95"/>
    <p:sldId id="847" r:id="rId96"/>
    <p:sldId id="848" r:id="rId97"/>
    <p:sldId id="849" r:id="rId98"/>
    <p:sldId id="850" r:id="rId99"/>
    <p:sldId id="851" r:id="rId100"/>
    <p:sldId id="852" r:id="rId101"/>
    <p:sldId id="853" r:id="rId102"/>
    <p:sldId id="854" r:id="rId103"/>
    <p:sldId id="855" r:id="rId104"/>
    <p:sldId id="856" r:id="rId105"/>
    <p:sldId id="857" r:id="rId106"/>
    <p:sldId id="858" r:id="rId107"/>
    <p:sldId id="859" r:id="rId108"/>
    <p:sldId id="860" r:id="rId109"/>
    <p:sldId id="861" r:id="rId110"/>
    <p:sldId id="862" r:id="rId111"/>
    <p:sldId id="863" r:id="rId112"/>
    <p:sldId id="864" r:id="rId113"/>
    <p:sldId id="865" r:id="rId114"/>
    <p:sldId id="866" r:id="rId115"/>
    <p:sldId id="867" r:id="rId116"/>
    <p:sldId id="868" r:id="rId117"/>
    <p:sldId id="869" r:id="rId118"/>
    <p:sldId id="870" r:id="rId119"/>
    <p:sldId id="871" r:id="rId120"/>
    <p:sldId id="872" r:id="rId121"/>
    <p:sldId id="873" r:id="rId122"/>
    <p:sldId id="874" r:id="rId123"/>
    <p:sldId id="875" r:id="rId124"/>
    <p:sldId id="876" r:id="rId125"/>
    <p:sldId id="877" r:id="rId126"/>
    <p:sldId id="878" r:id="rId127"/>
    <p:sldId id="879" r:id="rId128"/>
    <p:sldId id="880" r:id="rId129"/>
    <p:sldId id="881" r:id="rId130"/>
    <p:sldId id="882" r:id="rId131"/>
    <p:sldId id="883" r:id="rId132"/>
    <p:sldId id="884" r:id="rId133"/>
    <p:sldId id="885" r:id="rId134"/>
    <p:sldId id="886" r:id="rId135"/>
    <p:sldId id="887" r:id="rId136"/>
    <p:sldId id="888" r:id="rId137"/>
    <p:sldId id="889" r:id="rId138"/>
    <p:sldId id="890" r:id="rId139"/>
    <p:sldId id="891" r:id="rId140"/>
    <p:sldId id="892" r:id="rId141"/>
    <p:sldId id="893" r:id="rId142"/>
    <p:sldId id="894" r:id="rId143"/>
    <p:sldId id="895" r:id="rId144"/>
    <p:sldId id="896" r:id="rId145"/>
    <p:sldId id="897" r:id="rId146"/>
    <p:sldId id="898" r:id="rId147"/>
    <p:sldId id="899" r:id="rId148"/>
    <p:sldId id="900" r:id="rId149"/>
    <p:sldId id="901" r:id="rId150"/>
    <p:sldId id="902" r:id="rId151"/>
    <p:sldId id="903" r:id="rId152"/>
    <p:sldId id="904" r:id="rId153"/>
    <p:sldId id="905" r:id="rId154"/>
    <p:sldId id="906" r:id="rId155"/>
    <p:sldId id="907" r:id="rId156"/>
    <p:sldId id="908" r:id="rId157"/>
    <p:sldId id="909" r:id="rId158"/>
    <p:sldId id="910" r:id="rId159"/>
    <p:sldId id="911" r:id="rId160"/>
    <p:sldId id="912" r:id="rId161"/>
    <p:sldId id="913" r:id="rId162"/>
    <p:sldId id="914" r:id="rId163"/>
    <p:sldId id="915" r:id="rId164"/>
    <p:sldId id="916" r:id="rId165"/>
    <p:sldId id="917" r:id="rId166"/>
    <p:sldId id="918" r:id="rId167"/>
    <p:sldId id="919" r:id="rId168"/>
    <p:sldId id="920" r:id="rId169"/>
    <p:sldId id="921" r:id="rId170"/>
    <p:sldId id="922" r:id="rId171"/>
    <p:sldId id="923" r:id="rId172"/>
    <p:sldId id="924" r:id="rId173"/>
    <p:sldId id="925" r:id="rId174"/>
    <p:sldId id="926" r:id="rId175"/>
    <p:sldId id="927" r:id="rId176"/>
    <p:sldId id="928" r:id="rId177"/>
    <p:sldId id="929" r:id="rId178"/>
    <p:sldId id="930" r:id="rId179"/>
    <p:sldId id="931" r:id="rId180"/>
    <p:sldId id="932" r:id="rId181"/>
    <p:sldId id="933" r:id="rId182"/>
    <p:sldId id="934" r:id="rId183"/>
    <p:sldId id="935" r:id="rId184"/>
    <p:sldId id="936" r:id="rId185"/>
    <p:sldId id="937" r:id="rId186"/>
    <p:sldId id="938" r:id="rId187"/>
    <p:sldId id="939" r:id="rId188"/>
    <p:sldId id="940" r:id="rId189"/>
    <p:sldId id="941" r:id="rId190"/>
    <p:sldId id="942" r:id="rId191"/>
    <p:sldId id="943" r:id="rId192"/>
    <p:sldId id="944" r:id="rId193"/>
    <p:sldId id="945" r:id="rId194"/>
    <p:sldId id="946" r:id="rId195"/>
    <p:sldId id="947" r:id="rId196"/>
    <p:sldId id="948" r:id="rId197"/>
    <p:sldId id="949" r:id="rId198"/>
    <p:sldId id="950" r:id="rId199"/>
    <p:sldId id="951" r:id="rId200"/>
    <p:sldId id="952" r:id="rId201"/>
    <p:sldId id="953" r:id="rId202"/>
    <p:sldId id="954" r:id="rId203"/>
    <p:sldId id="955" r:id="rId204"/>
    <p:sldId id="956" r:id="rId205"/>
    <p:sldId id="957" r:id="rId206"/>
    <p:sldId id="958" r:id="rId207"/>
    <p:sldId id="959" r:id="rId208"/>
    <p:sldId id="960" r:id="rId209"/>
    <p:sldId id="961" r:id="rId210"/>
    <p:sldId id="962" r:id="rId211"/>
    <p:sldId id="963" r:id="rId212"/>
    <p:sldId id="964" r:id="rId213"/>
    <p:sldId id="965" r:id="rId214"/>
    <p:sldId id="966" r:id="rId215"/>
    <p:sldId id="967" r:id="rId216"/>
    <p:sldId id="968" r:id="rId217"/>
    <p:sldId id="969" r:id="rId218"/>
    <p:sldId id="970" r:id="rId219"/>
    <p:sldId id="971" r:id="rId220"/>
    <p:sldId id="972" r:id="rId221"/>
    <p:sldId id="973" r:id="rId222"/>
    <p:sldId id="974" r:id="rId223"/>
    <p:sldId id="975" r:id="rId224"/>
    <p:sldId id="976" r:id="rId225"/>
    <p:sldId id="977" r:id="rId226"/>
    <p:sldId id="978" r:id="rId227"/>
    <p:sldId id="979" r:id="rId228"/>
    <p:sldId id="980" r:id="rId229"/>
    <p:sldId id="981" r:id="rId230"/>
    <p:sldId id="982" r:id="rId231"/>
    <p:sldId id="983" r:id="rId232"/>
    <p:sldId id="984" r:id="rId233"/>
    <p:sldId id="985" r:id="rId234"/>
    <p:sldId id="986" r:id="rId235"/>
    <p:sldId id="987" r:id="rId236"/>
    <p:sldId id="988" r:id="rId237"/>
    <p:sldId id="989" r:id="rId238"/>
    <p:sldId id="990" r:id="rId239"/>
    <p:sldId id="991" r:id="rId240"/>
    <p:sldId id="992" r:id="rId241"/>
    <p:sldId id="993" r:id="rId242"/>
    <p:sldId id="994" r:id="rId243"/>
    <p:sldId id="995" r:id="rId244"/>
    <p:sldId id="996" r:id="rId245"/>
    <p:sldId id="997" r:id="rId246"/>
    <p:sldId id="998" r:id="rId247"/>
    <p:sldId id="999" r:id="rId248"/>
    <p:sldId id="1000" r:id="rId249"/>
    <p:sldId id="1001" r:id="rId250"/>
    <p:sldId id="1002" r:id="rId251"/>
    <p:sldId id="1003" r:id="rId252"/>
    <p:sldId id="1004" r:id="rId253"/>
    <p:sldId id="1005" r:id="rId254"/>
    <p:sldId id="1006" r:id="rId255"/>
    <p:sldId id="1007" r:id="rId256"/>
    <p:sldId id="1008" r:id="rId257"/>
    <p:sldId id="1009" r:id="rId258"/>
    <p:sldId id="1010" r:id="rId259"/>
    <p:sldId id="1011" r:id="rId260"/>
    <p:sldId id="1012" r:id="rId261"/>
    <p:sldId id="1013" r:id="rId262"/>
    <p:sldId id="1014" r:id="rId263"/>
    <p:sldId id="1015" r:id="rId264"/>
    <p:sldId id="1016" r:id="rId265"/>
    <p:sldId id="1017" r:id="rId266"/>
    <p:sldId id="1018" r:id="rId267"/>
    <p:sldId id="1019" r:id="rId268"/>
    <p:sldId id="1020" r:id="rId269"/>
    <p:sldId id="1021" r:id="rId270"/>
    <p:sldId id="1022" r:id="rId271"/>
    <p:sldId id="1023" r:id="rId272"/>
    <p:sldId id="1024" r:id="rId273"/>
    <p:sldId id="1025" r:id="rId274"/>
    <p:sldId id="1026" r:id="rId275"/>
    <p:sldId id="1027" r:id="rId276"/>
    <p:sldId id="1028" r:id="rId277"/>
    <p:sldId id="1029" r:id="rId278"/>
    <p:sldId id="1030" r:id="rId279"/>
    <p:sldId id="1031" r:id="rId280"/>
    <p:sldId id="1032" r:id="rId281"/>
    <p:sldId id="1033" r:id="rId282"/>
    <p:sldId id="1034" r:id="rId283"/>
    <p:sldId id="1035" r:id="rId284"/>
    <p:sldId id="1036" r:id="rId285"/>
    <p:sldId id="1037" r:id="rId286"/>
    <p:sldId id="1038" r:id="rId287"/>
    <p:sldId id="1039" r:id="rId288"/>
    <p:sldId id="1040" r:id="rId289"/>
    <p:sldId id="1041" r:id="rId290"/>
    <p:sldId id="1042" r:id="rId291"/>
    <p:sldId id="1043" r:id="rId292"/>
    <p:sldId id="1044" r:id="rId2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0" autoAdjust="0"/>
    <p:restoredTop sz="94663" autoAdjust="0"/>
  </p:normalViewPr>
  <p:slideViewPr>
    <p:cSldViewPr>
      <p:cViewPr>
        <p:scale>
          <a:sx n="112" d="100"/>
          <a:sy n="112" d="100"/>
        </p:scale>
        <p:origin x="-732"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microsoft.com/office/2015/10/relationships/revisionInfo" Target="revisionInfo.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9BB3382-DB3C-443A-B6C0-CC9845C7F247}" type="datetimeFigureOut">
              <a:rPr lang="en-US" smtClean="0"/>
              <a:t>6/15/2017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5F8D32-6F6E-46A0-A8D7-776B7DD7D9F4}" type="slidenum">
              <a:rPr lang="en-US" smtClean="0"/>
              <a:t>‹#›</a:t>
            </a:fld>
            <a:endParaRPr lang="en-US" dirty="0"/>
          </a:p>
        </p:txBody>
      </p:sp>
    </p:spTree>
    <p:extLst>
      <p:ext uri="{BB962C8B-B14F-4D97-AF65-F5344CB8AC3E}">
        <p14:creationId xmlns:p14="http://schemas.microsoft.com/office/powerpoint/2010/main" val="4103024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5F8D32-6F6E-46A0-A8D7-776B7DD7D9F4}" type="slidenum">
              <a:rPr lang="en-US" smtClean="0"/>
              <a:t>1</a:t>
            </a:fld>
            <a:endParaRPr lang="en-US" dirty="0"/>
          </a:p>
        </p:txBody>
      </p:sp>
    </p:spTree>
    <p:extLst>
      <p:ext uri="{BB962C8B-B14F-4D97-AF65-F5344CB8AC3E}">
        <p14:creationId xmlns:p14="http://schemas.microsoft.com/office/powerpoint/2010/main" val="170406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5F8D32-6F6E-46A0-A8D7-776B7DD7D9F4}" type="slidenum">
              <a:rPr lang="en-US" smtClean="0"/>
              <a:t>2</a:t>
            </a:fld>
            <a:endParaRPr lang="en-US" dirty="0"/>
          </a:p>
        </p:txBody>
      </p:sp>
    </p:spTree>
    <p:extLst>
      <p:ext uri="{BB962C8B-B14F-4D97-AF65-F5344CB8AC3E}">
        <p14:creationId xmlns:p14="http://schemas.microsoft.com/office/powerpoint/2010/main" val="236410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10"/>
          </p:nvPr>
        </p:nvSpPr>
        <p:spPr/>
        <p:txBody>
          <a:bodyPr/>
          <a:lstStyle/>
          <a:p>
            <a:fld id="{965F8D32-6F6E-46A0-A8D7-776B7DD7D9F4}" type="slidenum">
              <a:rPr lang="en-US" smtClean="0"/>
              <a:t>3</a:t>
            </a:fld>
            <a:endParaRPr lang="en-US" dirty="0"/>
          </a:p>
        </p:txBody>
      </p:sp>
    </p:spTree>
    <p:extLst>
      <p:ext uri="{BB962C8B-B14F-4D97-AF65-F5344CB8AC3E}">
        <p14:creationId xmlns:p14="http://schemas.microsoft.com/office/powerpoint/2010/main" val="30873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5B603F7-4B4D-4A43-B84E-A86DA61AE42B}" type="datetime1">
              <a:rPr lang="en-US" smtClean="0"/>
              <a:t>6/15/2017</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BD46921-C75C-4323-A4F1-EF7824FC3CBC}"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001DE0-9048-45DF-AE0E-F17A6984CDB9}" type="datetime1">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D46921-C75C-4323-A4F1-EF7824FC3CB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055025-AA27-4D9D-912E-650929843088}" type="datetime1">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D46921-C75C-4323-A4F1-EF7824FC3CB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3735B1B-9A7A-4265-B828-787208A4BFAA}" type="datetime1">
              <a:rPr lang="en-US" smtClean="0"/>
              <a:t>6/15/2017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D46921-C75C-4323-A4F1-EF7824FC3CBC}"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94EC862-0182-4A2F-BDF0-20F7FF871AB7}" type="datetime1">
              <a:rPr lang="en-US" smtClean="0"/>
              <a:t>6/15/2017</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6BD46921-C75C-4323-A4F1-EF7824FC3CB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D160D6C-9167-43CC-B09E-74730285A6A4}" type="datetime1">
              <a:rPr lang="en-US" smtClean="0"/>
              <a:t>6/15/2017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D46921-C75C-4323-A4F1-EF7824FC3CBC}"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2815DAC4-F843-42DC-8CC3-0C1D69816C36}" type="datetime1">
              <a:rPr lang="en-US" smtClean="0"/>
              <a:t>6/15/2017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D46921-C75C-4323-A4F1-EF7824FC3CBC}"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BEAFF3D-F52F-4E44-A66C-A45A8DB7A6BC}" type="datetime1">
              <a:rPr lang="en-US" smtClean="0"/>
              <a:t>6/15/2017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D46921-C75C-4323-A4F1-EF7824FC3CB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F256F-4731-4BE8-9B27-F21D08C01387}" type="datetime1">
              <a:rPr lang="en-US" smtClean="0"/>
              <a:t>6/15/2017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D46921-C75C-4323-A4F1-EF7824FC3CB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FA932E5-521C-443B-AEAE-737FF89556A1}" type="datetime1">
              <a:rPr lang="en-US" smtClean="0"/>
              <a:t>6/15/2017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D46921-C75C-4323-A4F1-EF7824FC3CBC}"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66FCC04-CDE3-48D4-B6E9-2DB4D26DFF88}" type="datetime1">
              <a:rPr lang="en-US" smtClean="0"/>
              <a:t>6/15/2017</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6BD46921-C75C-4323-A4F1-EF7824FC3CBC}"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8E5F2FA-2BDC-4BA4-8EE9-2D1990676DEC}" type="datetime1">
              <a:rPr lang="en-US" smtClean="0"/>
              <a:t>6/15/2017</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BD46921-C75C-4323-A4F1-EF7824FC3CB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23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240.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250.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image" Target="../media/image43.png"/></Relationships>
</file>

<file path=ppt/slides/_rels/slide26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47.png"/></Relationships>
</file>

<file path=ppt/slides/_rels/slide27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280.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png"/></Relationships>
</file>

<file path=ppt/slides/_rels/slide29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3.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3.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9.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9.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VH Precision Matrix </a:t>
            </a:r>
            <a:br>
              <a:rPr lang="en-US" dirty="0"/>
            </a:br>
            <a:r>
              <a:rPr lang="en-US" dirty="0"/>
              <a:t>Operational Data Analysis</a:t>
            </a:r>
          </a:p>
        </p:txBody>
      </p:sp>
      <p:sp>
        <p:nvSpPr>
          <p:cNvPr id="3" name="TextBox 2"/>
          <p:cNvSpPr txBox="1"/>
          <p:nvPr/>
        </p:nvSpPr>
        <p:spPr>
          <a:xfrm>
            <a:off x="2514600" y="4038600"/>
            <a:ext cx="3581400" cy="1200329"/>
          </a:xfrm>
          <a:prstGeom prst="rect">
            <a:avLst/>
          </a:prstGeom>
          <a:noFill/>
        </p:spPr>
        <p:txBody>
          <a:bodyPr wrap="square" rtlCol="0">
            <a:spAutoFit/>
          </a:bodyPr>
          <a:lstStyle/>
          <a:p>
            <a:pPr algn="ctr"/>
            <a:r>
              <a:rPr lang="en-US" sz="3600" dirty="0">
                <a:solidFill>
                  <a:schemeClr val="bg1">
                    <a:lumMod val="50000"/>
                  </a:schemeClr>
                </a:solidFill>
              </a:rPr>
              <a:t>Statistics Group</a:t>
            </a:r>
          </a:p>
          <a:p>
            <a:pPr algn="ctr"/>
            <a:r>
              <a:rPr lang="en-US" sz="3600" dirty="0">
                <a:solidFill>
                  <a:schemeClr val="bg1">
                    <a:lumMod val="50000"/>
                  </a:schemeClr>
                </a:solidFill>
              </a:rPr>
              <a:t>June 2017</a:t>
            </a:r>
          </a:p>
        </p:txBody>
      </p:sp>
    </p:spTree>
    <p:extLst>
      <p:ext uri="{BB962C8B-B14F-4D97-AF65-F5344CB8AC3E}">
        <p14:creationId xmlns:p14="http://schemas.microsoft.com/office/powerpoint/2010/main" val="393805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599524"/>
            <a:ext cx="9144000" cy="3191676"/>
          </a:xfrm>
          <a:prstGeom prst="rect">
            <a:avLst/>
          </a:prstGeom>
        </p:spPr>
      </p:pic>
      <p:sp>
        <p:nvSpPr>
          <p:cNvPr id="22" name="TextBox 21"/>
          <p:cNvSpPr txBox="1"/>
          <p:nvPr/>
        </p:nvSpPr>
        <p:spPr>
          <a:xfrm>
            <a:off x="297391" y="1032898"/>
            <a:ext cx="8563505" cy="1569660"/>
          </a:xfrm>
          <a:prstGeom prst="rect">
            <a:avLst/>
          </a:prstGeom>
          <a:noFill/>
        </p:spPr>
        <p:txBody>
          <a:bodyPr wrap="square" rtlCol="0">
            <a:spAutoFit/>
          </a:bodyPr>
          <a:lstStyle/>
          <a:p>
            <a:r>
              <a:rPr lang="en-US" sz="1600" dirty="0"/>
              <a:t>Tests with a greater change in pump and cylinder head pressures later in the test correlate to more severe varnish. </a:t>
            </a:r>
            <a:br>
              <a:rPr lang="en-US" sz="1600" dirty="0"/>
            </a:br>
            <a:r>
              <a:rPr lang="en-US" sz="1600" dirty="0"/>
              <a:t>This correlation is observed in oils 1009 and 940.</a:t>
            </a:r>
          </a:p>
          <a:p>
            <a:endParaRPr lang="en-US" sz="1600" dirty="0"/>
          </a:p>
          <a:p>
            <a:r>
              <a:rPr lang="en-US" sz="1600" dirty="0"/>
              <a:t>Labs A and D generally have a greater change in pressure later in the test.</a:t>
            </a:r>
          </a:p>
          <a:p>
            <a:endParaRPr lang="en-US" sz="1600" dirty="0"/>
          </a:p>
          <a:p>
            <a:r>
              <a:rPr lang="en-US" sz="1600" dirty="0"/>
              <a:t>After the initial drop in pressure, a slope was calculated across the remaining test (shown in table below).</a:t>
            </a:r>
          </a:p>
        </p:txBody>
      </p:sp>
      <p:sp>
        <p:nvSpPr>
          <p:cNvPr id="5" name="TextBox 4"/>
          <p:cNvSpPr txBox="1"/>
          <p:nvPr/>
        </p:nvSpPr>
        <p:spPr>
          <a:xfrm>
            <a:off x="76378" y="33867"/>
            <a:ext cx="8141933" cy="954107"/>
          </a:xfrm>
          <a:prstGeom prst="rect">
            <a:avLst/>
          </a:prstGeom>
          <a:noFill/>
        </p:spPr>
        <p:txBody>
          <a:bodyPr wrap="square" rtlCol="0">
            <a:spAutoFit/>
          </a:bodyPr>
          <a:lstStyle/>
          <a:p>
            <a:r>
              <a:rPr lang="en-US" sz="2800" dirty="0"/>
              <a:t>Varnish</a:t>
            </a:r>
          </a:p>
          <a:p>
            <a:r>
              <a:rPr lang="en-US" sz="2800" dirty="0"/>
              <a:t>Operational Differences Corresponding to Lab Differences</a:t>
            </a:r>
          </a:p>
        </p:txBody>
      </p:sp>
      <p:cxnSp>
        <p:nvCxnSpPr>
          <p:cNvPr id="7" name="Straight Arrow Connector 6"/>
          <p:cNvCxnSpPr/>
          <p:nvPr/>
        </p:nvCxnSpPr>
        <p:spPr>
          <a:xfrm flipV="1">
            <a:off x="1237191" y="5760156"/>
            <a:ext cx="76200" cy="381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2791" y="6141566"/>
            <a:ext cx="2286000" cy="461665"/>
          </a:xfrm>
          <a:prstGeom prst="rect">
            <a:avLst/>
          </a:prstGeom>
          <a:noFill/>
        </p:spPr>
        <p:txBody>
          <a:bodyPr wrap="square" rtlCol="0">
            <a:spAutoFit/>
          </a:bodyPr>
          <a:lstStyle/>
          <a:p>
            <a:r>
              <a:rPr lang="en-US" sz="1200" dirty="0"/>
              <a:t>Hours refers to Total Phase Hours listed in the operational data files</a:t>
            </a:r>
          </a:p>
        </p:txBody>
      </p:sp>
    </p:spTree>
    <p:extLst>
      <p:ext uri="{BB962C8B-B14F-4D97-AF65-F5344CB8AC3E}">
        <p14:creationId xmlns:p14="http://schemas.microsoft.com/office/powerpoint/2010/main" val="1259579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
        <p:nvSpPr>
          <p:cNvPr id="4" name="TextBox 3"/>
          <p:cNvSpPr txBox="1"/>
          <p:nvPr/>
        </p:nvSpPr>
        <p:spPr>
          <a:xfrm>
            <a:off x="19050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19751442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7813764" cy="5791200"/>
          </a:xfrm>
          <a:prstGeom prst="rect">
            <a:avLst/>
          </a:prstGeom>
        </p:spPr>
      </p:pic>
    </p:spTree>
    <p:extLst>
      <p:ext uri="{BB962C8B-B14F-4D97-AF65-F5344CB8AC3E}">
        <p14:creationId xmlns:p14="http://schemas.microsoft.com/office/powerpoint/2010/main" val="27550140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Tree>
    <p:extLst>
      <p:ext uri="{BB962C8B-B14F-4D97-AF65-F5344CB8AC3E}">
        <p14:creationId xmlns:p14="http://schemas.microsoft.com/office/powerpoint/2010/main" val="275641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153400" cy="6042922"/>
          </a:xfrm>
          <a:prstGeom prst="rect">
            <a:avLst/>
          </a:prstGeom>
        </p:spPr>
      </p:pic>
    </p:spTree>
    <p:extLst>
      <p:ext uri="{BB962C8B-B14F-4D97-AF65-F5344CB8AC3E}">
        <p14:creationId xmlns:p14="http://schemas.microsoft.com/office/powerpoint/2010/main" val="10270973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1972152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399"/>
            <a:ext cx="8077200" cy="5986447"/>
          </a:xfrm>
          <a:prstGeom prst="rect">
            <a:avLst/>
          </a:prstGeom>
        </p:spPr>
      </p:pic>
    </p:spTree>
    <p:extLst>
      <p:ext uri="{BB962C8B-B14F-4D97-AF65-F5344CB8AC3E}">
        <p14:creationId xmlns:p14="http://schemas.microsoft.com/office/powerpoint/2010/main" val="28767820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077200" cy="5986447"/>
          </a:xfrm>
          <a:prstGeom prst="rect">
            <a:avLst/>
          </a:prstGeom>
        </p:spPr>
      </p:pic>
    </p:spTree>
    <p:extLst>
      <p:ext uri="{BB962C8B-B14F-4D97-AF65-F5344CB8AC3E}">
        <p14:creationId xmlns:p14="http://schemas.microsoft.com/office/powerpoint/2010/main" val="4293365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399"/>
            <a:ext cx="8077200" cy="5986447"/>
          </a:xfrm>
          <a:prstGeom prst="rect">
            <a:avLst/>
          </a:prstGeom>
        </p:spPr>
      </p:pic>
    </p:spTree>
    <p:extLst>
      <p:ext uri="{BB962C8B-B14F-4D97-AF65-F5344CB8AC3E}">
        <p14:creationId xmlns:p14="http://schemas.microsoft.com/office/powerpoint/2010/main" val="10465282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153400" cy="6042922"/>
          </a:xfrm>
          <a:prstGeom prst="rect">
            <a:avLst/>
          </a:prstGeom>
        </p:spPr>
      </p:pic>
    </p:spTree>
    <p:extLst>
      <p:ext uri="{BB962C8B-B14F-4D97-AF65-F5344CB8AC3E}">
        <p14:creationId xmlns:p14="http://schemas.microsoft.com/office/powerpoint/2010/main" val="33371722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7848600" cy="5817019"/>
          </a:xfrm>
          <a:prstGeom prst="rect">
            <a:avLst/>
          </a:prstGeom>
        </p:spPr>
      </p:pic>
    </p:spTree>
    <p:extLst>
      <p:ext uri="{BB962C8B-B14F-4D97-AF65-F5344CB8AC3E}">
        <p14:creationId xmlns:p14="http://schemas.microsoft.com/office/powerpoint/2010/main" val="5006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0" y="152400"/>
            <a:ext cx="8432800" cy="1015663"/>
          </a:xfrm>
          <a:prstGeom prst="rect">
            <a:avLst/>
          </a:prstGeom>
          <a:noFill/>
        </p:spPr>
        <p:txBody>
          <a:bodyPr wrap="square" rtlCol="0">
            <a:spAutoFit/>
          </a:bodyPr>
          <a:lstStyle/>
          <a:p>
            <a:r>
              <a:rPr lang="en-US" sz="3000" dirty="0"/>
              <a:t>Varnish</a:t>
            </a:r>
          </a:p>
          <a:p>
            <a:r>
              <a:rPr lang="en-US" sz="3000" dirty="0"/>
              <a:t>Example: Oil 1009; Phase 3; AEVB50%</a:t>
            </a:r>
          </a:p>
        </p:txBody>
      </p:sp>
      <p:pic>
        <p:nvPicPr>
          <p:cNvPr id="2" name="Picture 1"/>
          <p:cNvPicPr>
            <a:picLocks noChangeAspect="1"/>
          </p:cNvPicPr>
          <p:nvPr/>
        </p:nvPicPr>
        <p:blipFill>
          <a:blip r:embed="rId2"/>
          <a:stretch>
            <a:fillRect/>
          </a:stretch>
        </p:blipFill>
        <p:spPr>
          <a:xfrm>
            <a:off x="124178" y="1216567"/>
            <a:ext cx="5342467" cy="1343376"/>
          </a:xfrm>
          <a:prstGeom prst="rect">
            <a:avLst/>
          </a:prstGeom>
        </p:spPr>
      </p:pic>
      <p:pic>
        <p:nvPicPr>
          <p:cNvPr id="5" name="Picture 4"/>
          <p:cNvPicPr>
            <a:picLocks noChangeAspect="1"/>
          </p:cNvPicPr>
          <p:nvPr/>
        </p:nvPicPr>
        <p:blipFill>
          <a:blip r:embed="rId3"/>
          <a:stretch>
            <a:fillRect/>
          </a:stretch>
        </p:blipFill>
        <p:spPr>
          <a:xfrm>
            <a:off x="124179" y="2578038"/>
            <a:ext cx="5342467" cy="1347509"/>
          </a:xfrm>
          <a:prstGeom prst="rect">
            <a:avLst/>
          </a:prstGeom>
        </p:spPr>
      </p:pic>
      <p:pic>
        <p:nvPicPr>
          <p:cNvPr id="6" name="Picture 5"/>
          <p:cNvPicPr>
            <a:picLocks noChangeAspect="1"/>
          </p:cNvPicPr>
          <p:nvPr/>
        </p:nvPicPr>
        <p:blipFill>
          <a:blip r:embed="rId4"/>
          <a:stretch>
            <a:fillRect/>
          </a:stretch>
        </p:blipFill>
        <p:spPr>
          <a:xfrm>
            <a:off x="124179" y="3956702"/>
            <a:ext cx="5342467" cy="1351642"/>
          </a:xfrm>
          <a:prstGeom prst="rect">
            <a:avLst/>
          </a:prstGeom>
        </p:spPr>
      </p:pic>
      <p:pic>
        <p:nvPicPr>
          <p:cNvPr id="4" name="Picture 3"/>
          <p:cNvPicPr>
            <a:picLocks noChangeAspect="1"/>
          </p:cNvPicPr>
          <p:nvPr/>
        </p:nvPicPr>
        <p:blipFill>
          <a:blip r:embed="rId5"/>
          <a:stretch>
            <a:fillRect/>
          </a:stretch>
        </p:blipFill>
        <p:spPr>
          <a:xfrm>
            <a:off x="5464608" y="2460108"/>
            <a:ext cx="3252480" cy="2722445"/>
          </a:xfrm>
          <a:prstGeom prst="rect">
            <a:avLst/>
          </a:prstGeom>
        </p:spPr>
      </p:pic>
      <p:pic>
        <p:nvPicPr>
          <p:cNvPr id="7" name="Picture 6"/>
          <p:cNvPicPr>
            <a:picLocks noChangeAspect="1"/>
          </p:cNvPicPr>
          <p:nvPr/>
        </p:nvPicPr>
        <p:blipFill rotWithShape="1">
          <a:blip r:embed="rId6"/>
          <a:srcRect l="46377" t="-1000"/>
          <a:stretch/>
        </p:blipFill>
        <p:spPr>
          <a:xfrm>
            <a:off x="8717088" y="2460108"/>
            <a:ext cx="359672" cy="677450"/>
          </a:xfrm>
          <a:prstGeom prst="rect">
            <a:avLst/>
          </a:prstGeom>
        </p:spPr>
      </p:pic>
      <p:sp>
        <p:nvSpPr>
          <p:cNvPr id="8" name="TextBox 7"/>
          <p:cNvSpPr txBox="1"/>
          <p:nvPr/>
        </p:nvSpPr>
        <p:spPr>
          <a:xfrm>
            <a:off x="5778660" y="5182553"/>
            <a:ext cx="3118264" cy="307777"/>
          </a:xfrm>
          <a:prstGeom prst="rect">
            <a:avLst/>
          </a:prstGeom>
          <a:noFill/>
        </p:spPr>
        <p:txBody>
          <a:bodyPr wrap="square" rtlCol="0">
            <a:spAutoFit/>
          </a:bodyPr>
          <a:lstStyle/>
          <a:p>
            <a:r>
              <a:rPr lang="en-US" sz="1400" dirty="0"/>
              <a:t>Slope calculate using Total Phase Hours &gt; 5</a:t>
            </a:r>
          </a:p>
        </p:txBody>
      </p:sp>
      <p:sp>
        <p:nvSpPr>
          <p:cNvPr id="9" name="TextBox 8"/>
          <p:cNvSpPr txBox="1"/>
          <p:nvPr/>
        </p:nvSpPr>
        <p:spPr>
          <a:xfrm>
            <a:off x="5464608" y="1282795"/>
            <a:ext cx="3642703" cy="1077218"/>
          </a:xfrm>
          <a:prstGeom prst="rect">
            <a:avLst/>
          </a:prstGeom>
          <a:noFill/>
        </p:spPr>
        <p:txBody>
          <a:bodyPr wrap="square" rtlCol="0">
            <a:spAutoFit/>
          </a:bodyPr>
          <a:lstStyle/>
          <a:p>
            <a:r>
              <a:rPr lang="en-US" sz="1600" dirty="0"/>
              <a:t>The increase in cylinder head and pump pressures later in the test correlate to varnish ratings.  A higher increase in pressure is generally observed at Labs A and D</a:t>
            </a:r>
          </a:p>
        </p:txBody>
      </p:sp>
      <p:sp>
        <p:nvSpPr>
          <p:cNvPr id="10" name="TextBox 9"/>
          <p:cNvSpPr txBox="1"/>
          <p:nvPr/>
        </p:nvSpPr>
        <p:spPr>
          <a:xfrm>
            <a:off x="289932" y="6054251"/>
            <a:ext cx="8458200" cy="369332"/>
          </a:xfrm>
          <a:prstGeom prst="rect">
            <a:avLst/>
          </a:prstGeom>
          <a:noFill/>
        </p:spPr>
        <p:txBody>
          <a:bodyPr wrap="square" rtlCol="0">
            <a:spAutoFit/>
          </a:bodyPr>
          <a:lstStyle/>
          <a:p>
            <a:pPr algn="ctr"/>
            <a:r>
              <a:rPr lang="en-US" dirty="0"/>
              <a:t>Additional AEV50 and APV50 plots by oil and phase can be found in Appendices A &amp; B</a:t>
            </a:r>
          </a:p>
        </p:txBody>
      </p:sp>
    </p:spTree>
    <p:extLst>
      <p:ext uri="{BB962C8B-B14F-4D97-AF65-F5344CB8AC3E}">
        <p14:creationId xmlns:p14="http://schemas.microsoft.com/office/powerpoint/2010/main" val="10129698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85799"/>
            <a:ext cx="8001000" cy="5929971"/>
          </a:xfrm>
          <a:prstGeom prst="rect">
            <a:avLst/>
          </a:prstGeom>
        </p:spPr>
      </p:pic>
    </p:spTree>
    <p:extLst>
      <p:ext uri="{BB962C8B-B14F-4D97-AF65-F5344CB8AC3E}">
        <p14:creationId xmlns:p14="http://schemas.microsoft.com/office/powerpoint/2010/main" val="6859286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85799"/>
            <a:ext cx="7848600" cy="5817019"/>
          </a:xfrm>
          <a:prstGeom prst="rect">
            <a:avLst/>
          </a:prstGeom>
        </p:spPr>
      </p:pic>
    </p:spTree>
    <p:extLst>
      <p:ext uri="{BB962C8B-B14F-4D97-AF65-F5344CB8AC3E}">
        <p14:creationId xmlns:p14="http://schemas.microsoft.com/office/powerpoint/2010/main" val="20073032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53400" cy="6042922"/>
          </a:xfrm>
          <a:prstGeom prst="rect">
            <a:avLst/>
          </a:prstGeom>
        </p:spPr>
      </p:pic>
    </p:spTree>
    <p:extLst>
      <p:ext uri="{BB962C8B-B14F-4D97-AF65-F5344CB8AC3E}">
        <p14:creationId xmlns:p14="http://schemas.microsoft.com/office/powerpoint/2010/main" val="19233746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8153400" cy="6042922"/>
          </a:xfrm>
          <a:prstGeom prst="rect">
            <a:avLst/>
          </a:prstGeom>
        </p:spPr>
      </p:pic>
    </p:spTree>
    <p:extLst>
      <p:ext uri="{BB962C8B-B14F-4D97-AF65-F5344CB8AC3E}">
        <p14:creationId xmlns:p14="http://schemas.microsoft.com/office/powerpoint/2010/main" val="33865335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599"/>
            <a:ext cx="8077200" cy="5986447"/>
          </a:xfrm>
          <a:prstGeom prst="rect">
            <a:avLst/>
          </a:prstGeom>
        </p:spPr>
      </p:pic>
    </p:spTree>
    <p:extLst>
      <p:ext uri="{BB962C8B-B14F-4D97-AF65-F5344CB8AC3E}">
        <p14:creationId xmlns:p14="http://schemas.microsoft.com/office/powerpoint/2010/main" val="15293352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Tree>
    <p:extLst>
      <p:ext uri="{BB962C8B-B14F-4D97-AF65-F5344CB8AC3E}">
        <p14:creationId xmlns:p14="http://schemas.microsoft.com/office/powerpoint/2010/main" val="11546081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685800"/>
            <a:ext cx="7848600" cy="5817019"/>
          </a:xfrm>
          <a:prstGeom prst="rect">
            <a:avLst/>
          </a:prstGeom>
        </p:spPr>
      </p:pic>
    </p:spTree>
    <p:extLst>
      <p:ext uri="{BB962C8B-B14F-4D97-AF65-F5344CB8AC3E}">
        <p14:creationId xmlns:p14="http://schemas.microsoft.com/office/powerpoint/2010/main" val="38817695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8153400" cy="6042922"/>
          </a:xfrm>
          <a:prstGeom prst="rect">
            <a:avLst/>
          </a:prstGeom>
        </p:spPr>
      </p:pic>
    </p:spTree>
    <p:extLst>
      <p:ext uri="{BB962C8B-B14F-4D97-AF65-F5344CB8AC3E}">
        <p14:creationId xmlns:p14="http://schemas.microsoft.com/office/powerpoint/2010/main" val="23472782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01000" cy="5929971"/>
          </a:xfrm>
          <a:prstGeom prst="rect">
            <a:avLst/>
          </a:prstGeom>
        </p:spPr>
      </p:pic>
    </p:spTree>
    <p:extLst>
      <p:ext uri="{BB962C8B-B14F-4D97-AF65-F5344CB8AC3E}">
        <p14:creationId xmlns:p14="http://schemas.microsoft.com/office/powerpoint/2010/main" val="254871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229600" cy="6099398"/>
          </a:xfrm>
          <a:prstGeom prst="rect">
            <a:avLst/>
          </a:prstGeom>
        </p:spPr>
      </p:pic>
    </p:spTree>
    <p:extLst>
      <p:ext uri="{BB962C8B-B14F-4D97-AF65-F5344CB8AC3E}">
        <p14:creationId xmlns:p14="http://schemas.microsoft.com/office/powerpoint/2010/main" val="5270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587" y="1666458"/>
            <a:ext cx="5328667" cy="1349621"/>
          </a:xfrm>
          <a:prstGeom prst="rect">
            <a:avLst/>
          </a:prstGeom>
        </p:spPr>
      </p:pic>
      <p:pic>
        <p:nvPicPr>
          <p:cNvPr id="5" name="Picture 4"/>
          <p:cNvPicPr>
            <a:picLocks noChangeAspect="1"/>
          </p:cNvPicPr>
          <p:nvPr/>
        </p:nvPicPr>
        <p:blipFill>
          <a:blip r:embed="rId3"/>
          <a:stretch>
            <a:fillRect/>
          </a:stretch>
        </p:blipFill>
        <p:spPr>
          <a:xfrm>
            <a:off x="113588" y="3018814"/>
            <a:ext cx="5328666" cy="1344151"/>
          </a:xfrm>
          <a:prstGeom prst="rect">
            <a:avLst/>
          </a:prstGeom>
        </p:spPr>
      </p:pic>
      <p:pic>
        <p:nvPicPr>
          <p:cNvPr id="2" name="Picture 1"/>
          <p:cNvPicPr>
            <a:picLocks noChangeAspect="1"/>
          </p:cNvPicPr>
          <p:nvPr/>
        </p:nvPicPr>
        <p:blipFill>
          <a:blip r:embed="rId4"/>
          <a:stretch>
            <a:fillRect/>
          </a:stretch>
        </p:blipFill>
        <p:spPr>
          <a:xfrm>
            <a:off x="114477" y="4362964"/>
            <a:ext cx="5327777" cy="1339791"/>
          </a:xfrm>
          <a:prstGeom prst="rect">
            <a:avLst/>
          </a:prstGeom>
        </p:spPr>
      </p:pic>
      <p:pic>
        <p:nvPicPr>
          <p:cNvPr id="6" name="Picture 5"/>
          <p:cNvPicPr>
            <a:picLocks noChangeAspect="1"/>
          </p:cNvPicPr>
          <p:nvPr/>
        </p:nvPicPr>
        <p:blipFill>
          <a:blip r:embed="rId5"/>
          <a:stretch>
            <a:fillRect/>
          </a:stretch>
        </p:blipFill>
        <p:spPr>
          <a:xfrm>
            <a:off x="5442254" y="2341365"/>
            <a:ext cx="3324917" cy="2788050"/>
          </a:xfrm>
          <a:prstGeom prst="rect">
            <a:avLst/>
          </a:prstGeom>
        </p:spPr>
      </p:pic>
      <p:pic>
        <p:nvPicPr>
          <p:cNvPr id="7" name="Picture 6"/>
          <p:cNvPicPr>
            <a:picLocks noChangeAspect="1"/>
          </p:cNvPicPr>
          <p:nvPr/>
        </p:nvPicPr>
        <p:blipFill rotWithShape="1">
          <a:blip r:embed="rId6"/>
          <a:srcRect l="46377" t="-1000"/>
          <a:stretch/>
        </p:blipFill>
        <p:spPr>
          <a:xfrm>
            <a:off x="8767171" y="2341364"/>
            <a:ext cx="359672" cy="677450"/>
          </a:xfrm>
          <a:prstGeom prst="rect">
            <a:avLst/>
          </a:prstGeom>
        </p:spPr>
      </p:pic>
      <p:sp>
        <p:nvSpPr>
          <p:cNvPr id="9" name="TextBox 8"/>
          <p:cNvSpPr txBox="1"/>
          <p:nvPr/>
        </p:nvSpPr>
        <p:spPr>
          <a:xfrm>
            <a:off x="107943" y="239346"/>
            <a:ext cx="8432800" cy="1015663"/>
          </a:xfrm>
          <a:prstGeom prst="rect">
            <a:avLst/>
          </a:prstGeom>
          <a:noFill/>
        </p:spPr>
        <p:txBody>
          <a:bodyPr wrap="square" rtlCol="0">
            <a:spAutoFit/>
          </a:bodyPr>
          <a:lstStyle/>
          <a:p>
            <a:r>
              <a:rPr lang="en-US" sz="3000" dirty="0"/>
              <a:t>Varnish</a:t>
            </a:r>
          </a:p>
          <a:p>
            <a:r>
              <a:rPr lang="en-US" sz="3000" dirty="0"/>
              <a:t>Example: Oil 940; Phase 3; AEVB50%</a:t>
            </a:r>
          </a:p>
        </p:txBody>
      </p:sp>
      <p:sp>
        <p:nvSpPr>
          <p:cNvPr id="11" name="TextBox 10"/>
          <p:cNvSpPr txBox="1"/>
          <p:nvPr/>
        </p:nvSpPr>
        <p:spPr>
          <a:xfrm>
            <a:off x="5711551" y="5146348"/>
            <a:ext cx="3148815" cy="307777"/>
          </a:xfrm>
          <a:prstGeom prst="rect">
            <a:avLst/>
          </a:prstGeom>
          <a:noFill/>
        </p:spPr>
        <p:txBody>
          <a:bodyPr wrap="square" rtlCol="0">
            <a:spAutoFit/>
          </a:bodyPr>
          <a:lstStyle/>
          <a:p>
            <a:r>
              <a:rPr lang="en-US" sz="1400" dirty="0"/>
              <a:t>Slope calculate using Total Phase Hours &gt; 5</a:t>
            </a:r>
          </a:p>
        </p:txBody>
      </p:sp>
      <p:sp>
        <p:nvSpPr>
          <p:cNvPr id="12" name="TextBox 11"/>
          <p:cNvSpPr txBox="1"/>
          <p:nvPr/>
        </p:nvSpPr>
        <p:spPr>
          <a:xfrm>
            <a:off x="5464608" y="1282795"/>
            <a:ext cx="3642703" cy="1077218"/>
          </a:xfrm>
          <a:prstGeom prst="rect">
            <a:avLst/>
          </a:prstGeom>
          <a:noFill/>
        </p:spPr>
        <p:txBody>
          <a:bodyPr wrap="square" rtlCol="0">
            <a:spAutoFit/>
          </a:bodyPr>
          <a:lstStyle/>
          <a:p>
            <a:r>
              <a:rPr lang="en-US" sz="1600" dirty="0"/>
              <a:t>The increase in cylinder head and pump pressures later in the test correlate to varnish ratings.  A higher increase in pressure is generally observed at Labs A and D</a:t>
            </a:r>
          </a:p>
        </p:txBody>
      </p:sp>
      <p:sp>
        <p:nvSpPr>
          <p:cNvPr id="10" name="TextBox 9"/>
          <p:cNvSpPr txBox="1"/>
          <p:nvPr/>
        </p:nvSpPr>
        <p:spPr>
          <a:xfrm>
            <a:off x="289932" y="6054251"/>
            <a:ext cx="8458200" cy="369332"/>
          </a:xfrm>
          <a:prstGeom prst="rect">
            <a:avLst/>
          </a:prstGeom>
          <a:noFill/>
        </p:spPr>
        <p:txBody>
          <a:bodyPr wrap="square" rtlCol="0">
            <a:spAutoFit/>
          </a:bodyPr>
          <a:lstStyle/>
          <a:p>
            <a:pPr algn="ctr"/>
            <a:r>
              <a:rPr lang="en-US" dirty="0"/>
              <a:t>Additional AEV50 and APV50 plots by oil and phase can be found in Appendices A &amp; B</a:t>
            </a:r>
          </a:p>
        </p:txBody>
      </p:sp>
    </p:spTree>
    <p:extLst>
      <p:ext uri="{BB962C8B-B14F-4D97-AF65-F5344CB8AC3E}">
        <p14:creationId xmlns:p14="http://schemas.microsoft.com/office/powerpoint/2010/main" val="577098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7924800" cy="5873495"/>
          </a:xfrm>
          <a:prstGeom prst="rect">
            <a:avLst/>
          </a:prstGeom>
        </p:spPr>
      </p:pic>
    </p:spTree>
    <p:extLst>
      <p:ext uri="{BB962C8B-B14F-4D97-AF65-F5344CB8AC3E}">
        <p14:creationId xmlns:p14="http://schemas.microsoft.com/office/powerpoint/2010/main" val="2468059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Tree>
    <p:extLst>
      <p:ext uri="{BB962C8B-B14F-4D97-AF65-F5344CB8AC3E}">
        <p14:creationId xmlns:p14="http://schemas.microsoft.com/office/powerpoint/2010/main" val="24259584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8229600" cy="6099398"/>
          </a:xfrm>
          <a:prstGeom prst="rect">
            <a:avLst/>
          </a:prstGeom>
        </p:spPr>
      </p:pic>
    </p:spTree>
    <p:extLst>
      <p:ext uri="{BB962C8B-B14F-4D97-AF65-F5344CB8AC3E}">
        <p14:creationId xmlns:p14="http://schemas.microsoft.com/office/powerpoint/2010/main" val="23479552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85799"/>
            <a:ext cx="8001000" cy="5929971"/>
          </a:xfrm>
          <a:prstGeom prst="rect">
            <a:avLst/>
          </a:prstGeom>
        </p:spPr>
      </p:pic>
    </p:spTree>
    <p:extLst>
      <p:ext uri="{BB962C8B-B14F-4D97-AF65-F5344CB8AC3E}">
        <p14:creationId xmlns:p14="http://schemas.microsoft.com/office/powerpoint/2010/main" val="4464569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82000" cy="6212350"/>
          </a:xfrm>
          <a:prstGeom prst="rect">
            <a:avLst/>
          </a:prstGeom>
        </p:spPr>
      </p:pic>
    </p:spTree>
    <p:extLst>
      <p:ext uri="{BB962C8B-B14F-4D97-AF65-F5344CB8AC3E}">
        <p14:creationId xmlns:p14="http://schemas.microsoft.com/office/powerpoint/2010/main" val="35061341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Tree>
    <p:extLst>
      <p:ext uri="{BB962C8B-B14F-4D97-AF65-F5344CB8AC3E}">
        <p14:creationId xmlns:p14="http://schemas.microsoft.com/office/powerpoint/2010/main" val="37755233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
        <p:nvSpPr>
          <p:cNvPr id="4" name="TextBox 3"/>
          <p:cNvSpPr txBox="1"/>
          <p:nvPr/>
        </p:nvSpPr>
        <p:spPr>
          <a:xfrm>
            <a:off x="1877291" y="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4168338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Tree>
    <p:extLst>
      <p:ext uri="{BB962C8B-B14F-4D97-AF65-F5344CB8AC3E}">
        <p14:creationId xmlns:p14="http://schemas.microsoft.com/office/powerpoint/2010/main" val="37551883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
        <p:nvSpPr>
          <p:cNvPr id="4" name="TextBox 3"/>
          <p:cNvSpPr txBox="1"/>
          <p:nvPr/>
        </p:nvSpPr>
        <p:spPr>
          <a:xfrm>
            <a:off x="1877291" y="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31836166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278137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2766" y="2822"/>
            <a:ext cx="8432800" cy="1015663"/>
          </a:xfrm>
          <a:prstGeom prst="rect">
            <a:avLst/>
          </a:prstGeom>
          <a:noFill/>
        </p:spPr>
        <p:txBody>
          <a:bodyPr wrap="square" rtlCol="0">
            <a:spAutoFit/>
          </a:bodyPr>
          <a:lstStyle/>
          <a:p>
            <a:r>
              <a:rPr lang="en-US" sz="3000" dirty="0"/>
              <a:t>Varnish</a:t>
            </a:r>
          </a:p>
          <a:p>
            <a:r>
              <a:rPr lang="en-US" sz="3000" dirty="0"/>
              <a:t>KV40 vs. Pressure Increase Later in Test</a:t>
            </a:r>
          </a:p>
        </p:txBody>
      </p:sp>
      <p:sp>
        <p:nvSpPr>
          <p:cNvPr id="11" name="TextBox 10"/>
          <p:cNvSpPr txBox="1"/>
          <p:nvPr/>
        </p:nvSpPr>
        <p:spPr>
          <a:xfrm>
            <a:off x="67733" y="880483"/>
            <a:ext cx="8542867" cy="707886"/>
          </a:xfrm>
          <a:prstGeom prst="rect">
            <a:avLst/>
          </a:prstGeom>
          <a:noFill/>
        </p:spPr>
        <p:txBody>
          <a:bodyPr wrap="square" rtlCol="0">
            <a:spAutoFit/>
          </a:bodyPr>
          <a:lstStyle/>
          <a:p>
            <a:r>
              <a:rPr lang="en-US" sz="2000" dirty="0"/>
              <a:t>The slope in pressure later in the test does not correlate well with the viscosity increase.</a:t>
            </a:r>
          </a:p>
          <a:p>
            <a:r>
              <a:rPr lang="en-US" sz="2000" dirty="0"/>
              <a:t>Note:  There isn’t a strong correlation between KV40 and test parameters.</a:t>
            </a:r>
          </a:p>
        </p:txBody>
      </p:sp>
      <p:pic>
        <p:nvPicPr>
          <p:cNvPr id="12" name="Picture 11"/>
          <p:cNvPicPr>
            <a:picLocks noChangeAspect="1"/>
          </p:cNvPicPr>
          <p:nvPr/>
        </p:nvPicPr>
        <p:blipFill>
          <a:blip r:embed="rId2"/>
          <a:stretch>
            <a:fillRect/>
          </a:stretch>
        </p:blipFill>
        <p:spPr>
          <a:xfrm>
            <a:off x="762000" y="1673438"/>
            <a:ext cx="7267640" cy="4727362"/>
          </a:xfrm>
          <a:prstGeom prst="rect">
            <a:avLst/>
          </a:prstGeom>
        </p:spPr>
      </p:pic>
      <p:pic>
        <p:nvPicPr>
          <p:cNvPr id="10" name="Picture 9"/>
          <p:cNvPicPr>
            <a:picLocks noChangeAspect="1"/>
          </p:cNvPicPr>
          <p:nvPr/>
        </p:nvPicPr>
        <p:blipFill>
          <a:blip r:embed="rId3"/>
          <a:stretch>
            <a:fillRect/>
          </a:stretch>
        </p:blipFill>
        <p:spPr>
          <a:xfrm>
            <a:off x="6934200" y="3657600"/>
            <a:ext cx="1839780" cy="2953125"/>
          </a:xfrm>
          <a:prstGeom prst="rect">
            <a:avLst/>
          </a:prstGeom>
        </p:spPr>
      </p:pic>
    </p:spTree>
    <p:extLst>
      <p:ext uri="{BB962C8B-B14F-4D97-AF65-F5344CB8AC3E}">
        <p14:creationId xmlns:p14="http://schemas.microsoft.com/office/powerpoint/2010/main" val="1715236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
        <p:nvSpPr>
          <p:cNvPr id="4" name="TextBox 3"/>
          <p:cNvSpPr txBox="1"/>
          <p:nvPr/>
        </p:nvSpPr>
        <p:spPr>
          <a:xfrm>
            <a:off x="19050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31496036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85799"/>
            <a:ext cx="7848600" cy="5817019"/>
          </a:xfrm>
          <a:prstGeom prst="rect">
            <a:avLst/>
          </a:prstGeom>
        </p:spPr>
      </p:pic>
    </p:spTree>
    <p:extLst>
      <p:ext uri="{BB962C8B-B14F-4D97-AF65-F5344CB8AC3E}">
        <p14:creationId xmlns:p14="http://schemas.microsoft.com/office/powerpoint/2010/main" val="13910280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idity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
        <p:nvSpPr>
          <p:cNvPr id="4" name="TextBox 3"/>
          <p:cNvSpPr txBox="1"/>
          <p:nvPr/>
        </p:nvSpPr>
        <p:spPr>
          <a:xfrm>
            <a:off x="1981200" y="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28323021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019389" cy="5943600"/>
          </a:xfrm>
          <a:prstGeom prst="rect">
            <a:avLst/>
          </a:prstGeom>
        </p:spPr>
      </p:pic>
    </p:spTree>
    <p:extLst>
      <p:ext uri="{BB962C8B-B14F-4D97-AF65-F5344CB8AC3E}">
        <p14:creationId xmlns:p14="http://schemas.microsoft.com/office/powerpoint/2010/main" val="31476726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10698336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05800" cy="6155874"/>
          </a:xfrm>
          <a:prstGeom prst="rect">
            <a:avLst/>
          </a:prstGeom>
        </p:spPr>
      </p:pic>
    </p:spTree>
    <p:extLst>
      <p:ext uri="{BB962C8B-B14F-4D97-AF65-F5344CB8AC3E}">
        <p14:creationId xmlns:p14="http://schemas.microsoft.com/office/powerpoint/2010/main" val="27300063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305800" cy="6155874"/>
          </a:xfrm>
          <a:prstGeom prst="rect">
            <a:avLst/>
          </a:prstGeom>
        </p:spPr>
      </p:pic>
    </p:spTree>
    <p:extLst>
      <p:ext uri="{BB962C8B-B14F-4D97-AF65-F5344CB8AC3E}">
        <p14:creationId xmlns:p14="http://schemas.microsoft.com/office/powerpoint/2010/main" val="18299769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7924800" cy="5873495"/>
          </a:xfrm>
          <a:prstGeom prst="rect">
            <a:avLst/>
          </a:prstGeom>
        </p:spPr>
      </p:pic>
    </p:spTree>
    <p:extLst>
      <p:ext uri="{BB962C8B-B14F-4D97-AF65-F5344CB8AC3E}">
        <p14:creationId xmlns:p14="http://schemas.microsoft.com/office/powerpoint/2010/main" val="29678214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Manifold Vacuum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Tree>
    <p:extLst>
      <p:ext uri="{BB962C8B-B14F-4D97-AF65-F5344CB8AC3E}">
        <p14:creationId xmlns:p14="http://schemas.microsoft.com/office/powerpoint/2010/main" val="3544443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Tree>
    <p:extLst>
      <p:ext uri="{BB962C8B-B14F-4D97-AF65-F5344CB8AC3E}">
        <p14:creationId xmlns:p14="http://schemas.microsoft.com/office/powerpoint/2010/main" val="170114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91" y="2783400"/>
            <a:ext cx="8880676" cy="1338828"/>
          </a:xfrm>
          <a:prstGeom prst="rect">
            <a:avLst/>
          </a:prstGeom>
          <a:noFill/>
        </p:spPr>
        <p:txBody>
          <a:bodyPr wrap="square" rtlCol="0">
            <a:spAutoFit/>
          </a:bodyPr>
          <a:lstStyle/>
          <a:p>
            <a:pPr algn="ctr"/>
            <a:r>
              <a:rPr lang="en-US" sz="4050" dirty="0"/>
              <a:t>AES, RAC, and OSCR</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40098289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
        <p:nvSpPr>
          <p:cNvPr id="4" name="TextBox 3"/>
          <p:cNvSpPr txBox="1"/>
          <p:nvPr/>
        </p:nvSpPr>
        <p:spPr>
          <a:xfrm>
            <a:off x="19812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3030556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53400" cy="6042922"/>
          </a:xfrm>
          <a:prstGeom prst="rect">
            <a:avLst/>
          </a:prstGeom>
        </p:spPr>
      </p:pic>
    </p:spTree>
    <p:extLst>
      <p:ext uri="{BB962C8B-B14F-4D97-AF65-F5344CB8AC3E}">
        <p14:creationId xmlns:p14="http://schemas.microsoft.com/office/powerpoint/2010/main" val="32200767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
        <p:nvSpPr>
          <p:cNvPr id="4" name="TextBox 3"/>
          <p:cNvSpPr txBox="1"/>
          <p:nvPr/>
        </p:nvSpPr>
        <p:spPr>
          <a:xfrm>
            <a:off x="1915391" y="36945"/>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9297846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85799"/>
            <a:ext cx="8001000" cy="5929971"/>
          </a:xfrm>
          <a:prstGeom prst="rect">
            <a:avLst/>
          </a:prstGeom>
        </p:spPr>
      </p:pic>
    </p:spTree>
    <p:extLst>
      <p:ext uri="{BB962C8B-B14F-4D97-AF65-F5344CB8AC3E}">
        <p14:creationId xmlns:p14="http://schemas.microsoft.com/office/powerpoint/2010/main" val="36350512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85799"/>
            <a:ext cx="7848600" cy="5817019"/>
          </a:xfrm>
          <a:prstGeom prst="rect">
            <a:avLst/>
          </a:prstGeom>
        </p:spPr>
      </p:pic>
    </p:spTree>
    <p:extLst>
      <p:ext uri="{BB962C8B-B14F-4D97-AF65-F5344CB8AC3E}">
        <p14:creationId xmlns:p14="http://schemas.microsoft.com/office/powerpoint/2010/main" val="25724664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82000" cy="6212350"/>
          </a:xfrm>
          <a:prstGeom prst="rect">
            <a:avLst/>
          </a:prstGeom>
        </p:spPr>
      </p:pic>
    </p:spTree>
    <p:extLst>
      <p:ext uri="{BB962C8B-B14F-4D97-AF65-F5344CB8AC3E}">
        <p14:creationId xmlns:p14="http://schemas.microsoft.com/office/powerpoint/2010/main" val="27805786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82000" cy="6212350"/>
          </a:xfrm>
          <a:prstGeom prst="rect">
            <a:avLst/>
          </a:prstGeom>
        </p:spPr>
      </p:pic>
    </p:spTree>
    <p:extLst>
      <p:ext uri="{BB962C8B-B14F-4D97-AF65-F5344CB8AC3E}">
        <p14:creationId xmlns:p14="http://schemas.microsoft.com/office/powerpoint/2010/main" val="36952811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229600" cy="6099399"/>
          </a:xfrm>
          <a:prstGeom prst="rect">
            <a:avLst/>
          </a:prstGeom>
        </p:spPr>
      </p:pic>
    </p:spTree>
    <p:extLst>
      <p:ext uri="{BB962C8B-B14F-4D97-AF65-F5344CB8AC3E}">
        <p14:creationId xmlns:p14="http://schemas.microsoft.com/office/powerpoint/2010/main" val="33220649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229600" cy="6099398"/>
          </a:xfrm>
          <a:prstGeom prst="rect">
            <a:avLst/>
          </a:prstGeom>
        </p:spPr>
      </p:pic>
    </p:spTree>
    <p:extLst>
      <p:ext uri="{BB962C8B-B14F-4D97-AF65-F5344CB8AC3E}">
        <p14:creationId xmlns:p14="http://schemas.microsoft.com/office/powerpoint/2010/main" val="16977717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319673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535" y="990600"/>
            <a:ext cx="8829493" cy="3724096"/>
          </a:xfrm>
          <a:prstGeom prst="rect">
            <a:avLst/>
          </a:prstGeom>
          <a:noFill/>
        </p:spPr>
        <p:txBody>
          <a:bodyPr wrap="square" rtlCol="0">
            <a:spAutoFit/>
          </a:bodyPr>
          <a:lstStyle/>
          <a:p>
            <a:pPr marL="342900" indent="-342900">
              <a:buFont typeface="Arial" panose="020B0604020202020204" pitchFamily="34" charset="0"/>
              <a:buChar char="•"/>
            </a:pPr>
            <a:r>
              <a:rPr lang="en-US" sz="2400" dirty="0"/>
              <a:t>A correlation exists between AES, RAC, and OSCR.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correlation exists between sludge and the volatility/variability in </a:t>
            </a:r>
            <a:br>
              <a:rPr lang="en-US" sz="2400" dirty="0"/>
            </a:br>
            <a:r>
              <a:rPr lang="en-US" sz="2400" dirty="0"/>
              <a:t>phase 3 exhaust pressure (which is related to the barometric pressure).</a:t>
            </a:r>
          </a:p>
          <a:p>
            <a:pPr marL="800100" lvl="1" indent="-342900">
              <a:buFont typeface="Arial" panose="020B0604020202020204" pitchFamily="34" charset="0"/>
              <a:buChar char="•"/>
            </a:pPr>
            <a:r>
              <a:rPr lang="en-US" sz="2400" dirty="0"/>
              <a:t>This is only observed in 1009 and 940.</a:t>
            </a:r>
          </a:p>
          <a:p>
            <a:pPr marL="800100" lvl="1" indent="-342900">
              <a:buFont typeface="Arial" panose="020B0604020202020204" pitchFamily="34" charset="0"/>
              <a:buChar char="•"/>
            </a:pPr>
            <a:r>
              <a:rPr lang="en-US" sz="2400" dirty="0"/>
              <a:t>The data suggest higher amounts of sludge are correlated with higher phase 3 exhaust pressure volatility (higher volatility in barometric pressure).</a:t>
            </a:r>
          </a:p>
          <a:p>
            <a:pPr marL="800100" lvl="1" indent="-342900">
              <a:buFont typeface="Arial" panose="020B0604020202020204" pitchFamily="34" charset="0"/>
              <a:buChar char="•"/>
            </a:pPr>
            <a:r>
              <a:rPr lang="en-US" sz="2400" dirty="0"/>
              <a:t>This relationship is influenced by the results of 3 or 4 tests.</a:t>
            </a:r>
          </a:p>
          <a:p>
            <a:pPr lvl="1"/>
            <a:endParaRPr lang="en-US" sz="2000" dirty="0"/>
          </a:p>
        </p:txBody>
      </p:sp>
      <p:sp>
        <p:nvSpPr>
          <p:cNvPr id="3" name="TextBox 2"/>
          <p:cNvSpPr txBox="1"/>
          <p:nvPr/>
        </p:nvSpPr>
        <p:spPr>
          <a:xfrm>
            <a:off x="121535" y="295490"/>
            <a:ext cx="6330065" cy="553998"/>
          </a:xfrm>
          <a:prstGeom prst="rect">
            <a:avLst/>
          </a:prstGeom>
          <a:noFill/>
        </p:spPr>
        <p:txBody>
          <a:bodyPr wrap="square" rtlCol="0">
            <a:spAutoFit/>
          </a:bodyPr>
          <a:lstStyle/>
          <a:p>
            <a:r>
              <a:rPr lang="en-US" sz="3000" dirty="0"/>
              <a:t>Sludge Summary</a:t>
            </a:r>
          </a:p>
        </p:txBody>
      </p:sp>
    </p:spTree>
    <p:extLst>
      <p:ext uri="{BB962C8B-B14F-4D97-AF65-F5344CB8AC3E}">
        <p14:creationId xmlns:p14="http://schemas.microsoft.com/office/powerpoint/2010/main" val="42050115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30063861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8153400" cy="6042922"/>
          </a:xfrm>
          <a:prstGeom prst="rect">
            <a:avLst/>
          </a:prstGeom>
        </p:spPr>
      </p:pic>
    </p:spTree>
    <p:extLst>
      <p:ext uri="{BB962C8B-B14F-4D97-AF65-F5344CB8AC3E}">
        <p14:creationId xmlns:p14="http://schemas.microsoft.com/office/powerpoint/2010/main" val="2925797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533400"/>
            <a:ext cx="8229600" cy="6099398"/>
          </a:xfrm>
          <a:prstGeom prst="rect">
            <a:avLst/>
          </a:prstGeom>
        </p:spPr>
      </p:pic>
    </p:spTree>
    <p:extLst>
      <p:ext uri="{BB962C8B-B14F-4D97-AF65-F5344CB8AC3E}">
        <p14:creationId xmlns:p14="http://schemas.microsoft.com/office/powerpoint/2010/main" val="33986599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599"/>
            <a:ext cx="8001000" cy="5929971"/>
          </a:xfrm>
          <a:prstGeom prst="rect">
            <a:avLst/>
          </a:prstGeom>
        </p:spPr>
      </p:pic>
    </p:spTree>
    <p:extLst>
      <p:ext uri="{BB962C8B-B14F-4D97-AF65-F5344CB8AC3E}">
        <p14:creationId xmlns:p14="http://schemas.microsoft.com/office/powerpoint/2010/main" val="15412620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227845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Tree>
    <p:extLst>
      <p:ext uri="{BB962C8B-B14F-4D97-AF65-F5344CB8AC3E}">
        <p14:creationId xmlns:p14="http://schemas.microsoft.com/office/powerpoint/2010/main" val="30416219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229600" cy="6099398"/>
          </a:xfrm>
          <a:prstGeom prst="rect">
            <a:avLst/>
          </a:prstGeom>
        </p:spPr>
      </p:pic>
    </p:spTree>
    <p:extLst>
      <p:ext uri="{BB962C8B-B14F-4D97-AF65-F5344CB8AC3E}">
        <p14:creationId xmlns:p14="http://schemas.microsoft.com/office/powerpoint/2010/main" val="16240249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001000" cy="5929971"/>
          </a:xfrm>
          <a:prstGeom prst="rect">
            <a:avLst/>
          </a:prstGeom>
        </p:spPr>
      </p:pic>
    </p:spTree>
    <p:extLst>
      <p:ext uri="{BB962C8B-B14F-4D97-AF65-F5344CB8AC3E}">
        <p14:creationId xmlns:p14="http://schemas.microsoft.com/office/powerpoint/2010/main" val="6054160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85799"/>
            <a:ext cx="8077200" cy="5986447"/>
          </a:xfrm>
          <a:prstGeom prst="rect">
            <a:avLst/>
          </a:prstGeom>
        </p:spPr>
      </p:pic>
    </p:spTree>
    <p:extLst>
      <p:ext uri="{BB962C8B-B14F-4D97-AF65-F5344CB8AC3E}">
        <p14:creationId xmlns:p14="http://schemas.microsoft.com/office/powerpoint/2010/main" val="7440682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229600" cy="6099398"/>
          </a:xfrm>
          <a:prstGeom prst="rect">
            <a:avLst/>
          </a:prstGeom>
        </p:spPr>
      </p:pic>
    </p:spTree>
    <p:extLst>
      <p:ext uri="{BB962C8B-B14F-4D97-AF65-F5344CB8AC3E}">
        <p14:creationId xmlns:p14="http://schemas.microsoft.com/office/powerpoint/2010/main" val="341439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778" y="1015663"/>
            <a:ext cx="8829493" cy="738664"/>
          </a:xfrm>
          <a:prstGeom prst="rect">
            <a:avLst/>
          </a:prstGeom>
          <a:noFill/>
        </p:spPr>
        <p:txBody>
          <a:bodyPr wrap="square" rtlCol="0">
            <a:spAutoFit/>
          </a:bodyPr>
          <a:lstStyle/>
          <a:p>
            <a:pPr algn="ctr"/>
            <a:r>
              <a:rPr lang="en-US" sz="2200" dirty="0"/>
              <a:t>A correlation exists between AES, RAC, and OSCR</a:t>
            </a:r>
          </a:p>
          <a:p>
            <a:pPr marL="800100" lvl="1" indent="-342900" algn="ctr">
              <a:buFont typeface="Arial" panose="020B0604020202020204" pitchFamily="34" charset="0"/>
              <a:buChar char="•"/>
            </a:pPr>
            <a:endParaRPr lang="en-US" sz="2000" dirty="0"/>
          </a:p>
        </p:txBody>
      </p:sp>
      <p:sp>
        <p:nvSpPr>
          <p:cNvPr id="3" name="TextBox 2"/>
          <p:cNvSpPr txBox="1"/>
          <p:nvPr/>
        </p:nvSpPr>
        <p:spPr>
          <a:xfrm>
            <a:off x="228600" y="0"/>
            <a:ext cx="6330065" cy="1015663"/>
          </a:xfrm>
          <a:prstGeom prst="rect">
            <a:avLst/>
          </a:prstGeom>
          <a:noFill/>
        </p:spPr>
        <p:txBody>
          <a:bodyPr wrap="square" rtlCol="0">
            <a:spAutoFit/>
          </a:bodyPr>
          <a:lstStyle/>
          <a:p>
            <a:r>
              <a:rPr lang="en-US" sz="3000" dirty="0"/>
              <a:t>Sludge</a:t>
            </a:r>
          </a:p>
          <a:p>
            <a:r>
              <a:rPr lang="en-US" sz="3000" dirty="0"/>
              <a:t>AES, RAC, &amp; OSCR Correlation</a:t>
            </a:r>
          </a:p>
        </p:txBody>
      </p:sp>
      <p:grpSp>
        <p:nvGrpSpPr>
          <p:cNvPr id="7" name="Group 6"/>
          <p:cNvGrpSpPr/>
          <p:nvPr/>
        </p:nvGrpSpPr>
        <p:grpSpPr>
          <a:xfrm>
            <a:off x="1905000" y="1447800"/>
            <a:ext cx="5848442" cy="4740863"/>
            <a:chOff x="2533558" y="1794816"/>
            <a:chExt cx="5315041" cy="4165247"/>
          </a:xfrm>
        </p:grpSpPr>
        <p:pic>
          <p:nvPicPr>
            <p:cNvPr id="4" name="Picture 3"/>
            <p:cNvPicPr>
              <a:picLocks noChangeAspect="1"/>
            </p:cNvPicPr>
            <p:nvPr/>
          </p:nvPicPr>
          <p:blipFill>
            <a:blip r:embed="rId2"/>
            <a:stretch>
              <a:fillRect/>
            </a:stretch>
          </p:blipFill>
          <p:spPr>
            <a:xfrm>
              <a:off x="2533558" y="1797638"/>
              <a:ext cx="4219575" cy="4162425"/>
            </a:xfrm>
            <a:prstGeom prst="rect">
              <a:avLst/>
            </a:prstGeom>
          </p:spPr>
        </p:pic>
        <p:pic>
          <p:nvPicPr>
            <p:cNvPr id="5" name="Picture 4"/>
            <p:cNvPicPr>
              <a:picLocks noChangeAspect="1"/>
            </p:cNvPicPr>
            <p:nvPr/>
          </p:nvPicPr>
          <p:blipFill>
            <a:blip r:embed="rId3"/>
            <a:stretch>
              <a:fillRect/>
            </a:stretch>
          </p:blipFill>
          <p:spPr>
            <a:xfrm>
              <a:off x="6753133" y="1794816"/>
              <a:ext cx="567100" cy="688622"/>
            </a:xfrm>
            <a:prstGeom prst="rect">
              <a:avLst/>
            </a:prstGeom>
          </p:spPr>
        </p:pic>
        <p:pic>
          <p:nvPicPr>
            <p:cNvPr id="6" name="Picture 5"/>
            <p:cNvPicPr>
              <a:picLocks noChangeAspect="1"/>
            </p:cNvPicPr>
            <p:nvPr/>
          </p:nvPicPr>
          <p:blipFill rotWithShape="1">
            <a:blip r:embed="rId4"/>
            <a:srcRect l="46377" t="-1000"/>
            <a:stretch/>
          </p:blipFill>
          <p:spPr>
            <a:xfrm>
              <a:off x="7320232" y="1794816"/>
              <a:ext cx="528367" cy="995191"/>
            </a:xfrm>
            <a:prstGeom prst="rect">
              <a:avLst/>
            </a:prstGeom>
          </p:spPr>
        </p:pic>
      </p:grpSp>
    </p:spTree>
    <p:extLst>
      <p:ext uri="{BB962C8B-B14F-4D97-AF65-F5344CB8AC3E}">
        <p14:creationId xmlns:p14="http://schemas.microsoft.com/office/powerpoint/2010/main" val="10987959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Tree>
    <p:extLst>
      <p:ext uri="{BB962C8B-B14F-4D97-AF65-F5344CB8AC3E}">
        <p14:creationId xmlns:p14="http://schemas.microsoft.com/office/powerpoint/2010/main" val="36666374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Tree>
    <p:extLst>
      <p:ext uri="{BB962C8B-B14F-4D97-AF65-F5344CB8AC3E}">
        <p14:creationId xmlns:p14="http://schemas.microsoft.com/office/powerpoint/2010/main" val="42512465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153400" cy="6042922"/>
          </a:xfrm>
          <a:prstGeom prst="rect">
            <a:avLst/>
          </a:prstGeom>
        </p:spPr>
      </p:pic>
      <p:sp>
        <p:nvSpPr>
          <p:cNvPr id="4" name="TextBox 3"/>
          <p:cNvSpPr txBox="1"/>
          <p:nvPr/>
        </p:nvSpPr>
        <p:spPr>
          <a:xfrm>
            <a:off x="1915391" y="36945"/>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12003550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Tree>
    <p:extLst>
      <p:ext uri="{BB962C8B-B14F-4D97-AF65-F5344CB8AC3E}">
        <p14:creationId xmlns:p14="http://schemas.microsoft.com/office/powerpoint/2010/main" val="28913853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01000" cy="5929971"/>
          </a:xfrm>
          <a:prstGeom prst="rect">
            <a:avLst/>
          </a:prstGeom>
        </p:spPr>
      </p:pic>
      <p:sp>
        <p:nvSpPr>
          <p:cNvPr id="4" name="TextBox 3"/>
          <p:cNvSpPr txBox="1"/>
          <p:nvPr/>
        </p:nvSpPr>
        <p:spPr>
          <a:xfrm>
            <a:off x="19050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7085327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85799"/>
            <a:ext cx="8001000" cy="5929971"/>
          </a:xfrm>
          <a:prstGeom prst="rect">
            <a:avLst/>
          </a:prstGeom>
        </p:spPr>
      </p:pic>
    </p:spTree>
    <p:extLst>
      <p:ext uri="{BB962C8B-B14F-4D97-AF65-F5344CB8AC3E}">
        <p14:creationId xmlns:p14="http://schemas.microsoft.com/office/powerpoint/2010/main" val="23876611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153400" cy="6042922"/>
          </a:xfrm>
          <a:prstGeom prst="rect">
            <a:avLst/>
          </a:prstGeom>
        </p:spPr>
      </p:pic>
      <p:sp>
        <p:nvSpPr>
          <p:cNvPr id="4" name="TextBox 3"/>
          <p:cNvSpPr txBox="1"/>
          <p:nvPr/>
        </p:nvSpPr>
        <p:spPr>
          <a:xfrm>
            <a:off x="19050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29525024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228600"/>
            <a:ext cx="8382000" cy="6212350"/>
          </a:xfrm>
          <a:prstGeom prst="rect">
            <a:avLst/>
          </a:prstGeom>
        </p:spPr>
      </p:pic>
    </p:spTree>
    <p:extLst>
      <p:ext uri="{BB962C8B-B14F-4D97-AF65-F5344CB8AC3E}">
        <p14:creationId xmlns:p14="http://schemas.microsoft.com/office/powerpoint/2010/main" val="14253365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153400" cy="6042922"/>
          </a:xfrm>
          <a:prstGeom prst="rect">
            <a:avLst/>
          </a:prstGeom>
        </p:spPr>
      </p:pic>
      <p:sp>
        <p:nvSpPr>
          <p:cNvPr id="4" name="TextBox 3"/>
          <p:cNvSpPr txBox="1"/>
          <p:nvPr/>
        </p:nvSpPr>
        <p:spPr>
          <a:xfrm>
            <a:off x="1991591" y="6927"/>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20896344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685800"/>
            <a:ext cx="7813764" cy="5791200"/>
          </a:xfrm>
          <a:prstGeom prst="rect">
            <a:avLst/>
          </a:prstGeom>
        </p:spPr>
      </p:pic>
    </p:spTree>
    <p:extLst>
      <p:ext uri="{BB962C8B-B14F-4D97-AF65-F5344CB8AC3E}">
        <p14:creationId xmlns:p14="http://schemas.microsoft.com/office/powerpoint/2010/main" val="52504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063" y="488986"/>
            <a:ext cx="8829493" cy="1015663"/>
          </a:xfrm>
          <a:prstGeom prst="rect">
            <a:avLst/>
          </a:prstGeom>
          <a:noFill/>
        </p:spPr>
        <p:txBody>
          <a:bodyPr wrap="square" rtlCol="0">
            <a:spAutoFit/>
          </a:bodyPr>
          <a:lstStyle/>
          <a:p>
            <a:r>
              <a:rPr lang="en-US" sz="2000" dirty="0"/>
              <a:t>1009 and 940 data suggest higher phase 3 exhaust pressure volatility is correlated with the production of more sludge.  However, a few tests contribute heavily to the correlation.</a:t>
            </a:r>
          </a:p>
          <a:p>
            <a:pPr marL="800100" lvl="1" indent="-342900">
              <a:buFont typeface="Arial" panose="020B0604020202020204" pitchFamily="34" charset="0"/>
              <a:buChar char="•"/>
            </a:pPr>
            <a:endParaRPr lang="en-US" dirty="0"/>
          </a:p>
        </p:txBody>
      </p:sp>
      <p:sp>
        <p:nvSpPr>
          <p:cNvPr id="3" name="TextBox 2"/>
          <p:cNvSpPr txBox="1"/>
          <p:nvPr/>
        </p:nvSpPr>
        <p:spPr>
          <a:xfrm>
            <a:off x="113068" y="84230"/>
            <a:ext cx="6330065" cy="553998"/>
          </a:xfrm>
          <a:prstGeom prst="rect">
            <a:avLst/>
          </a:prstGeom>
          <a:noFill/>
        </p:spPr>
        <p:txBody>
          <a:bodyPr wrap="square" rtlCol="0">
            <a:spAutoFit/>
          </a:bodyPr>
          <a:lstStyle/>
          <a:p>
            <a:r>
              <a:rPr lang="en-US" sz="3000" dirty="0"/>
              <a:t>Sludge: AES &amp; RAC</a:t>
            </a:r>
          </a:p>
        </p:txBody>
      </p:sp>
      <p:grpSp>
        <p:nvGrpSpPr>
          <p:cNvPr id="13" name="Group 12"/>
          <p:cNvGrpSpPr/>
          <p:nvPr/>
        </p:nvGrpSpPr>
        <p:grpSpPr>
          <a:xfrm>
            <a:off x="113068" y="4038600"/>
            <a:ext cx="4948901" cy="1503169"/>
            <a:chOff x="104775" y="2228850"/>
            <a:chExt cx="9610725" cy="2400300"/>
          </a:xfrm>
        </p:grpSpPr>
        <p:pic>
          <p:nvPicPr>
            <p:cNvPr id="11" name="Picture 10"/>
            <p:cNvPicPr>
              <a:picLocks noChangeAspect="1"/>
            </p:cNvPicPr>
            <p:nvPr/>
          </p:nvPicPr>
          <p:blipFill>
            <a:blip r:embed="rId2"/>
            <a:stretch>
              <a:fillRect/>
            </a:stretch>
          </p:blipFill>
          <p:spPr>
            <a:xfrm>
              <a:off x="104775" y="2228850"/>
              <a:ext cx="8934450" cy="2400300"/>
            </a:xfrm>
            <a:prstGeom prst="rect">
              <a:avLst/>
            </a:prstGeom>
          </p:spPr>
        </p:pic>
        <p:pic>
          <p:nvPicPr>
            <p:cNvPr id="12" name="Picture 11"/>
            <p:cNvPicPr>
              <a:picLocks noChangeAspect="1"/>
            </p:cNvPicPr>
            <p:nvPr/>
          </p:nvPicPr>
          <p:blipFill>
            <a:blip r:embed="rId3"/>
            <a:stretch>
              <a:fillRect/>
            </a:stretch>
          </p:blipFill>
          <p:spPr>
            <a:xfrm>
              <a:off x="9020175" y="2228850"/>
              <a:ext cx="695325" cy="1962150"/>
            </a:xfrm>
            <a:prstGeom prst="rect">
              <a:avLst/>
            </a:prstGeom>
          </p:spPr>
        </p:pic>
      </p:grpSp>
      <p:grpSp>
        <p:nvGrpSpPr>
          <p:cNvPr id="15" name="Group 14"/>
          <p:cNvGrpSpPr/>
          <p:nvPr/>
        </p:nvGrpSpPr>
        <p:grpSpPr>
          <a:xfrm>
            <a:off x="145532" y="1228983"/>
            <a:ext cx="4916437" cy="1505939"/>
            <a:chOff x="0" y="549016"/>
            <a:chExt cx="9708254" cy="2404723"/>
          </a:xfrm>
        </p:grpSpPr>
        <p:pic>
          <p:nvPicPr>
            <p:cNvPr id="10" name="Picture 9"/>
            <p:cNvPicPr>
              <a:picLocks noChangeAspect="1"/>
            </p:cNvPicPr>
            <p:nvPr/>
          </p:nvPicPr>
          <p:blipFill>
            <a:blip r:embed="rId4"/>
            <a:stretch>
              <a:fillRect/>
            </a:stretch>
          </p:blipFill>
          <p:spPr>
            <a:xfrm>
              <a:off x="0" y="572489"/>
              <a:ext cx="8915400" cy="2381250"/>
            </a:xfrm>
            <a:prstGeom prst="rect">
              <a:avLst/>
            </a:prstGeom>
          </p:spPr>
        </p:pic>
        <p:pic>
          <p:nvPicPr>
            <p:cNvPr id="14" name="Picture 13"/>
            <p:cNvPicPr>
              <a:picLocks noChangeAspect="1"/>
            </p:cNvPicPr>
            <p:nvPr/>
          </p:nvPicPr>
          <p:blipFill>
            <a:blip r:embed="rId5"/>
            <a:stretch>
              <a:fillRect/>
            </a:stretch>
          </p:blipFill>
          <p:spPr>
            <a:xfrm>
              <a:off x="8917679" y="549016"/>
              <a:ext cx="790575" cy="1285875"/>
            </a:xfrm>
            <a:prstGeom prst="rect">
              <a:avLst/>
            </a:prstGeom>
          </p:spPr>
        </p:pic>
      </p:grpSp>
      <p:grpSp>
        <p:nvGrpSpPr>
          <p:cNvPr id="18" name="Group 17"/>
          <p:cNvGrpSpPr/>
          <p:nvPr/>
        </p:nvGrpSpPr>
        <p:grpSpPr>
          <a:xfrm>
            <a:off x="145532" y="2362199"/>
            <a:ext cx="4916437" cy="1427681"/>
            <a:chOff x="153374" y="3881587"/>
            <a:chExt cx="9082214" cy="2279759"/>
          </a:xfrm>
        </p:grpSpPr>
        <p:pic>
          <p:nvPicPr>
            <p:cNvPr id="16" name="Picture 15"/>
            <p:cNvPicPr>
              <a:picLocks noChangeAspect="1"/>
            </p:cNvPicPr>
            <p:nvPr/>
          </p:nvPicPr>
          <p:blipFill>
            <a:blip r:embed="rId6"/>
            <a:stretch>
              <a:fillRect/>
            </a:stretch>
          </p:blipFill>
          <p:spPr>
            <a:xfrm>
              <a:off x="153374" y="3884871"/>
              <a:ext cx="8343900" cy="2276475"/>
            </a:xfrm>
            <a:prstGeom prst="rect">
              <a:avLst/>
            </a:prstGeom>
          </p:spPr>
        </p:pic>
        <p:pic>
          <p:nvPicPr>
            <p:cNvPr id="17" name="Picture 16"/>
            <p:cNvPicPr>
              <a:picLocks noChangeAspect="1"/>
            </p:cNvPicPr>
            <p:nvPr/>
          </p:nvPicPr>
          <p:blipFill>
            <a:blip r:embed="rId7"/>
            <a:stretch>
              <a:fillRect/>
            </a:stretch>
          </p:blipFill>
          <p:spPr>
            <a:xfrm>
              <a:off x="8483113" y="3881587"/>
              <a:ext cx="752475" cy="1485900"/>
            </a:xfrm>
            <a:prstGeom prst="rect">
              <a:avLst/>
            </a:prstGeom>
          </p:spPr>
        </p:pic>
      </p:grpSp>
      <p:grpSp>
        <p:nvGrpSpPr>
          <p:cNvPr id="21" name="Group 20"/>
          <p:cNvGrpSpPr/>
          <p:nvPr/>
        </p:nvGrpSpPr>
        <p:grpSpPr>
          <a:xfrm>
            <a:off x="113068" y="5174500"/>
            <a:ext cx="5063383" cy="1431189"/>
            <a:chOff x="145531" y="5009460"/>
            <a:chExt cx="9132919" cy="2285361"/>
          </a:xfrm>
        </p:grpSpPr>
        <p:pic>
          <p:nvPicPr>
            <p:cNvPr id="19" name="Picture 18"/>
            <p:cNvPicPr>
              <a:picLocks noChangeAspect="1"/>
            </p:cNvPicPr>
            <p:nvPr/>
          </p:nvPicPr>
          <p:blipFill>
            <a:blip r:embed="rId8"/>
            <a:stretch>
              <a:fillRect/>
            </a:stretch>
          </p:blipFill>
          <p:spPr>
            <a:xfrm>
              <a:off x="145531" y="5027871"/>
              <a:ext cx="8334375" cy="2266950"/>
            </a:xfrm>
            <a:prstGeom prst="rect">
              <a:avLst/>
            </a:prstGeom>
          </p:spPr>
        </p:pic>
        <p:pic>
          <p:nvPicPr>
            <p:cNvPr id="20" name="Picture 19"/>
            <p:cNvPicPr>
              <a:picLocks noChangeAspect="1"/>
            </p:cNvPicPr>
            <p:nvPr/>
          </p:nvPicPr>
          <p:blipFill>
            <a:blip r:embed="rId9"/>
            <a:stretch>
              <a:fillRect/>
            </a:stretch>
          </p:blipFill>
          <p:spPr>
            <a:xfrm>
              <a:off x="8440250" y="5009460"/>
              <a:ext cx="838200" cy="1285875"/>
            </a:xfrm>
            <a:prstGeom prst="rect">
              <a:avLst/>
            </a:prstGeom>
          </p:spPr>
        </p:pic>
      </p:grpSp>
      <p:sp>
        <p:nvSpPr>
          <p:cNvPr id="22" name="TextBox 21"/>
          <p:cNvSpPr txBox="1"/>
          <p:nvPr/>
        </p:nvSpPr>
        <p:spPr>
          <a:xfrm rot="16200000">
            <a:off x="-365355" y="2365008"/>
            <a:ext cx="1295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940</a:t>
            </a:r>
          </a:p>
        </p:txBody>
      </p:sp>
      <p:sp>
        <p:nvSpPr>
          <p:cNvPr id="23" name="TextBox 22"/>
          <p:cNvSpPr txBox="1"/>
          <p:nvPr/>
        </p:nvSpPr>
        <p:spPr>
          <a:xfrm rot="16200000">
            <a:off x="-366985" y="1314884"/>
            <a:ext cx="1295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1009</a:t>
            </a:r>
          </a:p>
        </p:txBody>
      </p:sp>
      <p:sp>
        <p:nvSpPr>
          <p:cNvPr id="24" name="TextBox 23"/>
          <p:cNvSpPr txBox="1"/>
          <p:nvPr/>
        </p:nvSpPr>
        <p:spPr>
          <a:xfrm rot="16200000">
            <a:off x="-408029" y="5216158"/>
            <a:ext cx="1295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940</a:t>
            </a:r>
          </a:p>
        </p:txBody>
      </p:sp>
      <p:sp>
        <p:nvSpPr>
          <p:cNvPr id="25" name="TextBox 24"/>
          <p:cNvSpPr txBox="1"/>
          <p:nvPr/>
        </p:nvSpPr>
        <p:spPr>
          <a:xfrm rot="16200000">
            <a:off x="-409659" y="4166034"/>
            <a:ext cx="1295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1009</a:t>
            </a:r>
          </a:p>
        </p:txBody>
      </p:sp>
      <p:sp>
        <p:nvSpPr>
          <p:cNvPr id="26" name="TextBox 25"/>
          <p:cNvSpPr txBox="1"/>
          <p:nvPr/>
        </p:nvSpPr>
        <p:spPr>
          <a:xfrm>
            <a:off x="0" y="1149996"/>
            <a:ext cx="6330065" cy="400110"/>
          </a:xfrm>
          <a:prstGeom prst="rect">
            <a:avLst/>
          </a:prstGeom>
          <a:noFill/>
        </p:spPr>
        <p:txBody>
          <a:bodyPr wrap="square" rtlCol="0">
            <a:spAutoFit/>
          </a:bodyPr>
          <a:lstStyle/>
          <a:p>
            <a:r>
              <a:rPr lang="en-US" sz="2000" dirty="0"/>
              <a:t>AES</a:t>
            </a:r>
          </a:p>
        </p:txBody>
      </p:sp>
      <p:sp>
        <p:nvSpPr>
          <p:cNvPr id="27" name="TextBox 26"/>
          <p:cNvSpPr txBox="1"/>
          <p:nvPr/>
        </p:nvSpPr>
        <p:spPr>
          <a:xfrm>
            <a:off x="11289" y="3902387"/>
            <a:ext cx="6330065" cy="400110"/>
          </a:xfrm>
          <a:prstGeom prst="rect">
            <a:avLst/>
          </a:prstGeom>
          <a:noFill/>
        </p:spPr>
        <p:txBody>
          <a:bodyPr wrap="square" rtlCol="0">
            <a:spAutoFit/>
          </a:bodyPr>
          <a:lstStyle/>
          <a:p>
            <a:r>
              <a:rPr lang="en-US" sz="2000" dirty="0"/>
              <a:t>RAC</a:t>
            </a:r>
          </a:p>
        </p:txBody>
      </p:sp>
      <p:pic>
        <p:nvPicPr>
          <p:cNvPr id="28" name="Picture 27"/>
          <p:cNvPicPr>
            <a:picLocks noChangeAspect="1"/>
          </p:cNvPicPr>
          <p:nvPr/>
        </p:nvPicPr>
        <p:blipFill rotWithShape="1">
          <a:blip r:embed="rId10"/>
          <a:srcRect t="49993"/>
          <a:stretch/>
        </p:blipFill>
        <p:spPr>
          <a:xfrm>
            <a:off x="5105400" y="3657600"/>
            <a:ext cx="3457387" cy="1761797"/>
          </a:xfrm>
          <a:prstGeom prst="rect">
            <a:avLst/>
          </a:prstGeom>
        </p:spPr>
      </p:pic>
      <p:pic>
        <p:nvPicPr>
          <p:cNvPr id="29" name="Picture 28"/>
          <p:cNvPicPr>
            <a:picLocks noChangeAspect="1"/>
          </p:cNvPicPr>
          <p:nvPr/>
        </p:nvPicPr>
        <p:blipFill rotWithShape="1">
          <a:blip r:embed="rId11"/>
          <a:srcRect l="46377" t="-1000"/>
          <a:stretch/>
        </p:blipFill>
        <p:spPr>
          <a:xfrm>
            <a:off x="8534400" y="3657600"/>
            <a:ext cx="535418" cy="1008471"/>
          </a:xfrm>
          <a:prstGeom prst="rect">
            <a:avLst/>
          </a:prstGeom>
        </p:spPr>
      </p:pic>
      <p:grpSp>
        <p:nvGrpSpPr>
          <p:cNvPr id="4" name="Group 3"/>
          <p:cNvGrpSpPr/>
          <p:nvPr/>
        </p:nvGrpSpPr>
        <p:grpSpPr>
          <a:xfrm>
            <a:off x="5070016" y="1600200"/>
            <a:ext cx="3997784" cy="2033563"/>
            <a:chOff x="5061969" y="1448975"/>
            <a:chExt cx="3997784" cy="2033563"/>
          </a:xfrm>
        </p:grpSpPr>
        <p:pic>
          <p:nvPicPr>
            <p:cNvPr id="8" name="Picture 7"/>
            <p:cNvPicPr>
              <a:picLocks noChangeAspect="1"/>
            </p:cNvPicPr>
            <p:nvPr/>
          </p:nvPicPr>
          <p:blipFill rotWithShape="1">
            <a:blip r:embed="rId10"/>
            <a:srcRect b="49758"/>
            <a:stretch/>
          </p:blipFill>
          <p:spPr>
            <a:xfrm>
              <a:off x="5065288" y="1450292"/>
              <a:ext cx="3457387" cy="1770072"/>
            </a:xfrm>
            <a:prstGeom prst="rect">
              <a:avLst/>
            </a:prstGeom>
          </p:spPr>
        </p:pic>
        <p:pic>
          <p:nvPicPr>
            <p:cNvPr id="9" name="Picture 8"/>
            <p:cNvPicPr>
              <a:picLocks noChangeAspect="1"/>
            </p:cNvPicPr>
            <p:nvPr/>
          </p:nvPicPr>
          <p:blipFill rotWithShape="1">
            <a:blip r:embed="rId11"/>
            <a:srcRect l="46377" t="-1000"/>
            <a:stretch/>
          </p:blipFill>
          <p:spPr>
            <a:xfrm>
              <a:off x="8524335" y="1448975"/>
              <a:ext cx="535418" cy="1008471"/>
            </a:xfrm>
            <a:prstGeom prst="rect">
              <a:avLst/>
            </a:prstGeom>
          </p:spPr>
        </p:pic>
        <p:pic>
          <p:nvPicPr>
            <p:cNvPr id="30" name="Picture 29"/>
            <p:cNvPicPr>
              <a:picLocks noChangeAspect="1"/>
            </p:cNvPicPr>
            <p:nvPr/>
          </p:nvPicPr>
          <p:blipFill rotWithShape="1">
            <a:blip r:embed="rId10"/>
            <a:srcRect t="92486" b="-1"/>
            <a:stretch/>
          </p:blipFill>
          <p:spPr>
            <a:xfrm>
              <a:off x="5061969" y="3217769"/>
              <a:ext cx="3457387" cy="264769"/>
            </a:xfrm>
            <a:prstGeom prst="rect">
              <a:avLst/>
            </a:prstGeom>
          </p:spPr>
        </p:pic>
      </p:grpSp>
      <p:sp>
        <p:nvSpPr>
          <p:cNvPr id="5" name="TextBox 4"/>
          <p:cNvSpPr txBox="1"/>
          <p:nvPr/>
        </p:nvSpPr>
        <p:spPr>
          <a:xfrm>
            <a:off x="5257800" y="5608173"/>
            <a:ext cx="3886200" cy="1200329"/>
          </a:xfrm>
          <a:prstGeom prst="rect">
            <a:avLst/>
          </a:prstGeom>
          <a:noFill/>
        </p:spPr>
        <p:txBody>
          <a:bodyPr wrap="square" rtlCol="0">
            <a:spAutoFit/>
          </a:bodyPr>
          <a:lstStyle/>
          <a:p>
            <a:r>
              <a:rPr lang="en-US" dirty="0"/>
              <a:t>Exhaust pressure is correlated to barometric pressure in phase 3.  This suggests that fluctuations in barometric pressure may influence the production of sludge.</a:t>
            </a:r>
          </a:p>
        </p:txBody>
      </p:sp>
    </p:spTree>
    <p:extLst>
      <p:ext uri="{BB962C8B-B14F-4D97-AF65-F5344CB8AC3E}">
        <p14:creationId xmlns:p14="http://schemas.microsoft.com/office/powerpoint/2010/main" val="2819275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29269648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599"/>
            <a:ext cx="8077200" cy="5986447"/>
          </a:xfrm>
          <a:prstGeom prst="rect">
            <a:avLst/>
          </a:prstGeom>
        </p:spPr>
      </p:pic>
    </p:spTree>
    <p:extLst>
      <p:ext uri="{BB962C8B-B14F-4D97-AF65-F5344CB8AC3E}">
        <p14:creationId xmlns:p14="http://schemas.microsoft.com/office/powerpoint/2010/main" val="242870344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6584278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153400" cy="6042922"/>
          </a:xfrm>
          <a:prstGeom prst="rect">
            <a:avLst/>
          </a:prstGeom>
        </p:spPr>
      </p:pic>
    </p:spTree>
    <p:extLst>
      <p:ext uri="{BB962C8B-B14F-4D97-AF65-F5344CB8AC3E}">
        <p14:creationId xmlns:p14="http://schemas.microsoft.com/office/powerpoint/2010/main" val="26597921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2942358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153400" cy="6042922"/>
          </a:xfrm>
          <a:prstGeom prst="rect">
            <a:avLst/>
          </a:prstGeom>
        </p:spPr>
      </p:pic>
    </p:spTree>
    <p:extLst>
      <p:ext uri="{BB962C8B-B14F-4D97-AF65-F5344CB8AC3E}">
        <p14:creationId xmlns:p14="http://schemas.microsoft.com/office/powerpoint/2010/main" val="4903067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82000" cy="6212350"/>
          </a:xfrm>
          <a:prstGeom prst="rect">
            <a:avLst/>
          </a:prstGeom>
        </p:spPr>
      </p:pic>
    </p:spTree>
    <p:extLst>
      <p:ext uri="{BB962C8B-B14F-4D97-AF65-F5344CB8AC3E}">
        <p14:creationId xmlns:p14="http://schemas.microsoft.com/office/powerpoint/2010/main" val="24816704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153400" cy="6042922"/>
          </a:xfrm>
          <a:prstGeom prst="rect">
            <a:avLst/>
          </a:prstGeom>
        </p:spPr>
      </p:pic>
    </p:spTree>
    <p:extLst>
      <p:ext uri="{BB962C8B-B14F-4D97-AF65-F5344CB8AC3E}">
        <p14:creationId xmlns:p14="http://schemas.microsoft.com/office/powerpoint/2010/main" val="40366503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869965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019389" cy="5943600"/>
          </a:xfrm>
          <a:prstGeom prst="rect">
            <a:avLst/>
          </a:prstGeom>
        </p:spPr>
      </p:pic>
    </p:spTree>
    <p:extLst>
      <p:ext uri="{BB962C8B-B14F-4D97-AF65-F5344CB8AC3E}">
        <p14:creationId xmlns:p14="http://schemas.microsoft.com/office/powerpoint/2010/main" val="2705027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91" y="2783400"/>
            <a:ext cx="8880676" cy="1338828"/>
          </a:xfrm>
          <a:prstGeom prst="rect">
            <a:avLst/>
          </a:prstGeom>
          <a:noFill/>
        </p:spPr>
        <p:txBody>
          <a:bodyPr wrap="square" rtlCol="0">
            <a:spAutoFit/>
          </a:bodyPr>
          <a:lstStyle/>
          <a:p>
            <a:pPr algn="ctr"/>
            <a:r>
              <a:rPr lang="en-US" sz="4050" dirty="0"/>
              <a:t>Highlights of Analytical Results</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28195041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In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229600" cy="6099398"/>
          </a:xfrm>
          <a:prstGeom prst="rect">
            <a:avLst/>
          </a:prstGeom>
        </p:spPr>
      </p:pic>
    </p:spTree>
    <p:extLst>
      <p:ext uri="{BB962C8B-B14F-4D97-AF65-F5344CB8AC3E}">
        <p14:creationId xmlns:p14="http://schemas.microsoft.com/office/powerpoint/2010/main" val="34507492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458200" cy="6268826"/>
          </a:xfrm>
          <a:prstGeom prst="rect">
            <a:avLst/>
          </a:prstGeom>
        </p:spPr>
      </p:pic>
    </p:spTree>
    <p:extLst>
      <p:ext uri="{BB962C8B-B14F-4D97-AF65-F5344CB8AC3E}">
        <p14:creationId xmlns:p14="http://schemas.microsoft.com/office/powerpoint/2010/main" val="12917012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Tree>
    <p:extLst>
      <p:ext uri="{BB962C8B-B14F-4D97-AF65-F5344CB8AC3E}">
        <p14:creationId xmlns:p14="http://schemas.microsoft.com/office/powerpoint/2010/main" val="41149271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153400" cy="6042922"/>
          </a:xfrm>
          <a:prstGeom prst="rect">
            <a:avLst/>
          </a:prstGeom>
        </p:spPr>
      </p:pic>
    </p:spTree>
    <p:extLst>
      <p:ext uri="{BB962C8B-B14F-4D97-AF65-F5344CB8AC3E}">
        <p14:creationId xmlns:p14="http://schemas.microsoft.com/office/powerpoint/2010/main" val="20302544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0999"/>
            <a:ext cx="8077200" cy="5986447"/>
          </a:xfrm>
          <a:prstGeom prst="rect">
            <a:avLst/>
          </a:prstGeom>
        </p:spPr>
      </p:pic>
    </p:spTree>
    <p:extLst>
      <p:ext uri="{BB962C8B-B14F-4D97-AF65-F5344CB8AC3E}">
        <p14:creationId xmlns:p14="http://schemas.microsoft.com/office/powerpoint/2010/main" val="38975710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153400" cy="6042922"/>
          </a:xfrm>
          <a:prstGeom prst="rect">
            <a:avLst/>
          </a:prstGeom>
        </p:spPr>
      </p:pic>
    </p:spTree>
    <p:extLst>
      <p:ext uri="{BB962C8B-B14F-4D97-AF65-F5344CB8AC3E}">
        <p14:creationId xmlns:p14="http://schemas.microsoft.com/office/powerpoint/2010/main" val="1567404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 Out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382000" cy="6212350"/>
          </a:xfrm>
          <a:prstGeom prst="rect">
            <a:avLst/>
          </a:prstGeom>
        </p:spPr>
      </p:pic>
    </p:spTree>
    <p:extLst>
      <p:ext uri="{BB962C8B-B14F-4D97-AF65-F5344CB8AC3E}">
        <p14:creationId xmlns:p14="http://schemas.microsoft.com/office/powerpoint/2010/main" val="3397483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153400" cy="6042923"/>
          </a:xfrm>
          <a:prstGeom prst="rect">
            <a:avLst/>
          </a:prstGeom>
        </p:spPr>
      </p:pic>
    </p:spTree>
    <p:extLst>
      <p:ext uri="{BB962C8B-B14F-4D97-AF65-F5344CB8AC3E}">
        <p14:creationId xmlns:p14="http://schemas.microsoft.com/office/powerpoint/2010/main" val="15157097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7813764" cy="5791200"/>
          </a:xfrm>
          <a:prstGeom prst="rect">
            <a:avLst/>
          </a:prstGeom>
        </p:spPr>
      </p:pic>
    </p:spTree>
    <p:extLst>
      <p:ext uri="{BB962C8B-B14F-4D97-AF65-F5344CB8AC3E}">
        <p14:creationId xmlns:p14="http://schemas.microsoft.com/office/powerpoint/2010/main" val="272224457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229600" cy="6099398"/>
          </a:xfrm>
          <a:prstGeom prst="rect">
            <a:avLst/>
          </a:prstGeom>
        </p:spPr>
      </p:pic>
    </p:spTree>
    <p:extLst>
      <p:ext uri="{BB962C8B-B14F-4D97-AF65-F5344CB8AC3E}">
        <p14:creationId xmlns:p14="http://schemas.microsoft.com/office/powerpoint/2010/main" val="247065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605613"/>
            <a:ext cx="7872553" cy="4642787"/>
          </a:xfrm>
          <a:prstGeom prst="rect">
            <a:avLst/>
          </a:prstGeom>
        </p:spPr>
      </p:pic>
      <p:sp>
        <p:nvSpPr>
          <p:cNvPr id="3" name="TextBox 2"/>
          <p:cNvSpPr txBox="1"/>
          <p:nvPr/>
        </p:nvSpPr>
        <p:spPr>
          <a:xfrm>
            <a:off x="144970" y="116997"/>
            <a:ext cx="3863051" cy="1015663"/>
          </a:xfrm>
          <a:prstGeom prst="rect">
            <a:avLst/>
          </a:prstGeom>
          <a:noFill/>
        </p:spPr>
        <p:txBody>
          <a:bodyPr wrap="square" rtlCol="0">
            <a:spAutoFit/>
          </a:bodyPr>
          <a:lstStyle/>
          <a:p>
            <a:r>
              <a:rPr lang="en-US" sz="3000" dirty="0"/>
              <a:t>Analyticals</a:t>
            </a:r>
          </a:p>
          <a:p>
            <a:r>
              <a:rPr lang="en-US" sz="3000" dirty="0"/>
              <a:t>Silicon</a:t>
            </a:r>
          </a:p>
        </p:txBody>
      </p:sp>
      <p:sp>
        <p:nvSpPr>
          <p:cNvPr id="4" name="TextBox 3"/>
          <p:cNvSpPr txBox="1"/>
          <p:nvPr/>
        </p:nvSpPr>
        <p:spPr>
          <a:xfrm>
            <a:off x="192948" y="1138304"/>
            <a:ext cx="8686800" cy="461665"/>
          </a:xfrm>
          <a:prstGeom prst="rect">
            <a:avLst/>
          </a:prstGeom>
          <a:noFill/>
        </p:spPr>
        <p:txBody>
          <a:bodyPr wrap="square" rtlCol="0">
            <a:spAutoFit/>
          </a:bodyPr>
          <a:lstStyle/>
          <a:p>
            <a:r>
              <a:rPr lang="en-US" sz="2400" dirty="0"/>
              <a:t>Lab E appears to be getting more silicon in the oil drains than the other labs.</a:t>
            </a:r>
          </a:p>
        </p:txBody>
      </p:sp>
    </p:spTree>
    <p:extLst>
      <p:ext uri="{BB962C8B-B14F-4D97-AF65-F5344CB8AC3E}">
        <p14:creationId xmlns:p14="http://schemas.microsoft.com/office/powerpoint/2010/main" val="92708505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7916577" cy="5867400"/>
          </a:xfrm>
          <a:prstGeom prst="rect">
            <a:avLst/>
          </a:prstGeom>
        </p:spPr>
      </p:pic>
    </p:spTree>
    <p:extLst>
      <p:ext uri="{BB962C8B-B14F-4D97-AF65-F5344CB8AC3E}">
        <p14:creationId xmlns:p14="http://schemas.microsoft.com/office/powerpoint/2010/main" val="38489944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600"/>
            <a:ext cx="8229600" cy="6099398"/>
          </a:xfrm>
          <a:prstGeom prst="rect">
            <a:avLst/>
          </a:prstGeom>
        </p:spPr>
      </p:pic>
    </p:spTree>
    <p:extLst>
      <p:ext uri="{BB962C8B-B14F-4D97-AF65-F5344CB8AC3E}">
        <p14:creationId xmlns:p14="http://schemas.microsoft.com/office/powerpoint/2010/main" val="36441807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32925627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305800" cy="6155874"/>
          </a:xfrm>
          <a:prstGeom prst="rect">
            <a:avLst/>
          </a:prstGeom>
        </p:spPr>
      </p:pic>
    </p:spTree>
    <p:extLst>
      <p:ext uri="{BB962C8B-B14F-4D97-AF65-F5344CB8AC3E}">
        <p14:creationId xmlns:p14="http://schemas.microsoft.com/office/powerpoint/2010/main" val="18377619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229600" cy="6099398"/>
          </a:xfrm>
          <a:prstGeom prst="rect">
            <a:avLst/>
          </a:prstGeom>
        </p:spPr>
      </p:pic>
    </p:spTree>
    <p:extLst>
      <p:ext uri="{BB962C8B-B14F-4D97-AF65-F5344CB8AC3E}">
        <p14:creationId xmlns:p14="http://schemas.microsoft.com/office/powerpoint/2010/main" val="329082881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533400"/>
            <a:ext cx="8077200" cy="5986447"/>
          </a:xfrm>
          <a:prstGeom prst="rect">
            <a:avLst/>
          </a:prstGeom>
        </p:spPr>
      </p:pic>
    </p:spTree>
    <p:extLst>
      <p:ext uri="{BB962C8B-B14F-4D97-AF65-F5344CB8AC3E}">
        <p14:creationId xmlns:p14="http://schemas.microsoft.com/office/powerpoint/2010/main" val="35582034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Tree>
    <p:extLst>
      <p:ext uri="{BB962C8B-B14F-4D97-AF65-F5344CB8AC3E}">
        <p14:creationId xmlns:p14="http://schemas.microsoft.com/office/powerpoint/2010/main" val="34946675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39837194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382000" cy="6212350"/>
          </a:xfrm>
          <a:prstGeom prst="rect">
            <a:avLst/>
          </a:prstGeom>
        </p:spPr>
      </p:pic>
    </p:spTree>
    <p:extLst>
      <p:ext uri="{BB962C8B-B14F-4D97-AF65-F5344CB8AC3E}">
        <p14:creationId xmlns:p14="http://schemas.microsoft.com/office/powerpoint/2010/main" val="6812842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382000" cy="6212350"/>
          </a:xfrm>
          <a:prstGeom prst="rect">
            <a:avLst/>
          </a:prstGeom>
        </p:spPr>
      </p:pic>
    </p:spTree>
    <p:extLst>
      <p:ext uri="{BB962C8B-B14F-4D97-AF65-F5344CB8AC3E}">
        <p14:creationId xmlns:p14="http://schemas.microsoft.com/office/powerpoint/2010/main" val="53886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Group</a:t>
            </a:r>
          </a:p>
        </p:txBody>
      </p:sp>
      <p:sp>
        <p:nvSpPr>
          <p:cNvPr id="4" name="Slide Number Placeholder 3"/>
          <p:cNvSpPr>
            <a:spLocks noGrp="1"/>
          </p:cNvSpPr>
          <p:nvPr>
            <p:ph type="sldNum" sz="quarter" idx="12"/>
          </p:nvPr>
        </p:nvSpPr>
        <p:spPr/>
        <p:txBody>
          <a:bodyPr/>
          <a:lstStyle/>
          <a:p>
            <a:fld id="{6BD46921-C75C-4323-A4F1-EF7824FC3CBC}" type="slidenum">
              <a:rPr lang="en-US" smtClean="0"/>
              <a:pPr/>
              <a:t>2</a:t>
            </a:fld>
            <a:endParaRPr lang="en-US" dirty="0"/>
          </a:p>
        </p:txBody>
      </p:sp>
      <p:sp>
        <p:nvSpPr>
          <p:cNvPr id="3" name="Content Placeholder 2"/>
          <p:cNvSpPr>
            <a:spLocks noGrp="1"/>
          </p:cNvSpPr>
          <p:nvPr>
            <p:ph sz="quarter" idx="1"/>
          </p:nvPr>
        </p:nvSpPr>
        <p:spPr/>
        <p:txBody>
          <a:bodyPr>
            <a:normAutofit/>
          </a:bodyPr>
          <a:lstStyle/>
          <a:p>
            <a:r>
              <a:rPr lang="en-US" dirty="0"/>
              <a:t>Doyle Boese, Infineum</a:t>
            </a:r>
          </a:p>
          <a:p>
            <a:r>
              <a:rPr lang="en-US" dirty="0"/>
              <a:t>Jo Martinez, Chevron Oronite</a:t>
            </a:r>
          </a:p>
          <a:p>
            <a:r>
              <a:rPr lang="en-US" dirty="0"/>
              <a:t>Kevin O’Malley, Lubrizol</a:t>
            </a:r>
          </a:p>
          <a:p>
            <a:r>
              <a:rPr lang="en-US" dirty="0"/>
              <a:t>Martin Chadwick, Intertek</a:t>
            </a:r>
          </a:p>
          <a:p>
            <a:r>
              <a:rPr lang="en-US" dirty="0"/>
              <a:t>Richard Grundza, TMC</a:t>
            </a:r>
          </a:p>
          <a:p>
            <a:r>
              <a:rPr lang="en-US" dirty="0"/>
              <a:t>Lisa Dingwell, Afton</a:t>
            </a:r>
          </a:p>
          <a:p>
            <a:r>
              <a:rPr lang="en-US" dirty="0"/>
              <a:t>Todd Dvorak, Afton</a:t>
            </a:r>
          </a:p>
          <a:p>
            <a:r>
              <a:rPr lang="en-US" dirty="0"/>
              <a:t>Travis Kostan, SwRI</a:t>
            </a:r>
          </a:p>
          <a:p>
            <a:r>
              <a:rPr lang="en-US" dirty="0"/>
              <a:t>Art Andrews, ExxonMobil</a:t>
            </a:r>
          </a:p>
          <a:p>
            <a:pPr lvl="1"/>
            <a:endParaRPr lang="en-US" dirty="0"/>
          </a:p>
          <a:p>
            <a:pPr marL="32004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807433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9342" y="928568"/>
            <a:ext cx="4822070" cy="2873759"/>
          </a:xfrm>
          <a:prstGeom prst="rect">
            <a:avLst/>
          </a:prstGeom>
        </p:spPr>
      </p:pic>
      <p:sp>
        <p:nvSpPr>
          <p:cNvPr id="4" name="TextBox 3"/>
          <p:cNvSpPr txBox="1"/>
          <p:nvPr/>
        </p:nvSpPr>
        <p:spPr>
          <a:xfrm>
            <a:off x="381000" y="3048000"/>
            <a:ext cx="3200400" cy="830997"/>
          </a:xfrm>
          <a:prstGeom prst="rect">
            <a:avLst/>
          </a:prstGeom>
          <a:noFill/>
        </p:spPr>
        <p:txBody>
          <a:bodyPr wrap="square" rtlCol="0">
            <a:spAutoFit/>
          </a:bodyPr>
          <a:lstStyle/>
          <a:p>
            <a:pPr algn="ctr"/>
            <a:r>
              <a:rPr lang="en-US" sz="2400" dirty="0"/>
              <a:t>Lab D may have less wear occurring in the engine.</a:t>
            </a:r>
          </a:p>
        </p:txBody>
      </p:sp>
      <p:sp>
        <p:nvSpPr>
          <p:cNvPr id="5" name="TextBox 4"/>
          <p:cNvSpPr txBox="1"/>
          <p:nvPr/>
        </p:nvSpPr>
        <p:spPr>
          <a:xfrm>
            <a:off x="210826" y="228600"/>
            <a:ext cx="3863051" cy="1015663"/>
          </a:xfrm>
          <a:prstGeom prst="rect">
            <a:avLst/>
          </a:prstGeom>
          <a:noFill/>
        </p:spPr>
        <p:txBody>
          <a:bodyPr wrap="square" rtlCol="0">
            <a:spAutoFit/>
          </a:bodyPr>
          <a:lstStyle/>
          <a:p>
            <a:r>
              <a:rPr lang="en-US" sz="3000" dirty="0"/>
              <a:t>Analyticals</a:t>
            </a:r>
          </a:p>
          <a:p>
            <a:r>
              <a:rPr lang="en-US" sz="3000" dirty="0"/>
              <a:t>Iron and Aluminum</a:t>
            </a:r>
          </a:p>
        </p:txBody>
      </p:sp>
      <p:pic>
        <p:nvPicPr>
          <p:cNvPr id="6" name="Picture 5"/>
          <p:cNvPicPr>
            <a:picLocks noChangeAspect="1"/>
          </p:cNvPicPr>
          <p:nvPr/>
        </p:nvPicPr>
        <p:blipFill>
          <a:blip r:embed="rId3"/>
          <a:stretch>
            <a:fillRect/>
          </a:stretch>
        </p:blipFill>
        <p:spPr>
          <a:xfrm>
            <a:off x="4069342" y="3807971"/>
            <a:ext cx="4813269" cy="2879319"/>
          </a:xfrm>
          <a:prstGeom prst="rect">
            <a:avLst/>
          </a:prstGeom>
        </p:spPr>
      </p:pic>
    </p:spTree>
    <p:extLst>
      <p:ext uri="{BB962C8B-B14F-4D97-AF65-F5344CB8AC3E}">
        <p14:creationId xmlns:p14="http://schemas.microsoft.com/office/powerpoint/2010/main" val="12467998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305800" cy="6155874"/>
          </a:xfrm>
          <a:prstGeom prst="rect">
            <a:avLst/>
          </a:prstGeom>
        </p:spPr>
      </p:pic>
    </p:spTree>
    <p:extLst>
      <p:ext uri="{BB962C8B-B14F-4D97-AF65-F5344CB8AC3E}">
        <p14:creationId xmlns:p14="http://schemas.microsoft.com/office/powerpoint/2010/main" val="229022938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19512702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077200" cy="5986447"/>
          </a:xfrm>
          <a:prstGeom prst="rect">
            <a:avLst/>
          </a:prstGeom>
        </p:spPr>
      </p:pic>
    </p:spTree>
    <p:extLst>
      <p:ext uri="{BB962C8B-B14F-4D97-AF65-F5344CB8AC3E}">
        <p14:creationId xmlns:p14="http://schemas.microsoft.com/office/powerpoint/2010/main" val="534408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305800" cy="6155874"/>
          </a:xfrm>
          <a:prstGeom prst="rect">
            <a:avLst/>
          </a:prstGeom>
        </p:spPr>
      </p:pic>
    </p:spTree>
    <p:extLst>
      <p:ext uri="{BB962C8B-B14F-4D97-AF65-F5344CB8AC3E}">
        <p14:creationId xmlns:p14="http://schemas.microsoft.com/office/powerpoint/2010/main" val="3748220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349193629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82000" cy="6212350"/>
          </a:xfrm>
          <a:prstGeom prst="rect">
            <a:avLst/>
          </a:prstGeom>
        </p:spPr>
      </p:pic>
    </p:spTree>
    <p:extLst>
      <p:ext uri="{BB962C8B-B14F-4D97-AF65-F5344CB8AC3E}">
        <p14:creationId xmlns:p14="http://schemas.microsoft.com/office/powerpoint/2010/main" val="16306933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382000" cy="6212350"/>
          </a:xfrm>
          <a:prstGeom prst="rect">
            <a:avLst/>
          </a:prstGeom>
        </p:spPr>
      </p:pic>
    </p:spTree>
    <p:extLst>
      <p:ext uri="{BB962C8B-B14F-4D97-AF65-F5344CB8AC3E}">
        <p14:creationId xmlns:p14="http://schemas.microsoft.com/office/powerpoint/2010/main" val="26739199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382000" cy="6212350"/>
          </a:xfrm>
          <a:prstGeom prst="rect">
            <a:avLst/>
          </a:prstGeom>
        </p:spPr>
      </p:pic>
    </p:spTree>
    <p:extLst>
      <p:ext uri="{BB962C8B-B14F-4D97-AF65-F5344CB8AC3E}">
        <p14:creationId xmlns:p14="http://schemas.microsoft.com/office/powerpoint/2010/main" val="26632762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04800"/>
            <a:ext cx="8458200" cy="6268826"/>
          </a:xfrm>
          <a:prstGeom prst="rect">
            <a:avLst/>
          </a:prstGeom>
        </p:spPr>
      </p:pic>
    </p:spTree>
    <p:extLst>
      <p:ext uri="{BB962C8B-B14F-4D97-AF65-F5344CB8AC3E}">
        <p14:creationId xmlns:p14="http://schemas.microsoft.com/office/powerpoint/2010/main" val="13858307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1290736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2362200"/>
            <a:ext cx="8880676" cy="3985706"/>
          </a:xfrm>
          <a:prstGeom prst="rect">
            <a:avLst/>
          </a:prstGeom>
          <a:noFill/>
        </p:spPr>
        <p:txBody>
          <a:bodyPr wrap="square" rtlCol="0">
            <a:spAutoFit/>
          </a:bodyPr>
          <a:lstStyle/>
          <a:p>
            <a:pPr algn="ctr"/>
            <a:r>
              <a:rPr lang="en-US" sz="4050" dirty="0"/>
              <a:t>Questions?</a:t>
            </a:r>
          </a:p>
          <a:p>
            <a:pPr algn="ctr"/>
            <a:endParaRPr lang="en-US" sz="4050" dirty="0"/>
          </a:p>
          <a:p>
            <a:pPr algn="ctr"/>
            <a:endParaRPr lang="en-US" sz="3200" dirty="0"/>
          </a:p>
          <a:p>
            <a:pPr algn="ctr"/>
            <a:r>
              <a:rPr lang="en-US" sz="2800" dirty="0"/>
              <a:t>Appendix A: AEVB50 vs. Cylinder Head and Pump Oil Pressures</a:t>
            </a:r>
          </a:p>
          <a:p>
            <a:pPr algn="ctr"/>
            <a:r>
              <a:rPr lang="en-US" sz="2800" dirty="0"/>
              <a:t>Appendix B: APV50 vs. Cylinder Head and Pump Oil Pressures</a:t>
            </a:r>
          </a:p>
          <a:p>
            <a:pPr algn="ctr"/>
            <a:r>
              <a:rPr lang="en-US" sz="2800" dirty="0"/>
              <a:t>Appendix C: Oil Drain Analyticals</a:t>
            </a:r>
          </a:p>
          <a:p>
            <a:pPr algn="ctr"/>
            <a:r>
              <a:rPr lang="en-US" sz="2800" dirty="0"/>
              <a:t>Appendix D: Phase Operational Data</a:t>
            </a:r>
          </a:p>
          <a:p>
            <a:pPr algn="ctr"/>
            <a:r>
              <a:rPr lang="en-US" sz="2800" dirty="0"/>
              <a:t>Appendix E: Ramp Operational Data </a:t>
            </a:r>
          </a:p>
        </p:txBody>
      </p:sp>
    </p:spTree>
    <p:extLst>
      <p:ext uri="{BB962C8B-B14F-4D97-AF65-F5344CB8AC3E}">
        <p14:creationId xmlns:p14="http://schemas.microsoft.com/office/powerpoint/2010/main" val="11816582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 In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458200" cy="6268826"/>
          </a:xfrm>
          <a:prstGeom prst="rect">
            <a:avLst/>
          </a:prstGeom>
        </p:spPr>
      </p:pic>
    </p:spTree>
    <p:extLst>
      <p:ext uri="{BB962C8B-B14F-4D97-AF65-F5344CB8AC3E}">
        <p14:creationId xmlns:p14="http://schemas.microsoft.com/office/powerpoint/2010/main" val="158794579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3268218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229600" cy="6099398"/>
          </a:xfrm>
          <a:prstGeom prst="rect">
            <a:avLst/>
          </a:prstGeom>
        </p:spPr>
      </p:pic>
    </p:spTree>
    <p:extLst>
      <p:ext uri="{BB962C8B-B14F-4D97-AF65-F5344CB8AC3E}">
        <p14:creationId xmlns:p14="http://schemas.microsoft.com/office/powerpoint/2010/main" val="15420361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05800" cy="6155874"/>
          </a:xfrm>
          <a:prstGeom prst="rect">
            <a:avLst/>
          </a:prstGeom>
        </p:spPr>
      </p:pic>
    </p:spTree>
    <p:extLst>
      <p:ext uri="{BB962C8B-B14F-4D97-AF65-F5344CB8AC3E}">
        <p14:creationId xmlns:p14="http://schemas.microsoft.com/office/powerpoint/2010/main" val="21712486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077200" cy="5986447"/>
          </a:xfrm>
          <a:prstGeom prst="rect">
            <a:avLst/>
          </a:prstGeom>
        </p:spPr>
      </p:pic>
    </p:spTree>
    <p:extLst>
      <p:ext uri="{BB962C8B-B14F-4D97-AF65-F5344CB8AC3E}">
        <p14:creationId xmlns:p14="http://schemas.microsoft.com/office/powerpoint/2010/main" val="616199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001000" cy="5929971"/>
          </a:xfrm>
          <a:prstGeom prst="rect">
            <a:avLst/>
          </a:prstGeom>
        </p:spPr>
      </p:pic>
    </p:spTree>
    <p:extLst>
      <p:ext uri="{BB962C8B-B14F-4D97-AF65-F5344CB8AC3E}">
        <p14:creationId xmlns:p14="http://schemas.microsoft.com/office/powerpoint/2010/main" val="409093538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153400" cy="6042922"/>
          </a:xfrm>
          <a:prstGeom prst="rect">
            <a:avLst/>
          </a:prstGeom>
        </p:spPr>
      </p:pic>
    </p:spTree>
    <p:extLst>
      <p:ext uri="{BB962C8B-B14F-4D97-AF65-F5344CB8AC3E}">
        <p14:creationId xmlns:p14="http://schemas.microsoft.com/office/powerpoint/2010/main" val="22030093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381000"/>
            <a:ext cx="8382000" cy="6212350"/>
          </a:xfrm>
          <a:prstGeom prst="rect">
            <a:avLst/>
          </a:prstGeom>
        </p:spPr>
      </p:pic>
    </p:spTree>
    <p:extLst>
      <p:ext uri="{BB962C8B-B14F-4D97-AF65-F5344CB8AC3E}">
        <p14:creationId xmlns:p14="http://schemas.microsoft.com/office/powerpoint/2010/main" val="19972637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762000"/>
            <a:ext cx="8046949" cy="5964026"/>
          </a:xfrm>
          <a:prstGeom prst="rect">
            <a:avLst/>
          </a:prstGeom>
        </p:spPr>
      </p:pic>
      <p:sp>
        <p:nvSpPr>
          <p:cNvPr id="2" name="TextBox 1"/>
          <p:cNvSpPr txBox="1"/>
          <p:nvPr/>
        </p:nvSpPr>
        <p:spPr>
          <a:xfrm>
            <a:off x="2290171" y="159527"/>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406736245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225015" cy="6096000"/>
          </a:xfrm>
          <a:prstGeom prst="rect">
            <a:avLst/>
          </a:prstGeom>
        </p:spPr>
      </p:pic>
    </p:spTree>
    <p:extLst>
      <p:ext uri="{BB962C8B-B14F-4D97-AF65-F5344CB8AC3E}">
        <p14:creationId xmlns:p14="http://schemas.microsoft.com/office/powerpoint/2010/main" val="194492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09800"/>
            <a:ext cx="8880676" cy="3831818"/>
          </a:xfrm>
          <a:prstGeom prst="rect">
            <a:avLst/>
          </a:prstGeom>
          <a:noFill/>
        </p:spPr>
        <p:txBody>
          <a:bodyPr wrap="square" rtlCol="0">
            <a:spAutoFit/>
          </a:bodyPr>
          <a:lstStyle/>
          <a:p>
            <a:pPr algn="ctr"/>
            <a:r>
              <a:rPr lang="en-US" sz="4050" dirty="0"/>
              <a:t>Appendix A </a:t>
            </a:r>
          </a:p>
          <a:p>
            <a:pPr algn="ctr"/>
            <a:r>
              <a:rPr lang="en-US" sz="4050" dirty="0"/>
              <a:t>AEVB50% </a:t>
            </a:r>
          </a:p>
          <a:p>
            <a:pPr algn="ctr"/>
            <a:r>
              <a:rPr lang="en-US" sz="4050" dirty="0"/>
              <a:t>vs.</a:t>
            </a:r>
          </a:p>
          <a:p>
            <a:pPr algn="ctr"/>
            <a:r>
              <a:rPr lang="en-US" sz="4050" dirty="0"/>
              <a:t>Cylinder Head and Pump Oil Pressures by Phase and Oil</a:t>
            </a:r>
          </a:p>
          <a:p>
            <a:pPr algn="ctr"/>
            <a:endParaRPr lang="en-US" sz="4050" dirty="0"/>
          </a:p>
        </p:txBody>
      </p:sp>
    </p:spTree>
    <p:extLst>
      <p:ext uri="{BB962C8B-B14F-4D97-AF65-F5344CB8AC3E}">
        <p14:creationId xmlns:p14="http://schemas.microsoft.com/office/powerpoint/2010/main" val="425880146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153400" cy="6042922"/>
          </a:xfrm>
          <a:prstGeom prst="rect">
            <a:avLst/>
          </a:prstGeom>
        </p:spPr>
      </p:pic>
      <p:sp>
        <p:nvSpPr>
          <p:cNvPr id="4" name="TextBox 3"/>
          <p:cNvSpPr txBox="1"/>
          <p:nvPr/>
        </p:nvSpPr>
        <p:spPr>
          <a:xfrm>
            <a:off x="2267197" y="152400"/>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254413053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533400"/>
            <a:ext cx="8153400" cy="6042922"/>
          </a:xfrm>
          <a:prstGeom prst="rect">
            <a:avLst/>
          </a:prstGeom>
        </p:spPr>
      </p:pic>
    </p:spTree>
    <p:extLst>
      <p:ext uri="{BB962C8B-B14F-4D97-AF65-F5344CB8AC3E}">
        <p14:creationId xmlns:p14="http://schemas.microsoft.com/office/powerpoint/2010/main" val="27591890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533400"/>
            <a:ext cx="8305800" cy="6155874"/>
          </a:xfrm>
          <a:prstGeom prst="rect">
            <a:avLst/>
          </a:prstGeom>
        </p:spPr>
      </p:pic>
      <p:sp>
        <p:nvSpPr>
          <p:cNvPr id="4" name="TextBox 3"/>
          <p:cNvSpPr txBox="1"/>
          <p:nvPr/>
        </p:nvSpPr>
        <p:spPr>
          <a:xfrm>
            <a:off x="2286000" y="0"/>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29167301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153400" cy="6042922"/>
          </a:xfrm>
          <a:prstGeom prst="rect">
            <a:avLst/>
          </a:prstGeom>
        </p:spPr>
      </p:pic>
    </p:spTree>
    <p:extLst>
      <p:ext uri="{BB962C8B-B14F-4D97-AF65-F5344CB8AC3E}">
        <p14:creationId xmlns:p14="http://schemas.microsoft.com/office/powerpoint/2010/main" val="394759423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400"/>
            <a:ext cx="8305800" cy="6155874"/>
          </a:xfrm>
          <a:prstGeom prst="rect">
            <a:avLst/>
          </a:prstGeom>
        </p:spPr>
      </p:pic>
      <p:sp>
        <p:nvSpPr>
          <p:cNvPr id="4" name="TextBox 3"/>
          <p:cNvSpPr txBox="1"/>
          <p:nvPr/>
        </p:nvSpPr>
        <p:spPr>
          <a:xfrm>
            <a:off x="2267197" y="76200"/>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10653156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8438484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609599"/>
            <a:ext cx="8077200" cy="5986447"/>
          </a:xfrm>
          <a:prstGeom prst="rect">
            <a:avLst/>
          </a:prstGeom>
        </p:spPr>
      </p:pic>
      <p:sp>
        <p:nvSpPr>
          <p:cNvPr id="4" name="TextBox 3"/>
          <p:cNvSpPr txBox="1"/>
          <p:nvPr/>
        </p:nvSpPr>
        <p:spPr>
          <a:xfrm>
            <a:off x="2286000" y="76200"/>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13007165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609599"/>
            <a:ext cx="8077200" cy="5986447"/>
          </a:xfrm>
          <a:prstGeom prst="rect">
            <a:avLst/>
          </a:prstGeom>
        </p:spPr>
      </p:pic>
    </p:spTree>
    <p:extLst>
      <p:ext uri="{BB962C8B-B14F-4D97-AF65-F5344CB8AC3E}">
        <p14:creationId xmlns:p14="http://schemas.microsoft.com/office/powerpoint/2010/main" val="39942386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609600"/>
            <a:ext cx="8229600" cy="6099398"/>
          </a:xfrm>
          <a:prstGeom prst="rect">
            <a:avLst/>
          </a:prstGeom>
        </p:spPr>
      </p:pic>
      <p:sp>
        <p:nvSpPr>
          <p:cNvPr id="4" name="TextBox 3"/>
          <p:cNvSpPr txBox="1"/>
          <p:nvPr/>
        </p:nvSpPr>
        <p:spPr>
          <a:xfrm>
            <a:off x="2362200" y="76200"/>
            <a:ext cx="4533405" cy="600164"/>
          </a:xfrm>
          <a:prstGeom prst="rect">
            <a:avLst/>
          </a:prstGeom>
          <a:noFill/>
        </p:spPr>
        <p:txBody>
          <a:bodyPr wrap="square" rtlCol="0">
            <a:spAutoFit/>
          </a:bodyPr>
          <a:lstStyle/>
          <a:p>
            <a:pPr algn="ctr"/>
            <a:r>
              <a:rPr lang="en-US" sz="3300" dirty="0"/>
              <a:t>ZOOMED IN</a:t>
            </a:r>
          </a:p>
        </p:txBody>
      </p:sp>
    </p:spTree>
    <p:extLst>
      <p:ext uri="{BB962C8B-B14F-4D97-AF65-F5344CB8AC3E}">
        <p14:creationId xmlns:p14="http://schemas.microsoft.com/office/powerpoint/2010/main" val="341295576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077200" cy="5986447"/>
          </a:xfrm>
          <a:prstGeom prst="rect">
            <a:avLst/>
          </a:prstGeom>
        </p:spPr>
      </p:pic>
    </p:spTree>
    <p:extLst>
      <p:ext uri="{BB962C8B-B14F-4D97-AF65-F5344CB8AC3E}">
        <p14:creationId xmlns:p14="http://schemas.microsoft.com/office/powerpoint/2010/main" val="45467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5706"/>
            <a:ext cx="3863051" cy="1015663"/>
          </a:xfrm>
          <a:prstGeom prst="rect">
            <a:avLst/>
          </a:prstGeom>
          <a:noFill/>
        </p:spPr>
        <p:txBody>
          <a:bodyPr wrap="square" rtlCol="0">
            <a:spAutoFit/>
          </a:bodyPr>
          <a:lstStyle/>
          <a:p>
            <a:r>
              <a:rPr lang="en-US" sz="3000" dirty="0"/>
              <a:t>Oil 1009 Phase 1</a:t>
            </a:r>
          </a:p>
          <a:p>
            <a:r>
              <a:rPr lang="en-US" sz="3000" dirty="0"/>
              <a:t>AEVB50%</a:t>
            </a:r>
          </a:p>
        </p:txBody>
      </p:sp>
      <p:pic>
        <p:nvPicPr>
          <p:cNvPr id="4" name="Picture 3"/>
          <p:cNvPicPr>
            <a:picLocks noChangeAspect="1"/>
          </p:cNvPicPr>
          <p:nvPr/>
        </p:nvPicPr>
        <p:blipFill>
          <a:blip r:embed="rId2"/>
          <a:stretch>
            <a:fillRect/>
          </a:stretch>
        </p:blipFill>
        <p:spPr>
          <a:xfrm>
            <a:off x="129989" y="1066800"/>
            <a:ext cx="5367867" cy="1373558"/>
          </a:xfrm>
          <a:prstGeom prst="rect">
            <a:avLst/>
          </a:prstGeom>
        </p:spPr>
      </p:pic>
      <p:pic>
        <p:nvPicPr>
          <p:cNvPr id="5" name="Picture 4"/>
          <p:cNvPicPr>
            <a:picLocks noChangeAspect="1"/>
          </p:cNvPicPr>
          <p:nvPr/>
        </p:nvPicPr>
        <p:blipFill>
          <a:blip r:embed="rId3"/>
          <a:stretch>
            <a:fillRect/>
          </a:stretch>
        </p:blipFill>
        <p:spPr>
          <a:xfrm>
            <a:off x="129989" y="2440358"/>
            <a:ext cx="5367867" cy="1358214"/>
          </a:xfrm>
          <a:prstGeom prst="rect">
            <a:avLst/>
          </a:prstGeom>
        </p:spPr>
      </p:pic>
      <p:pic>
        <p:nvPicPr>
          <p:cNvPr id="6" name="Picture 5"/>
          <p:cNvPicPr>
            <a:picLocks noChangeAspect="1"/>
          </p:cNvPicPr>
          <p:nvPr/>
        </p:nvPicPr>
        <p:blipFill>
          <a:blip r:embed="rId4"/>
          <a:stretch>
            <a:fillRect/>
          </a:stretch>
        </p:blipFill>
        <p:spPr>
          <a:xfrm>
            <a:off x="129989" y="3798572"/>
            <a:ext cx="5367867" cy="1357969"/>
          </a:xfrm>
          <a:prstGeom prst="rect">
            <a:avLst/>
          </a:prstGeom>
        </p:spPr>
      </p:pic>
      <p:pic>
        <p:nvPicPr>
          <p:cNvPr id="7" name="Picture 6"/>
          <p:cNvPicPr>
            <a:picLocks noChangeAspect="1"/>
          </p:cNvPicPr>
          <p:nvPr/>
        </p:nvPicPr>
        <p:blipFill>
          <a:blip r:embed="rId5"/>
          <a:stretch>
            <a:fillRect/>
          </a:stretch>
        </p:blipFill>
        <p:spPr>
          <a:xfrm>
            <a:off x="5029200" y="4495800"/>
            <a:ext cx="3462429" cy="2188064"/>
          </a:xfrm>
          <a:prstGeom prst="rect">
            <a:avLst/>
          </a:prstGeom>
        </p:spPr>
      </p:pic>
      <p:pic>
        <p:nvPicPr>
          <p:cNvPr id="10" name="Picture 9"/>
          <p:cNvPicPr>
            <a:picLocks noChangeAspect="1"/>
          </p:cNvPicPr>
          <p:nvPr/>
        </p:nvPicPr>
        <p:blipFill rotWithShape="1">
          <a:blip r:embed="rId6"/>
          <a:srcRect l="46377" t="-1000"/>
          <a:stretch/>
        </p:blipFill>
        <p:spPr>
          <a:xfrm>
            <a:off x="8491629" y="4495800"/>
            <a:ext cx="359672" cy="677450"/>
          </a:xfrm>
          <a:prstGeom prst="rect">
            <a:avLst/>
          </a:prstGeom>
        </p:spPr>
      </p:pic>
    </p:spTree>
    <p:extLst>
      <p:ext uri="{BB962C8B-B14F-4D97-AF65-F5344CB8AC3E}">
        <p14:creationId xmlns:p14="http://schemas.microsoft.com/office/powerpoint/2010/main" val="42772922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381000"/>
            <a:ext cx="8229600" cy="6099398"/>
          </a:xfrm>
          <a:prstGeom prst="rect">
            <a:avLst/>
          </a:prstGeom>
        </p:spPr>
      </p:pic>
    </p:spTree>
    <p:extLst>
      <p:ext uri="{BB962C8B-B14F-4D97-AF65-F5344CB8AC3E}">
        <p14:creationId xmlns:p14="http://schemas.microsoft.com/office/powerpoint/2010/main" val="128782787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202360063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876776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122202" cy="6019800"/>
          </a:xfrm>
          <a:prstGeom prst="rect">
            <a:avLst/>
          </a:prstGeom>
        </p:spPr>
      </p:pic>
    </p:spTree>
    <p:extLst>
      <p:ext uri="{BB962C8B-B14F-4D97-AF65-F5344CB8AC3E}">
        <p14:creationId xmlns:p14="http://schemas.microsoft.com/office/powerpoint/2010/main" val="29969025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rque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01000" cy="5929971"/>
          </a:xfrm>
          <a:prstGeom prst="rect">
            <a:avLst/>
          </a:prstGeom>
        </p:spPr>
      </p:pic>
    </p:spTree>
    <p:extLst>
      <p:ext uri="{BB962C8B-B14F-4D97-AF65-F5344CB8AC3E}">
        <p14:creationId xmlns:p14="http://schemas.microsoft.com/office/powerpoint/2010/main" val="389726872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057400"/>
            <a:ext cx="8880676" cy="2793072"/>
          </a:xfrm>
          <a:prstGeom prst="rect">
            <a:avLst/>
          </a:prstGeom>
          <a:noFill/>
        </p:spPr>
        <p:txBody>
          <a:bodyPr wrap="square" rtlCol="0">
            <a:spAutoFit/>
          </a:bodyPr>
          <a:lstStyle/>
          <a:p>
            <a:pPr algn="ctr"/>
            <a:r>
              <a:rPr lang="en-US" sz="4050" dirty="0"/>
              <a:t>Appendix E</a:t>
            </a:r>
          </a:p>
          <a:p>
            <a:pPr algn="ctr"/>
            <a:r>
              <a:rPr lang="en-US" sz="4050" dirty="0"/>
              <a:t>Ramp Data</a:t>
            </a:r>
          </a:p>
          <a:p>
            <a:pPr algn="ctr"/>
            <a:r>
              <a:rPr lang="en-US" dirty="0"/>
              <a:t>Cycles Overlaid on Plots by Test</a:t>
            </a:r>
          </a:p>
          <a:p>
            <a:pPr algn="ctr"/>
            <a:r>
              <a:rPr lang="en-US" dirty="0"/>
              <a:t>Ramps between cycle phases are shown separately</a:t>
            </a:r>
          </a:p>
          <a:p>
            <a:pPr algn="ctr"/>
            <a:r>
              <a:rPr lang="en-US" dirty="0"/>
              <a:t>Parameters are shown in alphabetical order</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107429489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381000"/>
            <a:ext cx="7620000" cy="6154409"/>
          </a:xfrm>
          <a:prstGeom prst="rect">
            <a:avLst/>
          </a:prstGeom>
        </p:spPr>
      </p:pic>
    </p:spTree>
    <p:extLst>
      <p:ext uri="{BB962C8B-B14F-4D97-AF65-F5344CB8AC3E}">
        <p14:creationId xmlns:p14="http://schemas.microsoft.com/office/powerpoint/2010/main" val="40335536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457200"/>
            <a:ext cx="7467600" cy="6031321"/>
          </a:xfrm>
          <a:prstGeom prst="rect">
            <a:avLst/>
          </a:prstGeom>
        </p:spPr>
      </p:pic>
    </p:spTree>
    <p:extLst>
      <p:ext uri="{BB962C8B-B14F-4D97-AF65-F5344CB8AC3E}">
        <p14:creationId xmlns:p14="http://schemas.microsoft.com/office/powerpoint/2010/main" val="16064229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457199"/>
            <a:ext cx="7772400" cy="6277497"/>
          </a:xfrm>
          <a:prstGeom prst="rect">
            <a:avLst/>
          </a:prstGeom>
        </p:spPr>
      </p:pic>
    </p:spTree>
    <p:extLst>
      <p:ext uri="{BB962C8B-B14F-4D97-AF65-F5344CB8AC3E}">
        <p14:creationId xmlns:p14="http://schemas.microsoft.com/office/powerpoint/2010/main" val="303698367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457200"/>
            <a:ext cx="7543800" cy="6092865"/>
          </a:xfrm>
          <a:prstGeom prst="rect">
            <a:avLst/>
          </a:prstGeom>
        </p:spPr>
      </p:pic>
    </p:spTree>
    <p:extLst>
      <p:ext uri="{BB962C8B-B14F-4D97-AF65-F5344CB8AC3E}">
        <p14:creationId xmlns:p14="http://schemas.microsoft.com/office/powerpoint/2010/main" val="61072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2818"/>
            <a:ext cx="3863051" cy="1015663"/>
          </a:xfrm>
          <a:prstGeom prst="rect">
            <a:avLst/>
          </a:prstGeom>
          <a:noFill/>
        </p:spPr>
        <p:txBody>
          <a:bodyPr wrap="square" rtlCol="0">
            <a:spAutoFit/>
          </a:bodyPr>
          <a:lstStyle/>
          <a:p>
            <a:r>
              <a:rPr lang="en-US" sz="3000" dirty="0"/>
              <a:t>Oil 1009 Phase 2</a:t>
            </a:r>
          </a:p>
          <a:p>
            <a:r>
              <a:rPr lang="en-US" sz="3000" dirty="0"/>
              <a:t>AEVB50%</a:t>
            </a:r>
          </a:p>
        </p:txBody>
      </p:sp>
      <p:pic>
        <p:nvPicPr>
          <p:cNvPr id="6" name="Picture 5"/>
          <p:cNvPicPr>
            <a:picLocks noChangeAspect="1"/>
          </p:cNvPicPr>
          <p:nvPr/>
        </p:nvPicPr>
        <p:blipFill>
          <a:blip r:embed="rId2"/>
          <a:stretch>
            <a:fillRect/>
          </a:stretch>
        </p:blipFill>
        <p:spPr>
          <a:xfrm>
            <a:off x="152400" y="1154125"/>
            <a:ext cx="5359929" cy="1311101"/>
          </a:xfrm>
          <a:prstGeom prst="rect">
            <a:avLst/>
          </a:prstGeom>
        </p:spPr>
      </p:pic>
      <p:pic>
        <p:nvPicPr>
          <p:cNvPr id="2" name="Picture 1"/>
          <p:cNvPicPr>
            <a:picLocks noChangeAspect="1"/>
          </p:cNvPicPr>
          <p:nvPr/>
        </p:nvPicPr>
        <p:blipFill>
          <a:blip r:embed="rId3"/>
          <a:stretch>
            <a:fillRect/>
          </a:stretch>
        </p:blipFill>
        <p:spPr>
          <a:xfrm>
            <a:off x="152400" y="2538495"/>
            <a:ext cx="5359929" cy="1321928"/>
          </a:xfrm>
          <a:prstGeom prst="rect">
            <a:avLst/>
          </a:prstGeom>
        </p:spPr>
      </p:pic>
      <p:pic>
        <p:nvPicPr>
          <p:cNvPr id="5" name="Picture 4"/>
          <p:cNvPicPr>
            <a:picLocks noChangeAspect="1"/>
          </p:cNvPicPr>
          <p:nvPr/>
        </p:nvPicPr>
        <p:blipFill>
          <a:blip r:embed="rId4"/>
          <a:stretch>
            <a:fillRect/>
          </a:stretch>
        </p:blipFill>
        <p:spPr>
          <a:xfrm>
            <a:off x="151104" y="3933694"/>
            <a:ext cx="5361225" cy="1303867"/>
          </a:xfrm>
          <a:prstGeom prst="rect">
            <a:avLst/>
          </a:prstGeom>
        </p:spPr>
      </p:pic>
      <p:pic>
        <p:nvPicPr>
          <p:cNvPr id="4" name="Picture 3"/>
          <p:cNvPicPr>
            <a:picLocks noChangeAspect="1"/>
          </p:cNvPicPr>
          <p:nvPr/>
        </p:nvPicPr>
        <p:blipFill>
          <a:blip r:embed="rId5"/>
          <a:stretch>
            <a:fillRect/>
          </a:stretch>
        </p:blipFill>
        <p:spPr>
          <a:xfrm>
            <a:off x="5512329" y="2465226"/>
            <a:ext cx="3128129" cy="2636648"/>
          </a:xfrm>
          <a:prstGeom prst="rect">
            <a:avLst/>
          </a:prstGeom>
        </p:spPr>
      </p:pic>
      <p:pic>
        <p:nvPicPr>
          <p:cNvPr id="7" name="Picture 6"/>
          <p:cNvPicPr>
            <a:picLocks noChangeAspect="1"/>
          </p:cNvPicPr>
          <p:nvPr/>
        </p:nvPicPr>
        <p:blipFill rotWithShape="1">
          <a:blip r:embed="rId6"/>
          <a:srcRect l="46377" t="-1000"/>
          <a:stretch/>
        </p:blipFill>
        <p:spPr>
          <a:xfrm>
            <a:off x="8719125" y="2989220"/>
            <a:ext cx="359672" cy="677450"/>
          </a:xfrm>
          <a:prstGeom prst="rect">
            <a:avLst/>
          </a:prstGeom>
        </p:spPr>
      </p:pic>
    </p:spTree>
    <p:extLst>
      <p:ext uri="{BB962C8B-B14F-4D97-AF65-F5344CB8AC3E}">
        <p14:creationId xmlns:p14="http://schemas.microsoft.com/office/powerpoint/2010/main" val="345029286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04800"/>
            <a:ext cx="7696200" cy="6215953"/>
          </a:xfrm>
          <a:prstGeom prst="rect">
            <a:avLst/>
          </a:prstGeom>
        </p:spPr>
      </p:pic>
    </p:spTree>
    <p:extLst>
      <p:ext uri="{BB962C8B-B14F-4D97-AF65-F5344CB8AC3E}">
        <p14:creationId xmlns:p14="http://schemas.microsoft.com/office/powerpoint/2010/main" val="30113136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457200"/>
            <a:ext cx="7543800" cy="6092865"/>
          </a:xfrm>
          <a:prstGeom prst="rect">
            <a:avLst/>
          </a:prstGeom>
        </p:spPr>
      </p:pic>
    </p:spTree>
    <p:extLst>
      <p:ext uri="{BB962C8B-B14F-4D97-AF65-F5344CB8AC3E}">
        <p14:creationId xmlns:p14="http://schemas.microsoft.com/office/powerpoint/2010/main" val="128062536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457199"/>
            <a:ext cx="7543800" cy="6092865"/>
          </a:xfrm>
          <a:prstGeom prst="rect">
            <a:avLst/>
          </a:prstGeom>
        </p:spPr>
      </p:pic>
    </p:spTree>
    <p:extLst>
      <p:ext uri="{BB962C8B-B14F-4D97-AF65-F5344CB8AC3E}">
        <p14:creationId xmlns:p14="http://schemas.microsoft.com/office/powerpoint/2010/main" val="38134378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533400"/>
            <a:ext cx="7467600" cy="6031321"/>
          </a:xfrm>
          <a:prstGeom prst="rect">
            <a:avLst/>
          </a:prstGeom>
        </p:spPr>
      </p:pic>
    </p:spTree>
    <p:extLst>
      <p:ext uri="{BB962C8B-B14F-4D97-AF65-F5344CB8AC3E}">
        <p14:creationId xmlns:p14="http://schemas.microsoft.com/office/powerpoint/2010/main" val="377626296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0" y="457200"/>
            <a:ext cx="7620000" cy="6154409"/>
          </a:xfrm>
          <a:prstGeom prst="rect">
            <a:avLst/>
          </a:prstGeom>
        </p:spPr>
      </p:pic>
    </p:spTree>
    <p:extLst>
      <p:ext uri="{BB962C8B-B14F-4D97-AF65-F5344CB8AC3E}">
        <p14:creationId xmlns:p14="http://schemas.microsoft.com/office/powerpoint/2010/main" val="18303278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04800"/>
            <a:ext cx="7696200" cy="6215953"/>
          </a:xfrm>
          <a:prstGeom prst="rect">
            <a:avLst/>
          </a:prstGeom>
        </p:spPr>
      </p:pic>
    </p:spTree>
    <p:extLst>
      <p:ext uri="{BB962C8B-B14F-4D97-AF65-F5344CB8AC3E}">
        <p14:creationId xmlns:p14="http://schemas.microsoft.com/office/powerpoint/2010/main" val="40176272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457199"/>
            <a:ext cx="7620000" cy="6154409"/>
          </a:xfrm>
          <a:prstGeom prst="rect">
            <a:avLst/>
          </a:prstGeom>
        </p:spPr>
      </p:pic>
    </p:spTree>
    <p:extLst>
      <p:ext uri="{BB962C8B-B14F-4D97-AF65-F5344CB8AC3E}">
        <p14:creationId xmlns:p14="http://schemas.microsoft.com/office/powerpoint/2010/main" val="23150372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haust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457199"/>
            <a:ext cx="7620000" cy="6154409"/>
          </a:xfrm>
          <a:prstGeom prst="rect">
            <a:avLst/>
          </a:prstGeom>
        </p:spPr>
      </p:pic>
    </p:spTree>
    <p:extLst>
      <p:ext uri="{BB962C8B-B14F-4D97-AF65-F5344CB8AC3E}">
        <p14:creationId xmlns:p14="http://schemas.microsoft.com/office/powerpoint/2010/main" val="18502881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80999"/>
            <a:ext cx="7620000" cy="6154409"/>
          </a:xfrm>
          <a:prstGeom prst="rect">
            <a:avLst/>
          </a:prstGeom>
        </p:spPr>
      </p:pic>
    </p:spTree>
    <p:extLst>
      <p:ext uri="{BB962C8B-B14F-4D97-AF65-F5344CB8AC3E}">
        <p14:creationId xmlns:p14="http://schemas.microsoft.com/office/powerpoint/2010/main" val="18999291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457199"/>
            <a:ext cx="7696200" cy="6215953"/>
          </a:xfrm>
          <a:prstGeom prst="rect">
            <a:avLst/>
          </a:prstGeom>
        </p:spPr>
      </p:pic>
    </p:spTree>
    <p:extLst>
      <p:ext uri="{BB962C8B-B14F-4D97-AF65-F5344CB8AC3E}">
        <p14:creationId xmlns:p14="http://schemas.microsoft.com/office/powerpoint/2010/main" val="4206662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5547"/>
            <a:ext cx="3863051" cy="1015663"/>
          </a:xfrm>
          <a:prstGeom prst="rect">
            <a:avLst/>
          </a:prstGeom>
          <a:noFill/>
        </p:spPr>
        <p:txBody>
          <a:bodyPr wrap="square" rtlCol="0">
            <a:spAutoFit/>
          </a:bodyPr>
          <a:lstStyle/>
          <a:p>
            <a:r>
              <a:rPr lang="en-US" sz="3000" dirty="0"/>
              <a:t>Oil 1009 Phase 3</a:t>
            </a:r>
          </a:p>
          <a:p>
            <a:r>
              <a:rPr lang="en-US" sz="3000" dirty="0"/>
              <a:t>AEVB50%</a:t>
            </a:r>
          </a:p>
        </p:txBody>
      </p:sp>
      <p:pic>
        <p:nvPicPr>
          <p:cNvPr id="2" name="Picture 1"/>
          <p:cNvPicPr>
            <a:picLocks noChangeAspect="1"/>
          </p:cNvPicPr>
          <p:nvPr/>
        </p:nvPicPr>
        <p:blipFill>
          <a:blip r:embed="rId2"/>
          <a:stretch>
            <a:fillRect/>
          </a:stretch>
        </p:blipFill>
        <p:spPr>
          <a:xfrm>
            <a:off x="152400" y="1259660"/>
            <a:ext cx="5342467" cy="1353963"/>
          </a:xfrm>
          <a:prstGeom prst="rect">
            <a:avLst/>
          </a:prstGeom>
        </p:spPr>
      </p:pic>
      <p:pic>
        <p:nvPicPr>
          <p:cNvPr id="5" name="Picture 4"/>
          <p:cNvPicPr>
            <a:picLocks noChangeAspect="1"/>
          </p:cNvPicPr>
          <p:nvPr/>
        </p:nvPicPr>
        <p:blipFill>
          <a:blip r:embed="rId3"/>
          <a:stretch>
            <a:fillRect/>
          </a:stretch>
        </p:blipFill>
        <p:spPr>
          <a:xfrm>
            <a:off x="152399" y="2631157"/>
            <a:ext cx="5342467" cy="1358129"/>
          </a:xfrm>
          <a:prstGeom prst="rect">
            <a:avLst/>
          </a:prstGeom>
        </p:spPr>
      </p:pic>
      <p:pic>
        <p:nvPicPr>
          <p:cNvPr id="6" name="Picture 5"/>
          <p:cNvPicPr>
            <a:picLocks noChangeAspect="1"/>
          </p:cNvPicPr>
          <p:nvPr/>
        </p:nvPicPr>
        <p:blipFill>
          <a:blip r:embed="rId4"/>
          <a:stretch>
            <a:fillRect/>
          </a:stretch>
        </p:blipFill>
        <p:spPr>
          <a:xfrm>
            <a:off x="152400" y="3990168"/>
            <a:ext cx="5342467" cy="1362295"/>
          </a:xfrm>
          <a:prstGeom prst="rect">
            <a:avLst/>
          </a:prstGeom>
        </p:spPr>
      </p:pic>
      <p:pic>
        <p:nvPicPr>
          <p:cNvPr id="4" name="Picture 3"/>
          <p:cNvPicPr>
            <a:picLocks noChangeAspect="1"/>
          </p:cNvPicPr>
          <p:nvPr/>
        </p:nvPicPr>
        <p:blipFill>
          <a:blip r:embed="rId5"/>
          <a:stretch>
            <a:fillRect/>
          </a:stretch>
        </p:blipFill>
        <p:spPr>
          <a:xfrm>
            <a:off x="5494865" y="2209800"/>
            <a:ext cx="3224259" cy="2698823"/>
          </a:xfrm>
          <a:prstGeom prst="rect">
            <a:avLst/>
          </a:prstGeom>
        </p:spPr>
      </p:pic>
      <p:pic>
        <p:nvPicPr>
          <p:cNvPr id="7" name="Picture 6"/>
          <p:cNvPicPr>
            <a:picLocks noChangeAspect="1"/>
          </p:cNvPicPr>
          <p:nvPr/>
        </p:nvPicPr>
        <p:blipFill rotWithShape="1">
          <a:blip r:embed="rId6"/>
          <a:srcRect l="46377" t="-1000"/>
          <a:stretch/>
        </p:blipFill>
        <p:spPr>
          <a:xfrm>
            <a:off x="8719124" y="2274898"/>
            <a:ext cx="359672" cy="677450"/>
          </a:xfrm>
          <a:prstGeom prst="rect">
            <a:avLst/>
          </a:prstGeom>
        </p:spPr>
      </p:pic>
    </p:spTree>
    <p:extLst>
      <p:ext uri="{BB962C8B-B14F-4D97-AF65-F5344CB8AC3E}">
        <p14:creationId xmlns:p14="http://schemas.microsoft.com/office/powerpoint/2010/main" val="253104630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el Flow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7696200" cy="6215953"/>
          </a:xfrm>
          <a:prstGeom prst="rect">
            <a:avLst/>
          </a:prstGeom>
        </p:spPr>
      </p:pic>
    </p:spTree>
    <p:extLst>
      <p:ext uri="{BB962C8B-B14F-4D97-AF65-F5344CB8AC3E}">
        <p14:creationId xmlns:p14="http://schemas.microsoft.com/office/powerpoint/2010/main" val="41741144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Hum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7620000" cy="6154409"/>
          </a:xfrm>
          <a:prstGeom prst="rect">
            <a:avLst/>
          </a:prstGeom>
        </p:spPr>
      </p:pic>
    </p:spTree>
    <p:extLst>
      <p:ext uri="{BB962C8B-B14F-4D97-AF65-F5344CB8AC3E}">
        <p14:creationId xmlns:p14="http://schemas.microsoft.com/office/powerpoint/2010/main" val="278808639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Hum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0999"/>
            <a:ext cx="7848600" cy="6339041"/>
          </a:xfrm>
          <a:prstGeom prst="rect">
            <a:avLst/>
          </a:prstGeom>
        </p:spPr>
      </p:pic>
    </p:spTree>
    <p:extLst>
      <p:ext uri="{BB962C8B-B14F-4D97-AF65-F5344CB8AC3E}">
        <p14:creationId xmlns:p14="http://schemas.microsoft.com/office/powerpoint/2010/main" val="10434537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Hum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7696200" cy="6215953"/>
          </a:xfrm>
          <a:prstGeom prst="rect">
            <a:avLst/>
          </a:prstGeom>
        </p:spPr>
      </p:pic>
    </p:spTree>
    <p:extLst>
      <p:ext uri="{BB962C8B-B14F-4D97-AF65-F5344CB8AC3E}">
        <p14:creationId xmlns:p14="http://schemas.microsoft.com/office/powerpoint/2010/main" val="57800945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457199"/>
            <a:ext cx="7696200" cy="6215953"/>
          </a:xfrm>
          <a:prstGeom prst="rect">
            <a:avLst/>
          </a:prstGeom>
        </p:spPr>
      </p:pic>
    </p:spTree>
    <p:extLst>
      <p:ext uri="{BB962C8B-B14F-4D97-AF65-F5344CB8AC3E}">
        <p14:creationId xmlns:p14="http://schemas.microsoft.com/office/powerpoint/2010/main" val="226063635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533400"/>
            <a:ext cx="7315200" cy="5908233"/>
          </a:xfrm>
          <a:prstGeom prst="rect">
            <a:avLst/>
          </a:prstGeom>
        </p:spPr>
      </p:pic>
    </p:spTree>
    <p:extLst>
      <p:ext uri="{BB962C8B-B14F-4D97-AF65-F5344CB8AC3E}">
        <p14:creationId xmlns:p14="http://schemas.microsoft.com/office/powerpoint/2010/main" val="366501904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399"/>
            <a:ext cx="7543800" cy="6092865"/>
          </a:xfrm>
          <a:prstGeom prst="rect">
            <a:avLst/>
          </a:prstGeom>
        </p:spPr>
      </p:pic>
    </p:spTree>
    <p:extLst>
      <p:ext uri="{BB962C8B-B14F-4D97-AF65-F5344CB8AC3E}">
        <p14:creationId xmlns:p14="http://schemas.microsoft.com/office/powerpoint/2010/main" val="375385646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533400"/>
            <a:ext cx="7467600" cy="6031321"/>
          </a:xfrm>
          <a:prstGeom prst="rect">
            <a:avLst/>
          </a:prstGeom>
        </p:spPr>
      </p:pic>
    </p:spTree>
    <p:extLst>
      <p:ext uri="{BB962C8B-B14F-4D97-AF65-F5344CB8AC3E}">
        <p14:creationId xmlns:p14="http://schemas.microsoft.com/office/powerpoint/2010/main" val="25488720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7543800" cy="6092865"/>
          </a:xfrm>
          <a:prstGeom prst="rect">
            <a:avLst/>
          </a:prstGeom>
        </p:spPr>
      </p:pic>
    </p:spTree>
    <p:extLst>
      <p:ext uri="{BB962C8B-B14F-4D97-AF65-F5344CB8AC3E}">
        <p14:creationId xmlns:p14="http://schemas.microsoft.com/office/powerpoint/2010/main" val="294155306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ake Temp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457200"/>
            <a:ext cx="7620000" cy="6154409"/>
          </a:xfrm>
          <a:prstGeom prst="rect">
            <a:avLst/>
          </a:prstGeom>
        </p:spPr>
      </p:pic>
    </p:spTree>
    <p:extLst>
      <p:ext uri="{BB962C8B-B14F-4D97-AF65-F5344CB8AC3E}">
        <p14:creationId xmlns:p14="http://schemas.microsoft.com/office/powerpoint/2010/main" val="4167290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3863051" cy="1015663"/>
          </a:xfrm>
          <a:prstGeom prst="rect">
            <a:avLst/>
          </a:prstGeom>
          <a:noFill/>
        </p:spPr>
        <p:txBody>
          <a:bodyPr wrap="square" rtlCol="0">
            <a:spAutoFit/>
          </a:bodyPr>
          <a:lstStyle/>
          <a:p>
            <a:r>
              <a:rPr lang="en-US" sz="3000" dirty="0"/>
              <a:t>Oil 940 Phase 1</a:t>
            </a:r>
          </a:p>
          <a:p>
            <a:r>
              <a:rPr lang="en-US" sz="3000" dirty="0"/>
              <a:t>AEVB50%</a:t>
            </a:r>
          </a:p>
        </p:txBody>
      </p:sp>
      <p:pic>
        <p:nvPicPr>
          <p:cNvPr id="7" name="Picture 6"/>
          <p:cNvPicPr>
            <a:picLocks noChangeAspect="1"/>
          </p:cNvPicPr>
          <p:nvPr/>
        </p:nvPicPr>
        <p:blipFill>
          <a:blip r:embed="rId2"/>
          <a:stretch>
            <a:fillRect/>
          </a:stretch>
        </p:blipFill>
        <p:spPr>
          <a:xfrm>
            <a:off x="76200" y="1401761"/>
            <a:ext cx="5328667" cy="1409961"/>
          </a:xfrm>
          <a:prstGeom prst="rect">
            <a:avLst/>
          </a:prstGeom>
        </p:spPr>
      </p:pic>
      <p:pic>
        <p:nvPicPr>
          <p:cNvPr id="9" name="Picture 8"/>
          <p:cNvPicPr>
            <a:picLocks noChangeAspect="1"/>
          </p:cNvPicPr>
          <p:nvPr/>
        </p:nvPicPr>
        <p:blipFill>
          <a:blip r:embed="rId3"/>
          <a:stretch>
            <a:fillRect/>
          </a:stretch>
        </p:blipFill>
        <p:spPr>
          <a:xfrm>
            <a:off x="76200" y="2811722"/>
            <a:ext cx="5328666" cy="1357566"/>
          </a:xfrm>
          <a:prstGeom prst="rect">
            <a:avLst/>
          </a:prstGeom>
        </p:spPr>
      </p:pic>
      <p:pic>
        <p:nvPicPr>
          <p:cNvPr id="10" name="Picture 9"/>
          <p:cNvPicPr>
            <a:picLocks noChangeAspect="1"/>
          </p:cNvPicPr>
          <p:nvPr/>
        </p:nvPicPr>
        <p:blipFill>
          <a:blip r:embed="rId4"/>
          <a:stretch>
            <a:fillRect/>
          </a:stretch>
        </p:blipFill>
        <p:spPr>
          <a:xfrm>
            <a:off x="76200" y="4169288"/>
            <a:ext cx="5328667" cy="1365947"/>
          </a:xfrm>
          <a:prstGeom prst="rect">
            <a:avLst/>
          </a:prstGeom>
        </p:spPr>
      </p:pic>
      <p:pic>
        <p:nvPicPr>
          <p:cNvPr id="2" name="Picture 1"/>
          <p:cNvPicPr>
            <a:picLocks noChangeAspect="1"/>
          </p:cNvPicPr>
          <p:nvPr/>
        </p:nvPicPr>
        <p:blipFill>
          <a:blip r:embed="rId5"/>
          <a:stretch>
            <a:fillRect/>
          </a:stretch>
        </p:blipFill>
        <p:spPr>
          <a:xfrm>
            <a:off x="5404865" y="2209800"/>
            <a:ext cx="3365351" cy="2270237"/>
          </a:xfrm>
          <a:prstGeom prst="rect">
            <a:avLst/>
          </a:prstGeom>
        </p:spPr>
      </p:pic>
      <p:pic>
        <p:nvPicPr>
          <p:cNvPr id="8" name="Picture 7"/>
          <p:cNvPicPr>
            <a:picLocks noChangeAspect="1"/>
          </p:cNvPicPr>
          <p:nvPr/>
        </p:nvPicPr>
        <p:blipFill rotWithShape="1">
          <a:blip r:embed="rId6"/>
          <a:srcRect l="46377" t="-1000"/>
          <a:stretch/>
        </p:blipFill>
        <p:spPr>
          <a:xfrm>
            <a:off x="8770217" y="2209800"/>
            <a:ext cx="359672" cy="677450"/>
          </a:xfrm>
          <a:prstGeom prst="rect">
            <a:avLst/>
          </a:prstGeom>
        </p:spPr>
      </p:pic>
    </p:spTree>
    <p:extLst>
      <p:ext uri="{BB962C8B-B14F-4D97-AF65-F5344CB8AC3E}">
        <p14:creationId xmlns:p14="http://schemas.microsoft.com/office/powerpoint/2010/main" val="364494536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533400"/>
            <a:ext cx="7467600" cy="6031321"/>
          </a:xfrm>
          <a:prstGeom prst="rect">
            <a:avLst/>
          </a:prstGeom>
        </p:spPr>
      </p:pic>
    </p:spTree>
    <p:extLst>
      <p:ext uri="{BB962C8B-B14F-4D97-AF65-F5344CB8AC3E}">
        <p14:creationId xmlns:p14="http://schemas.microsoft.com/office/powerpoint/2010/main" val="420416388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457200"/>
            <a:ext cx="7547683" cy="6096001"/>
          </a:xfrm>
          <a:prstGeom prst="rect">
            <a:avLst/>
          </a:prstGeom>
        </p:spPr>
      </p:pic>
    </p:spTree>
    <p:extLst>
      <p:ext uri="{BB962C8B-B14F-4D97-AF65-F5344CB8AC3E}">
        <p14:creationId xmlns:p14="http://schemas.microsoft.com/office/powerpoint/2010/main" val="295379397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Head Oil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80999"/>
            <a:ext cx="7543800" cy="6092865"/>
          </a:xfrm>
          <a:prstGeom prst="rect">
            <a:avLst/>
          </a:prstGeom>
        </p:spPr>
      </p:pic>
    </p:spTree>
    <p:extLst>
      <p:ext uri="{BB962C8B-B14F-4D97-AF65-F5344CB8AC3E}">
        <p14:creationId xmlns:p14="http://schemas.microsoft.com/office/powerpoint/2010/main" val="221419017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457200"/>
            <a:ext cx="7620000" cy="6154409"/>
          </a:xfrm>
          <a:prstGeom prst="rect">
            <a:avLst/>
          </a:prstGeom>
        </p:spPr>
      </p:pic>
    </p:spTree>
    <p:extLst>
      <p:ext uri="{BB962C8B-B14F-4D97-AF65-F5344CB8AC3E}">
        <p14:creationId xmlns:p14="http://schemas.microsoft.com/office/powerpoint/2010/main" val="35548246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81000"/>
            <a:ext cx="7620000" cy="6154409"/>
          </a:xfrm>
          <a:prstGeom prst="rect">
            <a:avLst/>
          </a:prstGeom>
        </p:spPr>
      </p:pic>
    </p:spTree>
    <p:extLst>
      <p:ext uri="{BB962C8B-B14F-4D97-AF65-F5344CB8AC3E}">
        <p14:creationId xmlns:p14="http://schemas.microsoft.com/office/powerpoint/2010/main" val="51638509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t Lambda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7620000" cy="6154409"/>
          </a:xfrm>
          <a:prstGeom prst="rect">
            <a:avLst/>
          </a:prstGeom>
        </p:spPr>
      </p:pic>
    </p:spTree>
    <p:extLst>
      <p:ext uri="{BB962C8B-B14F-4D97-AF65-F5344CB8AC3E}">
        <p14:creationId xmlns:p14="http://schemas.microsoft.com/office/powerpoint/2010/main" val="414876750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381000"/>
            <a:ext cx="7772400" cy="6277497"/>
          </a:xfrm>
          <a:prstGeom prst="rect">
            <a:avLst/>
          </a:prstGeom>
        </p:spPr>
      </p:pic>
    </p:spTree>
    <p:extLst>
      <p:ext uri="{BB962C8B-B14F-4D97-AF65-F5344CB8AC3E}">
        <p14:creationId xmlns:p14="http://schemas.microsoft.com/office/powerpoint/2010/main" val="10344813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81000"/>
            <a:ext cx="7696200" cy="6215953"/>
          </a:xfrm>
          <a:prstGeom prst="rect">
            <a:avLst/>
          </a:prstGeom>
        </p:spPr>
      </p:pic>
    </p:spTree>
    <p:extLst>
      <p:ext uri="{BB962C8B-B14F-4D97-AF65-F5344CB8AC3E}">
        <p14:creationId xmlns:p14="http://schemas.microsoft.com/office/powerpoint/2010/main" val="19490772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ifold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14400" y="533400"/>
            <a:ext cx="7620000" cy="6154409"/>
          </a:xfrm>
          <a:prstGeom prst="rect">
            <a:avLst/>
          </a:prstGeom>
        </p:spPr>
      </p:pic>
    </p:spTree>
    <p:extLst>
      <p:ext uri="{BB962C8B-B14F-4D97-AF65-F5344CB8AC3E}">
        <p14:creationId xmlns:p14="http://schemas.microsoft.com/office/powerpoint/2010/main" val="176643136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457200"/>
            <a:ext cx="7543800" cy="6092865"/>
          </a:xfrm>
          <a:prstGeom prst="rect">
            <a:avLst/>
          </a:prstGeom>
        </p:spPr>
      </p:pic>
    </p:spTree>
    <p:extLst>
      <p:ext uri="{BB962C8B-B14F-4D97-AF65-F5344CB8AC3E}">
        <p14:creationId xmlns:p14="http://schemas.microsoft.com/office/powerpoint/2010/main" val="2946782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1" y="173269"/>
            <a:ext cx="3863051" cy="1015663"/>
          </a:xfrm>
          <a:prstGeom prst="rect">
            <a:avLst/>
          </a:prstGeom>
          <a:noFill/>
        </p:spPr>
        <p:txBody>
          <a:bodyPr wrap="square" rtlCol="0">
            <a:spAutoFit/>
          </a:bodyPr>
          <a:lstStyle/>
          <a:p>
            <a:r>
              <a:rPr lang="en-US" sz="3000" dirty="0"/>
              <a:t>Oil 940 Phase 2</a:t>
            </a:r>
          </a:p>
          <a:p>
            <a:r>
              <a:rPr lang="en-US" sz="3000" dirty="0"/>
              <a:t>AEVB50%</a:t>
            </a:r>
          </a:p>
        </p:txBody>
      </p:sp>
      <p:pic>
        <p:nvPicPr>
          <p:cNvPr id="4" name="Picture 3"/>
          <p:cNvPicPr>
            <a:picLocks noChangeAspect="1"/>
          </p:cNvPicPr>
          <p:nvPr/>
        </p:nvPicPr>
        <p:blipFill>
          <a:blip r:embed="rId2"/>
          <a:stretch>
            <a:fillRect/>
          </a:stretch>
        </p:blipFill>
        <p:spPr>
          <a:xfrm>
            <a:off x="76200" y="1324166"/>
            <a:ext cx="5328667" cy="1329637"/>
          </a:xfrm>
          <a:prstGeom prst="rect">
            <a:avLst/>
          </a:prstGeom>
        </p:spPr>
      </p:pic>
      <p:pic>
        <p:nvPicPr>
          <p:cNvPr id="2" name="Picture 1"/>
          <p:cNvPicPr>
            <a:picLocks noChangeAspect="1"/>
          </p:cNvPicPr>
          <p:nvPr/>
        </p:nvPicPr>
        <p:blipFill>
          <a:blip r:embed="rId3"/>
          <a:stretch>
            <a:fillRect/>
          </a:stretch>
        </p:blipFill>
        <p:spPr>
          <a:xfrm>
            <a:off x="76199" y="2710241"/>
            <a:ext cx="5328667" cy="1332386"/>
          </a:xfrm>
          <a:prstGeom prst="rect">
            <a:avLst/>
          </a:prstGeom>
        </p:spPr>
      </p:pic>
      <p:pic>
        <p:nvPicPr>
          <p:cNvPr id="5" name="Picture 4"/>
          <p:cNvPicPr>
            <a:picLocks noChangeAspect="1"/>
          </p:cNvPicPr>
          <p:nvPr/>
        </p:nvPicPr>
        <p:blipFill>
          <a:blip r:embed="rId4"/>
          <a:stretch>
            <a:fillRect/>
          </a:stretch>
        </p:blipFill>
        <p:spPr>
          <a:xfrm>
            <a:off x="76200" y="4092037"/>
            <a:ext cx="5328667" cy="1336448"/>
          </a:xfrm>
          <a:prstGeom prst="rect">
            <a:avLst/>
          </a:prstGeom>
        </p:spPr>
      </p:pic>
      <p:pic>
        <p:nvPicPr>
          <p:cNvPr id="6" name="Picture 5"/>
          <p:cNvPicPr>
            <a:picLocks noChangeAspect="1"/>
          </p:cNvPicPr>
          <p:nvPr/>
        </p:nvPicPr>
        <p:blipFill>
          <a:blip r:embed="rId5"/>
          <a:stretch>
            <a:fillRect/>
          </a:stretch>
        </p:blipFill>
        <p:spPr>
          <a:xfrm>
            <a:off x="5404866" y="1958805"/>
            <a:ext cx="3278539" cy="2755432"/>
          </a:xfrm>
          <a:prstGeom prst="rect">
            <a:avLst/>
          </a:prstGeom>
        </p:spPr>
      </p:pic>
      <p:pic>
        <p:nvPicPr>
          <p:cNvPr id="7" name="Picture 6"/>
          <p:cNvPicPr>
            <a:picLocks noChangeAspect="1"/>
          </p:cNvPicPr>
          <p:nvPr/>
        </p:nvPicPr>
        <p:blipFill rotWithShape="1">
          <a:blip r:embed="rId6"/>
          <a:srcRect l="46377" t="-1000"/>
          <a:stretch/>
        </p:blipFill>
        <p:spPr>
          <a:xfrm>
            <a:off x="8683405" y="1958803"/>
            <a:ext cx="359672" cy="677450"/>
          </a:xfrm>
          <a:prstGeom prst="rect">
            <a:avLst/>
          </a:prstGeom>
        </p:spPr>
      </p:pic>
    </p:spTree>
    <p:extLst>
      <p:ext uri="{BB962C8B-B14F-4D97-AF65-F5344CB8AC3E}">
        <p14:creationId xmlns:p14="http://schemas.microsoft.com/office/powerpoint/2010/main" val="26246584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81000"/>
            <a:ext cx="7620000" cy="6154409"/>
          </a:xfrm>
          <a:prstGeom prst="rect">
            <a:avLst/>
          </a:prstGeom>
        </p:spPr>
      </p:pic>
    </p:spTree>
    <p:extLst>
      <p:ext uri="{BB962C8B-B14F-4D97-AF65-F5344CB8AC3E}">
        <p14:creationId xmlns:p14="http://schemas.microsoft.com/office/powerpoint/2010/main" val="3260039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l Temp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04800"/>
            <a:ext cx="7772400" cy="6277497"/>
          </a:xfrm>
          <a:prstGeom prst="rect">
            <a:avLst/>
          </a:prstGeom>
        </p:spPr>
      </p:pic>
    </p:spTree>
    <p:extLst>
      <p:ext uri="{BB962C8B-B14F-4D97-AF65-F5344CB8AC3E}">
        <p14:creationId xmlns:p14="http://schemas.microsoft.com/office/powerpoint/2010/main" val="27824448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81000"/>
            <a:ext cx="7543800" cy="6092865"/>
          </a:xfrm>
          <a:prstGeom prst="rect">
            <a:avLst/>
          </a:prstGeom>
        </p:spPr>
      </p:pic>
    </p:spTree>
    <p:extLst>
      <p:ext uri="{BB962C8B-B14F-4D97-AF65-F5344CB8AC3E}">
        <p14:creationId xmlns:p14="http://schemas.microsoft.com/office/powerpoint/2010/main" val="346209562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304800"/>
            <a:ext cx="7696200" cy="6215953"/>
          </a:xfrm>
          <a:prstGeom prst="rect">
            <a:avLst/>
          </a:prstGeom>
        </p:spPr>
      </p:pic>
    </p:spTree>
    <p:extLst>
      <p:ext uri="{BB962C8B-B14F-4D97-AF65-F5344CB8AC3E}">
        <p14:creationId xmlns:p14="http://schemas.microsoft.com/office/powerpoint/2010/main" val="167028070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81000"/>
            <a:ext cx="7642027" cy="6172200"/>
          </a:xfrm>
          <a:prstGeom prst="rect">
            <a:avLst/>
          </a:prstGeom>
        </p:spPr>
      </p:pic>
    </p:spTree>
    <p:extLst>
      <p:ext uri="{BB962C8B-B14F-4D97-AF65-F5344CB8AC3E}">
        <p14:creationId xmlns:p14="http://schemas.microsoft.com/office/powerpoint/2010/main" val="23872808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80999"/>
            <a:ext cx="7620000" cy="6154409"/>
          </a:xfrm>
          <a:prstGeom prst="rect">
            <a:avLst/>
          </a:prstGeom>
        </p:spPr>
      </p:pic>
    </p:spTree>
    <p:extLst>
      <p:ext uri="{BB962C8B-B14F-4D97-AF65-F5344CB8AC3E}">
        <p14:creationId xmlns:p14="http://schemas.microsoft.com/office/powerpoint/2010/main" val="5632746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81000"/>
            <a:ext cx="7696200" cy="6215953"/>
          </a:xfrm>
          <a:prstGeom prst="rect">
            <a:avLst/>
          </a:prstGeom>
        </p:spPr>
      </p:pic>
    </p:spTree>
    <p:extLst>
      <p:ext uri="{BB962C8B-B14F-4D97-AF65-F5344CB8AC3E}">
        <p14:creationId xmlns:p14="http://schemas.microsoft.com/office/powerpoint/2010/main" val="214954580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 Oil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80999"/>
            <a:ext cx="7772400" cy="6277497"/>
          </a:xfrm>
          <a:prstGeom prst="rect">
            <a:avLst/>
          </a:prstGeom>
        </p:spPr>
      </p:pic>
    </p:spTree>
    <p:extLst>
      <p:ext uri="{BB962C8B-B14F-4D97-AF65-F5344CB8AC3E}">
        <p14:creationId xmlns:p14="http://schemas.microsoft.com/office/powerpoint/2010/main" val="35359260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457200"/>
            <a:ext cx="7620000" cy="6154409"/>
          </a:xfrm>
          <a:prstGeom prst="rect">
            <a:avLst/>
          </a:prstGeom>
        </p:spPr>
      </p:pic>
    </p:spTree>
    <p:extLst>
      <p:ext uri="{BB962C8B-B14F-4D97-AF65-F5344CB8AC3E}">
        <p14:creationId xmlns:p14="http://schemas.microsoft.com/office/powerpoint/2010/main" val="10712832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228599"/>
            <a:ext cx="7772400" cy="6277497"/>
          </a:xfrm>
          <a:prstGeom prst="rect">
            <a:avLst/>
          </a:prstGeom>
        </p:spPr>
      </p:pic>
    </p:spTree>
    <p:extLst>
      <p:ext uri="{BB962C8B-B14F-4D97-AF65-F5344CB8AC3E}">
        <p14:creationId xmlns:p14="http://schemas.microsoft.com/office/powerpoint/2010/main" val="53226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78" y="229443"/>
            <a:ext cx="3863051" cy="1015663"/>
          </a:xfrm>
          <a:prstGeom prst="rect">
            <a:avLst/>
          </a:prstGeom>
          <a:noFill/>
        </p:spPr>
        <p:txBody>
          <a:bodyPr wrap="square" rtlCol="0">
            <a:spAutoFit/>
          </a:bodyPr>
          <a:lstStyle/>
          <a:p>
            <a:r>
              <a:rPr lang="en-US" sz="3000" dirty="0"/>
              <a:t>Oil 940 Phase 3</a:t>
            </a:r>
          </a:p>
          <a:p>
            <a:r>
              <a:rPr lang="en-US" sz="3000" dirty="0"/>
              <a:t>AEVB50%</a:t>
            </a:r>
          </a:p>
        </p:txBody>
      </p:sp>
      <p:pic>
        <p:nvPicPr>
          <p:cNvPr id="4" name="Picture 3"/>
          <p:cNvPicPr>
            <a:picLocks noChangeAspect="1"/>
          </p:cNvPicPr>
          <p:nvPr/>
        </p:nvPicPr>
        <p:blipFill>
          <a:blip r:embed="rId2"/>
          <a:stretch>
            <a:fillRect/>
          </a:stretch>
        </p:blipFill>
        <p:spPr>
          <a:xfrm>
            <a:off x="152400" y="1447800"/>
            <a:ext cx="5328667" cy="1349621"/>
          </a:xfrm>
          <a:prstGeom prst="rect">
            <a:avLst/>
          </a:prstGeom>
        </p:spPr>
      </p:pic>
      <p:pic>
        <p:nvPicPr>
          <p:cNvPr id="5" name="Picture 4"/>
          <p:cNvPicPr>
            <a:picLocks noChangeAspect="1"/>
          </p:cNvPicPr>
          <p:nvPr/>
        </p:nvPicPr>
        <p:blipFill>
          <a:blip r:embed="rId3"/>
          <a:stretch>
            <a:fillRect/>
          </a:stretch>
        </p:blipFill>
        <p:spPr>
          <a:xfrm>
            <a:off x="152401" y="2800156"/>
            <a:ext cx="5328666" cy="1344151"/>
          </a:xfrm>
          <a:prstGeom prst="rect">
            <a:avLst/>
          </a:prstGeom>
        </p:spPr>
      </p:pic>
      <p:pic>
        <p:nvPicPr>
          <p:cNvPr id="2" name="Picture 1"/>
          <p:cNvPicPr>
            <a:picLocks noChangeAspect="1"/>
          </p:cNvPicPr>
          <p:nvPr/>
        </p:nvPicPr>
        <p:blipFill>
          <a:blip r:embed="rId4"/>
          <a:stretch>
            <a:fillRect/>
          </a:stretch>
        </p:blipFill>
        <p:spPr>
          <a:xfrm>
            <a:off x="153290" y="4144306"/>
            <a:ext cx="5327777" cy="1339791"/>
          </a:xfrm>
          <a:prstGeom prst="rect">
            <a:avLst/>
          </a:prstGeom>
        </p:spPr>
      </p:pic>
      <p:pic>
        <p:nvPicPr>
          <p:cNvPr id="6" name="Picture 5"/>
          <p:cNvPicPr>
            <a:picLocks noChangeAspect="1"/>
          </p:cNvPicPr>
          <p:nvPr/>
        </p:nvPicPr>
        <p:blipFill>
          <a:blip r:embed="rId5"/>
          <a:stretch>
            <a:fillRect/>
          </a:stretch>
        </p:blipFill>
        <p:spPr>
          <a:xfrm>
            <a:off x="5460617" y="2034861"/>
            <a:ext cx="3298311" cy="2765740"/>
          </a:xfrm>
          <a:prstGeom prst="rect">
            <a:avLst/>
          </a:prstGeom>
        </p:spPr>
      </p:pic>
      <p:pic>
        <p:nvPicPr>
          <p:cNvPr id="7" name="Picture 6"/>
          <p:cNvPicPr>
            <a:picLocks noChangeAspect="1"/>
          </p:cNvPicPr>
          <p:nvPr/>
        </p:nvPicPr>
        <p:blipFill rotWithShape="1">
          <a:blip r:embed="rId6"/>
          <a:srcRect l="46377" t="-1000"/>
          <a:stretch/>
        </p:blipFill>
        <p:spPr>
          <a:xfrm>
            <a:off x="8758928" y="2034859"/>
            <a:ext cx="359672" cy="677450"/>
          </a:xfrm>
          <a:prstGeom prst="rect">
            <a:avLst/>
          </a:prstGeom>
        </p:spPr>
      </p:pic>
    </p:spTree>
    <p:extLst>
      <p:ext uri="{BB962C8B-B14F-4D97-AF65-F5344CB8AC3E}">
        <p14:creationId xmlns:p14="http://schemas.microsoft.com/office/powerpoint/2010/main" val="377837346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Flow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04799"/>
            <a:ext cx="7848600" cy="6339041"/>
          </a:xfrm>
          <a:prstGeom prst="rect">
            <a:avLst/>
          </a:prstGeom>
        </p:spPr>
      </p:pic>
    </p:spTree>
    <p:extLst>
      <p:ext uri="{BB962C8B-B14F-4D97-AF65-F5344CB8AC3E}">
        <p14:creationId xmlns:p14="http://schemas.microsoft.com/office/powerpoint/2010/main" val="290104088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380999"/>
            <a:ext cx="7696200" cy="6215953"/>
          </a:xfrm>
          <a:prstGeom prst="rect">
            <a:avLst/>
          </a:prstGeom>
        </p:spPr>
      </p:pic>
    </p:spTree>
    <p:extLst>
      <p:ext uri="{BB962C8B-B14F-4D97-AF65-F5344CB8AC3E}">
        <p14:creationId xmlns:p14="http://schemas.microsoft.com/office/powerpoint/2010/main" val="136698307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80999"/>
            <a:ext cx="7620000" cy="6154409"/>
          </a:xfrm>
          <a:prstGeom prst="rect">
            <a:avLst/>
          </a:prstGeom>
        </p:spPr>
      </p:pic>
    </p:spTree>
    <p:extLst>
      <p:ext uri="{BB962C8B-B14F-4D97-AF65-F5344CB8AC3E}">
        <p14:creationId xmlns:p14="http://schemas.microsoft.com/office/powerpoint/2010/main" val="138887229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 Temp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80999"/>
            <a:ext cx="7696200" cy="6215953"/>
          </a:xfrm>
          <a:prstGeom prst="rect">
            <a:avLst/>
          </a:prstGeom>
        </p:spPr>
      </p:pic>
    </p:spTree>
    <p:extLst>
      <p:ext uri="{BB962C8B-B14F-4D97-AF65-F5344CB8AC3E}">
        <p14:creationId xmlns:p14="http://schemas.microsoft.com/office/powerpoint/2010/main" val="420186144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04799"/>
            <a:ext cx="7772400" cy="6277497"/>
          </a:xfrm>
          <a:prstGeom prst="rect">
            <a:avLst/>
          </a:prstGeom>
        </p:spPr>
      </p:pic>
    </p:spTree>
    <p:extLst>
      <p:ext uri="{BB962C8B-B14F-4D97-AF65-F5344CB8AC3E}">
        <p14:creationId xmlns:p14="http://schemas.microsoft.com/office/powerpoint/2010/main" val="369919182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04799"/>
            <a:ext cx="7772400" cy="6277497"/>
          </a:xfrm>
          <a:prstGeom prst="rect">
            <a:avLst/>
          </a:prstGeom>
        </p:spPr>
      </p:pic>
    </p:spTree>
    <p:extLst>
      <p:ext uri="{BB962C8B-B14F-4D97-AF65-F5344CB8AC3E}">
        <p14:creationId xmlns:p14="http://schemas.microsoft.com/office/powerpoint/2010/main" val="303065252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Head Oil Pres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304799"/>
            <a:ext cx="7772400" cy="6277497"/>
          </a:xfrm>
          <a:prstGeom prst="rect">
            <a:avLst/>
          </a:prstGeom>
        </p:spPr>
      </p:pic>
    </p:spTree>
    <p:extLst>
      <p:ext uri="{BB962C8B-B14F-4D97-AF65-F5344CB8AC3E}">
        <p14:creationId xmlns:p14="http://schemas.microsoft.com/office/powerpoint/2010/main" val="341197523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152400"/>
            <a:ext cx="8077200" cy="6523674"/>
          </a:xfrm>
          <a:prstGeom prst="rect">
            <a:avLst/>
          </a:prstGeom>
        </p:spPr>
      </p:pic>
    </p:spTree>
    <p:extLst>
      <p:ext uri="{BB962C8B-B14F-4D97-AF65-F5344CB8AC3E}">
        <p14:creationId xmlns:p14="http://schemas.microsoft.com/office/powerpoint/2010/main" val="348098851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228600"/>
            <a:ext cx="7924800" cy="6400586"/>
          </a:xfrm>
          <a:prstGeom prst="rect">
            <a:avLst/>
          </a:prstGeom>
        </p:spPr>
      </p:pic>
    </p:spTree>
    <p:extLst>
      <p:ext uri="{BB962C8B-B14F-4D97-AF65-F5344CB8AC3E}">
        <p14:creationId xmlns:p14="http://schemas.microsoft.com/office/powerpoint/2010/main" val="110538880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ght Lambda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04800"/>
            <a:ext cx="7848600" cy="6339041"/>
          </a:xfrm>
          <a:prstGeom prst="rect">
            <a:avLst/>
          </a:prstGeom>
        </p:spPr>
      </p:pic>
    </p:spTree>
    <p:extLst>
      <p:ext uri="{BB962C8B-B14F-4D97-AF65-F5344CB8AC3E}">
        <p14:creationId xmlns:p14="http://schemas.microsoft.com/office/powerpoint/2010/main" val="3149104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77703"/>
            <a:ext cx="3863051" cy="1015663"/>
          </a:xfrm>
          <a:prstGeom prst="rect">
            <a:avLst/>
          </a:prstGeom>
          <a:noFill/>
        </p:spPr>
        <p:txBody>
          <a:bodyPr wrap="square" rtlCol="0">
            <a:spAutoFit/>
          </a:bodyPr>
          <a:lstStyle/>
          <a:p>
            <a:r>
              <a:rPr lang="en-US" sz="3000" dirty="0"/>
              <a:t>Oil 1011 Phase 1</a:t>
            </a:r>
          </a:p>
          <a:p>
            <a:r>
              <a:rPr lang="en-US" sz="3000" dirty="0"/>
              <a:t>AEVB50%</a:t>
            </a:r>
          </a:p>
        </p:txBody>
      </p:sp>
      <p:pic>
        <p:nvPicPr>
          <p:cNvPr id="8" name="Picture 7"/>
          <p:cNvPicPr>
            <a:picLocks noChangeAspect="1"/>
          </p:cNvPicPr>
          <p:nvPr/>
        </p:nvPicPr>
        <p:blipFill>
          <a:blip r:embed="rId2"/>
          <a:stretch>
            <a:fillRect/>
          </a:stretch>
        </p:blipFill>
        <p:spPr>
          <a:xfrm>
            <a:off x="152400" y="1357574"/>
            <a:ext cx="5310056" cy="1325154"/>
          </a:xfrm>
          <a:prstGeom prst="rect">
            <a:avLst/>
          </a:prstGeom>
        </p:spPr>
      </p:pic>
      <p:pic>
        <p:nvPicPr>
          <p:cNvPr id="9" name="Picture 8"/>
          <p:cNvPicPr>
            <a:picLocks noChangeAspect="1"/>
          </p:cNvPicPr>
          <p:nvPr/>
        </p:nvPicPr>
        <p:blipFill>
          <a:blip r:embed="rId3"/>
          <a:stretch>
            <a:fillRect/>
          </a:stretch>
        </p:blipFill>
        <p:spPr>
          <a:xfrm>
            <a:off x="152400" y="2743200"/>
            <a:ext cx="5310056" cy="1329278"/>
          </a:xfrm>
          <a:prstGeom prst="rect">
            <a:avLst/>
          </a:prstGeom>
        </p:spPr>
      </p:pic>
      <p:pic>
        <p:nvPicPr>
          <p:cNvPr id="10" name="Picture 9"/>
          <p:cNvPicPr>
            <a:picLocks noChangeAspect="1"/>
          </p:cNvPicPr>
          <p:nvPr/>
        </p:nvPicPr>
        <p:blipFill>
          <a:blip r:embed="rId4"/>
          <a:stretch>
            <a:fillRect/>
          </a:stretch>
        </p:blipFill>
        <p:spPr>
          <a:xfrm>
            <a:off x="152400" y="4128826"/>
            <a:ext cx="5310056" cy="1329261"/>
          </a:xfrm>
          <a:prstGeom prst="rect">
            <a:avLst/>
          </a:prstGeom>
        </p:spPr>
      </p:pic>
      <p:pic>
        <p:nvPicPr>
          <p:cNvPr id="2" name="Picture 1"/>
          <p:cNvPicPr>
            <a:picLocks noChangeAspect="1"/>
          </p:cNvPicPr>
          <p:nvPr/>
        </p:nvPicPr>
        <p:blipFill>
          <a:blip r:embed="rId5"/>
          <a:stretch>
            <a:fillRect/>
          </a:stretch>
        </p:blipFill>
        <p:spPr>
          <a:xfrm>
            <a:off x="5451167" y="2209800"/>
            <a:ext cx="3291390" cy="2231699"/>
          </a:xfrm>
          <a:prstGeom prst="rect">
            <a:avLst/>
          </a:prstGeom>
        </p:spPr>
      </p:pic>
      <p:pic>
        <p:nvPicPr>
          <p:cNvPr id="7" name="Picture 6"/>
          <p:cNvPicPr>
            <a:picLocks noChangeAspect="1"/>
          </p:cNvPicPr>
          <p:nvPr/>
        </p:nvPicPr>
        <p:blipFill rotWithShape="1">
          <a:blip r:embed="rId6"/>
          <a:srcRect l="46377" t="-1000"/>
          <a:stretch/>
        </p:blipFill>
        <p:spPr>
          <a:xfrm>
            <a:off x="8742557" y="2216271"/>
            <a:ext cx="359672" cy="677450"/>
          </a:xfrm>
          <a:prstGeom prst="rect">
            <a:avLst/>
          </a:prstGeom>
        </p:spPr>
      </p:pic>
    </p:spTree>
    <p:extLst>
      <p:ext uri="{BB962C8B-B14F-4D97-AF65-F5344CB8AC3E}">
        <p14:creationId xmlns:p14="http://schemas.microsoft.com/office/powerpoint/2010/main" val="40199836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M PH1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380999"/>
            <a:ext cx="7620000" cy="6154409"/>
          </a:xfrm>
          <a:prstGeom prst="rect">
            <a:avLst/>
          </a:prstGeom>
        </p:spPr>
      </p:pic>
    </p:spTree>
    <p:extLst>
      <p:ext uri="{BB962C8B-B14F-4D97-AF65-F5344CB8AC3E}">
        <p14:creationId xmlns:p14="http://schemas.microsoft.com/office/powerpoint/2010/main" val="182940900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M PH2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380999"/>
            <a:ext cx="7772400" cy="6277497"/>
          </a:xfrm>
          <a:prstGeom prst="rect">
            <a:avLst/>
          </a:prstGeom>
        </p:spPr>
      </p:pic>
    </p:spTree>
    <p:extLst>
      <p:ext uri="{BB962C8B-B14F-4D97-AF65-F5344CB8AC3E}">
        <p14:creationId xmlns:p14="http://schemas.microsoft.com/office/powerpoint/2010/main" val="243404683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M PH3R_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381000"/>
            <a:ext cx="7772400" cy="6277497"/>
          </a:xfrm>
          <a:prstGeom prst="rect">
            <a:avLst/>
          </a:prstGeom>
        </p:spPr>
      </p:pic>
    </p:spTree>
    <p:extLst>
      <p:ext uri="{BB962C8B-B14F-4D97-AF65-F5344CB8AC3E}">
        <p14:creationId xmlns:p14="http://schemas.microsoft.com/office/powerpoint/2010/main" val="114980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34400" cy="1143000"/>
          </a:xfrm>
        </p:spPr>
        <p:txBody>
          <a:bodyPr>
            <a:normAutofit/>
          </a:bodyPr>
          <a:lstStyle/>
          <a:p>
            <a:pPr algn="ctr"/>
            <a:r>
              <a:rPr lang="en-US" sz="3200" dirty="0"/>
              <a:t>Precision Matrix Data Set</a:t>
            </a:r>
          </a:p>
        </p:txBody>
      </p:sp>
      <p:sp>
        <p:nvSpPr>
          <p:cNvPr id="4" name="Slide Number Placeholder 3"/>
          <p:cNvSpPr>
            <a:spLocks noGrp="1"/>
          </p:cNvSpPr>
          <p:nvPr>
            <p:ph type="sldNum" sz="quarter" idx="12"/>
          </p:nvPr>
        </p:nvSpPr>
        <p:spPr/>
        <p:txBody>
          <a:bodyPr/>
          <a:lstStyle/>
          <a:p>
            <a:fld id="{C17C1647-21DB-4F21-9B41-C46BD641619B}" type="slidenum">
              <a:rPr lang="en-US" smtClean="0"/>
              <a:pPr/>
              <a:t>3</a:t>
            </a:fld>
            <a:endParaRPr lang="en-US" dirty="0"/>
          </a:p>
        </p:txBody>
      </p:sp>
      <p:sp>
        <p:nvSpPr>
          <p:cNvPr id="8" name="Content Placeholder 2"/>
          <p:cNvSpPr>
            <a:spLocks noGrp="1"/>
          </p:cNvSpPr>
          <p:nvPr>
            <p:ph sz="quarter" idx="1"/>
          </p:nvPr>
        </p:nvSpPr>
        <p:spPr>
          <a:xfrm>
            <a:off x="138261" y="990600"/>
            <a:ext cx="8853339" cy="1066800"/>
          </a:xfrm>
        </p:spPr>
        <p:txBody>
          <a:bodyPr>
            <a:noAutofit/>
          </a:bodyPr>
          <a:lstStyle/>
          <a:p>
            <a:pPr marL="320040" lvl="1" indent="0">
              <a:buNone/>
            </a:pPr>
            <a:r>
              <a:rPr lang="en-US" sz="2000" dirty="0"/>
              <a:t>Precision Matrix Data Table from Frank Farber’s 20170526 VH Matrix Test Status update.</a:t>
            </a:r>
            <a:endParaRPr lang="en-US" sz="1600" dirty="0">
              <a:solidFill>
                <a:srgbClr val="FF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230" y="1524000"/>
            <a:ext cx="59436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4858306"/>
            <a:ext cx="6629400" cy="369332"/>
          </a:xfrm>
          <a:prstGeom prst="rect">
            <a:avLst/>
          </a:prstGeom>
          <a:noFill/>
        </p:spPr>
        <p:txBody>
          <a:bodyPr wrap="square" rtlCol="0">
            <a:spAutoFit/>
          </a:bodyPr>
          <a:lstStyle/>
          <a:p>
            <a:r>
              <a:rPr lang="en-US" dirty="0"/>
              <a:t>The operational data from 22 precision matrix tests were included in analyses</a:t>
            </a:r>
          </a:p>
        </p:txBody>
      </p:sp>
    </p:spTree>
    <p:extLst>
      <p:ext uri="{BB962C8B-B14F-4D97-AF65-F5344CB8AC3E}">
        <p14:creationId xmlns:p14="http://schemas.microsoft.com/office/powerpoint/2010/main" val="216605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3863051" cy="1015663"/>
          </a:xfrm>
          <a:prstGeom prst="rect">
            <a:avLst/>
          </a:prstGeom>
          <a:noFill/>
        </p:spPr>
        <p:txBody>
          <a:bodyPr wrap="square" rtlCol="0">
            <a:spAutoFit/>
          </a:bodyPr>
          <a:lstStyle/>
          <a:p>
            <a:r>
              <a:rPr lang="en-US" sz="3000" dirty="0"/>
              <a:t>Oil 1011 Phase 2</a:t>
            </a:r>
          </a:p>
          <a:p>
            <a:r>
              <a:rPr lang="en-US" sz="3000" dirty="0"/>
              <a:t>AEVB50%</a:t>
            </a:r>
          </a:p>
        </p:txBody>
      </p:sp>
      <p:pic>
        <p:nvPicPr>
          <p:cNvPr id="4" name="Picture 3"/>
          <p:cNvPicPr>
            <a:picLocks noChangeAspect="1"/>
          </p:cNvPicPr>
          <p:nvPr/>
        </p:nvPicPr>
        <p:blipFill>
          <a:blip r:embed="rId2"/>
          <a:stretch>
            <a:fillRect/>
          </a:stretch>
        </p:blipFill>
        <p:spPr>
          <a:xfrm>
            <a:off x="141111" y="1365401"/>
            <a:ext cx="5310056" cy="1376567"/>
          </a:xfrm>
          <a:prstGeom prst="rect">
            <a:avLst/>
          </a:prstGeom>
        </p:spPr>
      </p:pic>
      <p:pic>
        <p:nvPicPr>
          <p:cNvPr id="2" name="Picture 1"/>
          <p:cNvPicPr>
            <a:picLocks noChangeAspect="1"/>
          </p:cNvPicPr>
          <p:nvPr/>
        </p:nvPicPr>
        <p:blipFill>
          <a:blip r:embed="rId3"/>
          <a:stretch>
            <a:fillRect/>
          </a:stretch>
        </p:blipFill>
        <p:spPr>
          <a:xfrm>
            <a:off x="141111" y="2743200"/>
            <a:ext cx="5310056" cy="1382179"/>
          </a:xfrm>
          <a:prstGeom prst="rect">
            <a:avLst/>
          </a:prstGeom>
        </p:spPr>
      </p:pic>
      <p:pic>
        <p:nvPicPr>
          <p:cNvPr id="5" name="Picture 4"/>
          <p:cNvPicPr>
            <a:picLocks noChangeAspect="1"/>
          </p:cNvPicPr>
          <p:nvPr/>
        </p:nvPicPr>
        <p:blipFill>
          <a:blip r:embed="rId4"/>
          <a:stretch>
            <a:fillRect/>
          </a:stretch>
        </p:blipFill>
        <p:spPr>
          <a:xfrm>
            <a:off x="141111" y="4136179"/>
            <a:ext cx="5310056" cy="1376506"/>
          </a:xfrm>
          <a:prstGeom prst="rect">
            <a:avLst/>
          </a:prstGeom>
        </p:spPr>
      </p:pic>
      <p:pic>
        <p:nvPicPr>
          <p:cNvPr id="6" name="Picture 5"/>
          <p:cNvPicPr>
            <a:picLocks noChangeAspect="1"/>
          </p:cNvPicPr>
          <p:nvPr/>
        </p:nvPicPr>
        <p:blipFill>
          <a:blip r:embed="rId5"/>
          <a:stretch>
            <a:fillRect/>
          </a:stretch>
        </p:blipFill>
        <p:spPr>
          <a:xfrm>
            <a:off x="5451167" y="2133600"/>
            <a:ext cx="3269766" cy="2776562"/>
          </a:xfrm>
          <a:prstGeom prst="rect">
            <a:avLst/>
          </a:prstGeom>
        </p:spPr>
      </p:pic>
      <p:pic>
        <p:nvPicPr>
          <p:cNvPr id="7" name="Picture 6"/>
          <p:cNvPicPr>
            <a:picLocks noChangeAspect="1"/>
          </p:cNvPicPr>
          <p:nvPr/>
        </p:nvPicPr>
        <p:blipFill rotWithShape="1">
          <a:blip r:embed="rId6"/>
          <a:srcRect l="46377" t="-1000"/>
          <a:stretch/>
        </p:blipFill>
        <p:spPr>
          <a:xfrm>
            <a:off x="8720933" y="2133599"/>
            <a:ext cx="359672" cy="677450"/>
          </a:xfrm>
          <a:prstGeom prst="rect">
            <a:avLst/>
          </a:prstGeom>
        </p:spPr>
      </p:pic>
    </p:spTree>
    <p:extLst>
      <p:ext uri="{BB962C8B-B14F-4D97-AF65-F5344CB8AC3E}">
        <p14:creationId xmlns:p14="http://schemas.microsoft.com/office/powerpoint/2010/main" val="3433031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87435"/>
            <a:ext cx="3863051" cy="1015663"/>
          </a:xfrm>
          <a:prstGeom prst="rect">
            <a:avLst/>
          </a:prstGeom>
          <a:noFill/>
        </p:spPr>
        <p:txBody>
          <a:bodyPr wrap="square" rtlCol="0">
            <a:spAutoFit/>
          </a:bodyPr>
          <a:lstStyle/>
          <a:p>
            <a:r>
              <a:rPr lang="en-US" sz="3000" dirty="0"/>
              <a:t>Oil 1011 Phase 3</a:t>
            </a:r>
          </a:p>
          <a:p>
            <a:r>
              <a:rPr lang="en-US" sz="3000" dirty="0"/>
              <a:t>AEVB50%</a:t>
            </a:r>
          </a:p>
        </p:txBody>
      </p:sp>
      <p:pic>
        <p:nvPicPr>
          <p:cNvPr id="4" name="Picture 3"/>
          <p:cNvPicPr>
            <a:picLocks noChangeAspect="1"/>
          </p:cNvPicPr>
          <p:nvPr/>
        </p:nvPicPr>
        <p:blipFill>
          <a:blip r:embed="rId2"/>
          <a:stretch>
            <a:fillRect/>
          </a:stretch>
        </p:blipFill>
        <p:spPr>
          <a:xfrm>
            <a:off x="107244" y="1371600"/>
            <a:ext cx="5321054" cy="1355365"/>
          </a:xfrm>
          <a:prstGeom prst="rect">
            <a:avLst/>
          </a:prstGeom>
        </p:spPr>
      </p:pic>
      <p:pic>
        <p:nvPicPr>
          <p:cNvPr id="5" name="Picture 4"/>
          <p:cNvPicPr>
            <a:picLocks noChangeAspect="1"/>
          </p:cNvPicPr>
          <p:nvPr/>
        </p:nvPicPr>
        <p:blipFill>
          <a:blip r:embed="rId3"/>
          <a:stretch>
            <a:fillRect/>
          </a:stretch>
        </p:blipFill>
        <p:spPr>
          <a:xfrm>
            <a:off x="112742" y="2762683"/>
            <a:ext cx="5310056" cy="1341517"/>
          </a:xfrm>
          <a:prstGeom prst="rect">
            <a:avLst/>
          </a:prstGeom>
        </p:spPr>
      </p:pic>
      <p:pic>
        <p:nvPicPr>
          <p:cNvPr id="2" name="Picture 1"/>
          <p:cNvPicPr>
            <a:picLocks noChangeAspect="1"/>
          </p:cNvPicPr>
          <p:nvPr/>
        </p:nvPicPr>
        <p:blipFill>
          <a:blip r:embed="rId4"/>
          <a:stretch>
            <a:fillRect/>
          </a:stretch>
        </p:blipFill>
        <p:spPr>
          <a:xfrm>
            <a:off x="107244" y="4135218"/>
            <a:ext cx="5310056" cy="1351182"/>
          </a:xfrm>
          <a:prstGeom prst="rect">
            <a:avLst/>
          </a:prstGeom>
        </p:spPr>
      </p:pic>
      <p:pic>
        <p:nvPicPr>
          <p:cNvPr id="6" name="Picture 5"/>
          <p:cNvPicPr>
            <a:picLocks noChangeAspect="1"/>
          </p:cNvPicPr>
          <p:nvPr/>
        </p:nvPicPr>
        <p:blipFill>
          <a:blip r:embed="rId5"/>
          <a:stretch>
            <a:fillRect/>
          </a:stretch>
        </p:blipFill>
        <p:spPr>
          <a:xfrm>
            <a:off x="5428298" y="2012485"/>
            <a:ext cx="3313988" cy="2784242"/>
          </a:xfrm>
          <a:prstGeom prst="rect">
            <a:avLst/>
          </a:prstGeom>
        </p:spPr>
      </p:pic>
      <p:pic>
        <p:nvPicPr>
          <p:cNvPr id="7" name="Picture 6"/>
          <p:cNvPicPr>
            <a:picLocks noChangeAspect="1"/>
          </p:cNvPicPr>
          <p:nvPr/>
        </p:nvPicPr>
        <p:blipFill rotWithShape="1">
          <a:blip r:embed="rId6"/>
          <a:srcRect l="46377" t="-1000"/>
          <a:stretch/>
        </p:blipFill>
        <p:spPr>
          <a:xfrm>
            <a:off x="8753284" y="2012484"/>
            <a:ext cx="359672" cy="677450"/>
          </a:xfrm>
          <a:prstGeom prst="rect">
            <a:avLst/>
          </a:prstGeom>
        </p:spPr>
      </p:pic>
    </p:spTree>
    <p:extLst>
      <p:ext uri="{BB962C8B-B14F-4D97-AF65-F5344CB8AC3E}">
        <p14:creationId xmlns:p14="http://schemas.microsoft.com/office/powerpoint/2010/main" val="256978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09800"/>
            <a:ext cx="8880676" cy="3831818"/>
          </a:xfrm>
          <a:prstGeom prst="rect">
            <a:avLst/>
          </a:prstGeom>
          <a:noFill/>
        </p:spPr>
        <p:txBody>
          <a:bodyPr wrap="square" rtlCol="0">
            <a:spAutoFit/>
          </a:bodyPr>
          <a:lstStyle/>
          <a:p>
            <a:pPr algn="ctr"/>
            <a:r>
              <a:rPr lang="en-US" sz="4050" dirty="0"/>
              <a:t>Appendix B</a:t>
            </a:r>
          </a:p>
          <a:p>
            <a:pPr algn="ctr"/>
            <a:r>
              <a:rPr lang="en-US" sz="4050" dirty="0"/>
              <a:t>APV50% </a:t>
            </a:r>
          </a:p>
          <a:p>
            <a:pPr algn="ctr"/>
            <a:r>
              <a:rPr lang="en-US" sz="4050" dirty="0"/>
              <a:t>vs.</a:t>
            </a:r>
          </a:p>
          <a:p>
            <a:pPr algn="ctr"/>
            <a:r>
              <a:rPr lang="en-US" sz="4050" dirty="0"/>
              <a:t>Cylinder Head and Pump Oil Pressures by Phase and Oil</a:t>
            </a:r>
          </a:p>
          <a:p>
            <a:pPr algn="ctr"/>
            <a:endParaRPr lang="en-US" sz="4050" dirty="0"/>
          </a:p>
        </p:txBody>
      </p:sp>
    </p:spTree>
    <p:extLst>
      <p:ext uri="{BB962C8B-B14F-4D97-AF65-F5344CB8AC3E}">
        <p14:creationId xmlns:p14="http://schemas.microsoft.com/office/powerpoint/2010/main" val="1643639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5706"/>
            <a:ext cx="3863051" cy="1015663"/>
          </a:xfrm>
          <a:prstGeom prst="rect">
            <a:avLst/>
          </a:prstGeom>
          <a:noFill/>
        </p:spPr>
        <p:txBody>
          <a:bodyPr wrap="square" rtlCol="0">
            <a:spAutoFit/>
          </a:bodyPr>
          <a:lstStyle/>
          <a:p>
            <a:r>
              <a:rPr lang="en-US" sz="3000" dirty="0"/>
              <a:t>Oil 1009 Phase 1</a:t>
            </a:r>
          </a:p>
          <a:p>
            <a:r>
              <a:rPr lang="en-US" sz="3000" dirty="0"/>
              <a:t>APV50%</a:t>
            </a:r>
          </a:p>
        </p:txBody>
      </p:sp>
      <p:pic>
        <p:nvPicPr>
          <p:cNvPr id="10" name="Picture 9"/>
          <p:cNvPicPr>
            <a:picLocks noChangeAspect="1"/>
          </p:cNvPicPr>
          <p:nvPr/>
        </p:nvPicPr>
        <p:blipFill rotWithShape="1">
          <a:blip r:embed="rId2"/>
          <a:srcRect l="46377" t="-1000"/>
          <a:stretch/>
        </p:blipFill>
        <p:spPr>
          <a:xfrm>
            <a:off x="8654863" y="2477303"/>
            <a:ext cx="359672" cy="677450"/>
          </a:xfrm>
          <a:prstGeom prst="rect">
            <a:avLst/>
          </a:prstGeom>
        </p:spPr>
      </p:pic>
      <p:pic>
        <p:nvPicPr>
          <p:cNvPr id="8" name="Picture 7"/>
          <p:cNvPicPr>
            <a:picLocks noChangeAspect="1"/>
          </p:cNvPicPr>
          <p:nvPr/>
        </p:nvPicPr>
        <p:blipFill>
          <a:blip r:embed="rId3"/>
          <a:stretch>
            <a:fillRect/>
          </a:stretch>
        </p:blipFill>
        <p:spPr>
          <a:xfrm>
            <a:off x="5497856" y="2484230"/>
            <a:ext cx="3157007" cy="2124908"/>
          </a:xfrm>
          <a:prstGeom prst="rect">
            <a:avLst/>
          </a:prstGeom>
        </p:spPr>
      </p:pic>
      <p:pic>
        <p:nvPicPr>
          <p:cNvPr id="9" name="Picture 8"/>
          <p:cNvPicPr>
            <a:picLocks noChangeAspect="1"/>
          </p:cNvPicPr>
          <p:nvPr/>
        </p:nvPicPr>
        <p:blipFill>
          <a:blip r:embed="rId4"/>
          <a:stretch>
            <a:fillRect/>
          </a:stretch>
        </p:blipFill>
        <p:spPr>
          <a:xfrm>
            <a:off x="126641" y="1151368"/>
            <a:ext cx="5283559" cy="1439431"/>
          </a:xfrm>
          <a:prstGeom prst="rect">
            <a:avLst/>
          </a:prstGeom>
        </p:spPr>
      </p:pic>
      <p:pic>
        <p:nvPicPr>
          <p:cNvPr id="11" name="Picture 10"/>
          <p:cNvPicPr>
            <a:picLocks noChangeAspect="1"/>
          </p:cNvPicPr>
          <p:nvPr/>
        </p:nvPicPr>
        <p:blipFill>
          <a:blip r:embed="rId5"/>
          <a:stretch>
            <a:fillRect/>
          </a:stretch>
        </p:blipFill>
        <p:spPr>
          <a:xfrm>
            <a:off x="5438268" y="1151368"/>
            <a:ext cx="842967" cy="995504"/>
          </a:xfrm>
          <a:prstGeom prst="rect">
            <a:avLst/>
          </a:prstGeom>
        </p:spPr>
      </p:pic>
      <p:pic>
        <p:nvPicPr>
          <p:cNvPr id="12" name="Picture 11"/>
          <p:cNvPicPr>
            <a:picLocks noChangeAspect="1"/>
          </p:cNvPicPr>
          <p:nvPr/>
        </p:nvPicPr>
        <p:blipFill>
          <a:blip r:embed="rId6"/>
          <a:stretch>
            <a:fillRect/>
          </a:stretch>
        </p:blipFill>
        <p:spPr>
          <a:xfrm>
            <a:off x="115762" y="2819400"/>
            <a:ext cx="5294438" cy="1438275"/>
          </a:xfrm>
          <a:prstGeom prst="rect">
            <a:avLst/>
          </a:prstGeom>
        </p:spPr>
      </p:pic>
      <p:pic>
        <p:nvPicPr>
          <p:cNvPr id="13" name="Picture 12"/>
          <p:cNvPicPr>
            <a:picLocks noChangeAspect="1"/>
          </p:cNvPicPr>
          <p:nvPr/>
        </p:nvPicPr>
        <p:blipFill>
          <a:blip r:embed="rId7"/>
          <a:stretch>
            <a:fillRect/>
          </a:stretch>
        </p:blipFill>
        <p:spPr>
          <a:xfrm>
            <a:off x="115762" y="4467515"/>
            <a:ext cx="5374031" cy="1449953"/>
          </a:xfrm>
          <a:prstGeom prst="rect">
            <a:avLst/>
          </a:prstGeom>
        </p:spPr>
      </p:pic>
    </p:spTree>
    <p:extLst>
      <p:ext uri="{BB962C8B-B14F-4D97-AF65-F5344CB8AC3E}">
        <p14:creationId xmlns:p14="http://schemas.microsoft.com/office/powerpoint/2010/main" val="3476054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2818"/>
            <a:ext cx="3863051" cy="1015663"/>
          </a:xfrm>
          <a:prstGeom prst="rect">
            <a:avLst/>
          </a:prstGeom>
          <a:noFill/>
        </p:spPr>
        <p:txBody>
          <a:bodyPr wrap="square" rtlCol="0">
            <a:spAutoFit/>
          </a:bodyPr>
          <a:lstStyle/>
          <a:p>
            <a:r>
              <a:rPr lang="en-US" sz="3000" dirty="0"/>
              <a:t>Oil 1009 Phase 2</a:t>
            </a:r>
          </a:p>
          <a:p>
            <a:r>
              <a:rPr lang="en-US" sz="3000" dirty="0"/>
              <a:t>APV50%</a:t>
            </a:r>
          </a:p>
        </p:txBody>
      </p:sp>
      <p:pic>
        <p:nvPicPr>
          <p:cNvPr id="7" name="Picture 6"/>
          <p:cNvPicPr>
            <a:picLocks noChangeAspect="1"/>
          </p:cNvPicPr>
          <p:nvPr/>
        </p:nvPicPr>
        <p:blipFill rotWithShape="1">
          <a:blip r:embed="rId2"/>
          <a:srcRect l="46377" t="-1000"/>
          <a:stretch/>
        </p:blipFill>
        <p:spPr>
          <a:xfrm>
            <a:off x="8691706" y="2590773"/>
            <a:ext cx="359672" cy="677450"/>
          </a:xfrm>
          <a:prstGeom prst="rect">
            <a:avLst/>
          </a:prstGeom>
        </p:spPr>
      </p:pic>
      <p:pic>
        <p:nvPicPr>
          <p:cNvPr id="8" name="Picture 7"/>
          <p:cNvPicPr>
            <a:picLocks noChangeAspect="1"/>
          </p:cNvPicPr>
          <p:nvPr/>
        </p:nvPicPr>
        <p:blipFill>
          <a:blip r:embed="rId3"/>
          <a:stretch>
            <a:fillRect/>
          </a:stretch>
        </p:blipFill>
        <p:spPr>
          <a:xfrm>
            <a:off x="5448911" y="2590774"/>
            <a:ext cx="3242795" cy="2192380"/>
          </a:xfrm>
          <a:prstGeom prst="rect">
            <a:avLst/>
          </a:prstGeom>
        </p:spPr>
      </p:pic>
      <p:pic>
        <p:nvPicPr>
          <p:cNvPr id="10" name="Picture 9"/>
          <p:cNvPicPr>
            <a:picLocks noChangeAspect="1"/>
          </p:cNvPicPr>
          <p:nvPr/>
        </p:nvPicPr>
        <p:blipFill>
          <a:blip r:embed="rId4"/>
          <a:stretch>
            <a:fillRect/>
          </a:stretch>
        </p:blipFill>
        <p:spPr>
          <a:xfrm>
            <a:off x="150091" y="1166787"/>
            <a:ext cx="5298820" cy="1423987"/>
          </a:xfrm>
          <a:prstGeom prst="rect">
            <a:avLst/>
          </a:prstGeom>
        </p:spPr>
      </p:pic>
      <p:pic>
        <p:nvPicPr>
          <p:cNvPr id="11" name="Picture 10"/>
          <p:cNvPicPr>
            <a:picLocks noChangeAspect="1"/>
          </p:cNvPicPr>
          <p:nvPr/>
        </p:nvPicPr>
        <p:blipFill>
          <a:blip r:embed="rId5"/>
          <a:stretch>
            <a:fillRect/>
          </a:stretch>
        </p:blipFill>
        <p:spPr>
          <a:xfrm>
            <a:off x="5438268" y="1151368"/>
            <a:ext cx="842967" cy="995504"/>
          </a:xfrm>
          <a:prstGeom prst="rect">
            <a:avLst/>
          </a:prstGeom>
        </p:spPr>
      </p:pic>
      <p:pic>
        <p:nvPicPr>
          <p:cNvPr id="12" name="Picture 11"/>
          <p:cNvPicPr>
            <a:picLocks noChangeAspect="1"/>
          </p:cNvPicPr>
          <p:nvPr/>
        </p:nvPicPr>
        <p:blipFill>
          <a:blip r:embed="rId6"/>
          <a:stretch>
            <a:fillRect/>
          </a:stretch>
        </p:blipFill>
        <p:spPr>
          <a:xfrm>
            <a:off x="150091" y="2819400"/>
            <a:ext cx="5298820" cy="1430738"/>
          </a:xfrm>
          <a:prstGeom prst="rect">
            <a:avLst/>
          </a:prstGeom>
        </p:spPr>
      </p:pic>
      <p:pic>
        <p:nvPicPr>
          <p:cNvPr id="13" name="Picture 12"/>
          <p:cNvPicPr>
            <a:picLocks noChangeAspect="1"/>
          </p:cNvPicPr>
          <p:nvPr/>
        </p:nvPicPr>
        <p:blipFill>
          <a:blip r:embed="rId7"/>
          <a:stretch>
            <a:fillRect/>
          </a:stretch>
        </p:blipFill>
        <p:spPr>
          <a:xfrm>
            <a:off x="134468" y="4478764"/>
            <a:ext cx="5314443" cy="1439565"/>
          </a:xfrm>
          <a:prstGeom prst="rect">
            <a:avLst/>
          </a:prstGeom>
        </p:spPr>
      </p:pic>
    </p:spTree>
    <p:extLst>
      <p:ext uri="{BB962C8B-B14F-4D97-AF65-F5344CB8AC3E}">
        <p14:creationId xmlns:p14="http://schemas.microsoft.com/office/powerpoint/2010/main" val="66636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5547"/>
            <a:ext cx="3863051" cy="1015663"/>
          </a:xfrm>
          <a:prstGeom prst="rect">
            <a:avLst/>
          </a:prstGeom>
          <a:noFill/>
        </p:spPr>
        <p:txBody>
          <a:bodyPr wrap="square" rtlCol="0">
            <a:spAutoFit/>
          </a:bodyPr>
          <a:lstStyle/>
          <a:p>
            <a:r>
              <a:rPr lang="en-US" sz="3000" dirty="0"/>
              <a:t>Oil 1009 Phase 3</a:t>
            </a:r>
          </a:p>
          <a:p>
            <a:r>
              <a:rPr lang="en-US" sz="3000" dirty="0"/>
              <a:t>APV50%</a:t>
            </a:r>
          </a:p>
        </p:txBody>
      </p:sp>
      <p:pic>
        <p:nvPicPr>
          <p:cNvPr id="7" name="Picture 6"/>
          <p:cNvPicPr>
            <a:picLocks noChangeAspect="1"/>
          </p:cNvPicPr>
          <p:nvPr/>
        </p:nvPicPr>
        <p:blipFill rotWithShape="1">
          <a:blip r:embed="rId2"/>
          <a:srcRect l="46377" t="-1000"/>
          <a:stretch/>
        </p:blipFill>
        <p:spPr>
          <a:xfrm>
            <a:off x="8700651" y="2895600"/>
            <a:ext cx="359672" cy="677450"/>
          </a:xfrm>
          <a:prstGeom prst="rect">
            <a:avLst/>
          </a:prstGeom>
        </p:spPr>
      </p:pic>
      <p:pic>
        <p:nvPicPr>
          <p:cNvPr id="8" name="Picture 7"/>
          <p:cNvPicPr>
            <a:picLocks noChangeAspect="1"/>
          </p:cNvPicPr>
          <p:nvPr/>
        </p:nvPicPr>
        <p:blipFill>
          <a:blip r:embed="rId3"/>
          <a:stretch>
            <a:fillRect/>
          </a:stretch>
        </p:blipFill>
        <p:spPr>
          <a:xfrm>
            <a:off x="5401026" y="2895600"/>
            <a:ext cx="3299625" cy="2220902"/>
          </a:xfrm>
          <a:prstGeom prst="rect">
            <a:avLst/>
          </a:prstGeom>
        </p:spPr>
      </p:pic>
      <p:pic>
        <p:nvPicPr>
          <p:cNvPr id="9" name="Picture 8"/>
          <p:cNvPicPr>
            <a:picLocks noChangeAspect="1"/>
          </p:cNvPicPr>
          <p:nvPr/>
        </p:nvPicPr>
        <p:blipFill>
          <a:blip r:embed="rId4"/>
          <a:stretch>
            <a:fillRect/>
          </a:stretch>
        </p:blipFill>
        <p:spPr>
          <a:xfrm>
            <a:off x="105001" y="1219683"/>
            <a:ext cx="5305199" cy="1433991"/>
          </a:xfrm>
          <a:prstGeom prst="rect">
            <a:avLst/>
          </a:prstGeom>
        </p:spPr>
      </p:pic>
      <p:pic>
        <p:nvPicPr>
          <p:cNvPr id="10" name="Picture 9"/>
          <p:cNvPicPr>
            <a:picLocks noChangeAspect="1"/>
          </p:cNvPicPr>
          <p:nvPr/>
        </p:nvPicPr>
        <p:blipFill>
          <a:blip r:embed="rId5"/>
          <a:stretch>
            <a:fillRect/>
          </a:stretch>
        </p:blipFill>
        <p:spPr>
          <a:xfrm>
            <a:off x="5435663" y="1214903"/>
            <a:ext cx="842967" cy="995504"/>
          </a:xfrm>
          <a:prstGeom prst="rect">
            <a:avLst/>
          </a:prstGeom>
        </p:spPr>
      </p:pic>
      <p:pic>
        <p:nvPicPr>
          <p:cNvPr id="12" name="Picture 11"/>
          <p:cNvPicPr>
            <a:picLocks noChangeAspect="1"/>
          </p:cNvPicPr>
          <p:nvPr/>
        </p:nvPicPr>
        <p:blipFill>
          <a:blip r:embed="rId6"/>
          <a:stretch>
            <a:fillRect/>
          </a:stretch>
        </p:blipFill>
        <p:spPr>
          <a:xfrm>
            <a:off x="115762" y="2914073"/>
            <a:ext cx="5294438" cy="1438275"/>
          </a:xfrm>
          <a:prstGeom prst="rect">
            <a:avLst/>
          </a:prstGeom>
        </p:spPr>
      </p:pic>
      <p:pic>
        <p:nvPicPr>
          <p:cNvPr id="13" name="Picture 12"/>
          <p:cNvPicPr>
            <a:picLocks noChangeAspect="1"/>
          </p:cNvPicPr>
          <p:nvPr/>
        </p:nvPicPr>
        <p:blipFill>
          <a:blip r:embed="rId7"/>
          <a:stretch>
            <a:fillRect/>
          </a:stretch>
        </p:blipFill>
        <p:spPr>
          <a:xfrm>
            <a:off x="119062" y="4612747"/>
            <a:ext cx="5281964" cy="1417939"/>
          </a:xfrm>
          <a:prstGeom prst="rect">
            <a:avLst/>
          </a:prstGeom>
        </p:spPr>
      </p:pic>
    </p:spTree>
    <p:extLst>
      <p:ext uri="{BB962C8B-B14F-4D97-AF65-F5344CB8AC3E}">
        <p14:creationId xmlns:p14="http://schemas.microsoft.com/office/powerpoint/2010/main" val="4014107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3863051" cy="1015663"/>
          </a:xfrm>
          <a:prstGeom prst="rect">
            <a:avLst/>
          </a:prstGeom>
          <a:noFill/>
        </p:spPr>
        <p:txBody>
          <a:bodyPr wrap="square" rtlCol="0">
            <a:spAutoFit/>
          </a:bodyPr>
          <a:lstStyle/>
          <a:p>
            <a:r>
              <a:rPr lang="en-US" sz="3000" dirty="0"/>
              <a:t>Oil 940 Phase 1</a:t>
            </a:r>
          </a:p>
          <a:p>
            <a:r>
              <a:rPr lang="en-US" sz="3000" dirty="0"/>
              <a:t>APV50%</a:t>
            </a:r>
          </a:p>
        </p:txBody>
      </p:sp>
      <p:pic>
        <p:nvPicPr>
          <p:cNvPr id="8" name="Picture 7"/>
          <p:cNvPicPr>
            <a:picLocks noChangeAspect="1"/>
          </p:cNvPicPr>
          <p:nvPr/>
        </p:nvPicPr>
        <p:blipFill rotWithShape="1">
          <a:blip r:embed="rId2"/>
          <a:srcRect l="46377" t="-1000"/>
          <a:stretch/>
        </p:blipFill>
        <p:spPr>
          <a:xfrm>
            <a:off x="8800492" y="2667000"/>
            <a:ext cx="359672" cy="677450"/>
          </a:xfrm>
          <a:prstGeom prst="rect">
            <a:avLst/>
          </a:prstGeom>
        </p:spPr>
      </p:pic>
      <p:pic>
        <p:nvPicPr>
          <p:cNvPr id="4" name="Picture 3"/>
          <p:cNvPicPr>
            <a:picLocks noChangeAspect="1"/>
          </p:cNvPicPr>
          <p:nvPr/>
        </p:nvPicPr>
        <p:blipFill>
          <a:blip r:embed="rId3"/>
          <a:stretch>
            <a:fillRect/>
          </a:stretch>
        </p:blipFill>
        <p:spPr>
          <a:xfrm>
            <a:off x="5435142" y="2667000"/>
            <a:ext cx="3365350" cy="2232018"/>
          </a:xfrm>
          <a:prstGeom prst="rect">
            <a:avLst/>
          </a:prstGeom>
        </p:spPr>
      </p:pic>
      <p:pic>
        <p:nvPicPr>
          <p:cNvPr id="5" name="Picture 4"/>
          <p:cNvPicPr>
            <a:picLocks noChangeAspect="1"/>
          </p:cNvPicPr>
          <p:nvPr/>
        </p:nvPicPr>
        <p:blipFill>
          <a:blip r:embed="rId4"/>
          <a:stretch>
            <a:fillRect/>
          </a:stretch>
        </p:blipFill>
        <p:spPr>
          <a:xfrm>
            <a:off x="108527" y="1431763"/>
            <a:ext cx="5328667" cy="1455487"/>
          </a:xfrm>
          <a:prstGeom prst="rect">
            <a:avLst/>
          </a:prstGeom>
        </p:spPr>
      </p:pic>
      <p:pic>
        <p:nvPicPr>
          <p:cNvPr id="6" name="Picture 5"/>
          <p:cNvPicPr>
            <a:picLocks noChangeAspect="1"/>
          </p:cNvPicPr>
          <p:nvPr/>
        </p:nvPicPr>
        <p:blipFill>
          <a:blip r:embed="rId5"/>
          <a:stretch>
            <a:fillRect/>
          </a:stretch>
        </p:blipFill>
        <p:spPr>
          <a:xfrm>
            <a:off x="5437194" y="1504661"/>
            <a:ext cx="762000" cy="714375"/>
          </a:xfrm>
          <a:prstGeom prst="rect">
            <a:avLst/>
          </a:prstGeom>
        </p:spPr>
      </p:pic>
      <p:pic>
        <p:nvPicPr>
          <p:cNvPr id="11" name="Picture 10"/>
          <p:cNvPicPr>
            <a:picLocks noChangeAspect="1"/>
          </p:cNvPicPr>
          <p:nvPr/>
        </p:nvPicPr>
        <p:blipFill>
          <a:blip r:embed="rId6"/>
          <a:stretch>
            <a:fillRect/>
          </a:stretch>
        </p:blipFill>
        <p:spPr>
          <a:xfrm>
            <a:off x="133927" y="3176017"/>
            <a:ext cx="5301215" cy="1434233"/>
          </a:xfrm>
          <a:prstGeom prst="rect">
            <a:avLst/>
          </a:prstGeom>
        </p:spPr>
      </p:pic>
      <p:pic>
        <p:nvPicPr>
          <p:cNvPr id="12" name="Picture 11"/>
          <p:cNvPicPr>
            <a:picLocks noChangeAspect="1"/>
          </p:cNvPicPr>
          <p:nvPr/>
        </p:nvPicPr>
        <p:blipFill>
          <a:blip r:embed="rId7"/>
          <a:stretch>
            <a:fillRect/>
          </a:stretch>
        </p:blipFill>
        <p:spPr>
          <a:xfrm>
            <a:off x="157455" y="4899017"/>
            <a:ext cx="5277687" cy="1438275"/>
          </a:xfrm>
          <a:prstGeom prst="rect">
            <a:avLst/>
          </a:prstGeom>
        </p:spPr>
      </p:pic>
    </p:spTree>
    <p:extLst>
      <p:ext uri="{BB962C8B-B14F-4D97-AF65-F5344CB8AC3E}">
        <p14:creationId xmlns:p14="http://schemas.microsoft.com/office/powerpoint/2010/main" val="1845535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1" y="173269"/>
            <a:ext cx="3863051" cy="1015663"/>
          </a:xfrm>
          <a:prstGeom prst="rect">
            <a:avLst/>
          </a:prstGeom>
          <a:noFill/>
        </p:spPr>
        <p:txBody>
          <a:bodyPr wrap="square" rtlCol="0">
            <a:spAutoFit/>
          </a:bodyPr>
          <a:lstStyle/>
          <a:p>
            <a:r>
              <a:rPr lang="en-US" sz="3000" dirty="0"/>
              <a:t>Oil 940 Phase 2</a:t>
            </a:r>
          </a:p>
          <a:p>
            <a:r>
              <a:rPr lang="en-US" sz="3000" dirty="0"/>
              <a:t>APV50%</a:t>
            </a:r>
          </a:p>
        </p:txBody>
      </p:sp>
      <p:pic>
        <p:nvPicPr>
          <p:cNvPr id="7" name="Picture 6"/>
          <p:cNvPicPr>
            <a:picLocks noChangeAspect="1"/>
          </p:cNvPicPr>
          <p:nvPr/>
        </p:nvPicPr>
        <p:blipFill rotWithShape="1">
          <a:blip r:embed="rId2"/>
          <a:srcRect l="46377" t="-1000"/>
          <a:stretch/>
        </p:blipFill>
        <p:spPr>
          <a:xfrm>
            <a:off x="8674169" y="2514600"/>
            <a:ext cx="359672" cy="677450"/>
          </a:xfrm>
          <a:prstGeom prst="rect">
            <a:avLst/>
          </a:prstGeom>
        </p:spPr>
      </p:pic>
      <p:pic>
        <p:nvPicPr>
          <p:cNvPr id="8" name="Picture 7"/>
          <p:cNvPicPr>
            <a:picLocks noChangeAspect="1"/>
          </p:cNvPicPr>
          <p:nvPr/>
        </p:nvPicPr>
        <p:blipFill>
          <a:blip r:embed="rId3"/>
          <a:stretch>
            <a:fillRect/>
          </a:stretch>
        </p:blipFill>
        <p:spPr>
          <a:xfrm>
            <a:off x="5395631" y="2514600"/>
            <a:ext cx="3278538" cy="2193763"/>
          </a:xfrm>
          <a:prstGeom prst="rect">
            <a:avLst/>
          </a:prstGeom>
        </p:spPr>
      </p:pic>
      <p:pic>
        <p:nvPicPr>
          <p:cNvPr id="10" name="Picture 9"/>
          <p:cNvPicPr>
            <a:picLocks noChangeAspect="1"/>
          </p:cNvPicPr>
          <p:nvPr/>
        </p:nvPicPr>
        <p:blipFill>
          <a:blip r:embed="rId4"/>
          <a:stretch>
            <a:fillRect/>
          </a:stretch>
        </p:blipFill>
        <p:spPr>
          <a:xfrm>
            <a:off x="5439503" y="1371600"/>
            <a:ext cx="762000" cy="714375"/>
          </a:xfrm>
          <a:prstGeom prst="rect">
            <a:avLst/>
          </a:prstGeom>
        </p:spPr>
      </p:pic>
      <p:pic>
        <p:nvPicPr>
          <p:cNvPr id="11" name="Picture 10"/>
          <p:cNvPicPr>
            <a:picLocks noChangeAspect="1"/>
          </p:cNvPicPr>
          <p:nvPr/>
        </p:nvPicPr>
        <p:blipFill>
          <a:blip r:embed="rId5"/>
          <a:stretch>
            <a:fillRect/>
          </a:stretch>
        </p:blipFill>
        <p:spPr>
          <a:xfrm>
            <a:off x="76200" y="1216641"/>
            <a:ext cx="5328667" cy="1449397"/>
          </a:xfrm>
          <a:prstGeom prst="rect">
            <a:avLst/>
          </a:prstGeom>
        </p:spPr>
      </p:pic>
      <p:pic>
        <p:nvPicPr>
          <p:cNvPr id="12" name="Picture 11"/>
          <p:cNvPicPr>
            <a:picLocks noChangeAspect="1"/>
          </p:cNvPicPr>
          <p:nvPr/>
        </p:nvPicPr>
        <p:blipFill>
          <a:blip r:embed="rId6"/>
          <a:stretch>
            <a:fillRect/>
          </a:stretch>
        </p:blipFill>
        <p:spPr>
          <a:xfrm>
            <a:off x="76200" y="3023230"/>
            <a:ext cx="5319431" cy="1460714"/>
          </a:xfrm>
          <a:prstGeom prst="rect">
            <a:avLst/>
          </a:prstGeom>
        </p:spPr>
      </p:pic>
      <p:pic>
        <p:nvPicPr>
          <p:cNvPr id="13" name="Picture 12"/>
          <p:cNvPicPr>
            <a:picLocks noChangeAspect="1"/>
          </p:cNvPicPr>
          <p:nvPr/>
        </p:nvPicPr>
        <p:blipFill>
          <a:blip r:embed="rId7"/>
          <a:stretch>
            <a:fillRect/>
          </a:stretch>
        </p:blipFill>
        <p:spPr>
          <a:xfrm>
            <a:off x="85436" y="4841136"/>
            <a:ext cx="5319431" cy="1440806"/>
          </a:xfrm>
          <a:prstGeom prst="rect">
            <a:avLst/>
          </a:prstGeom>
        </p:spPr>
      </p:pic>
    </p:spTree>
    <p:extLst>
      <p:ext uri="{BB962C8B-B14F-4D97-AF65-F5344CB8AC3E}">
        <p14:creationId xmlns:p14="http://schemas.microsoft.com/office/powerpoint/2010/main" val="170391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78" y="229443"/>
            <a:ext cx="3863051" cy="1015663"/>
          </a:xfrm>
          <a:prstGeom prst="rect">
            <a:avLst/>
          </a:prstGeom>
          <a:noFill/>
        </p:spPr>
        <p:txBody>
          <a:bodyPr wrap="square" rtlCol="0">
            <a:spAutoFit/>
          </a:bodyPr>
          <a:lstStyle/>
          <a:p>
            <a:r>
              <a:rPr lang="en-US" sz="3000" dirty="0"/>
              <a:t>Oil 940 Phase 3</a:t>
            </a:r>
          </a:p>
          <a:p>
            <a:r>
              <a:rPr lang="en-US" sz="3000" dirty="0"/>
              <a:t>APV50%</a:t>
            </a:r>
          </a:p>
        </p:txBody>
      </p:sp>
      <p:pic>
        <p:nvPicPr>
          <p:cNvPr id="7" name="Picture 6"/>
          <p:cNvPicPr>
            <a:picLocks noChangeAspect="1"/>
          </p:cNvPicPr>
          <p:nvPr/>
        </p:nvPicPr>
        <p:blipFill rotWithShape="1">
          <a:blip r:embed="rId2"/>
          <a:srcRect l="46377" t="-1000"/>
          <a:stretch/>
        </p:blipFill>
        <p:spPr>
          <a:xfrm>
            <a:off x="8738766" y="2819400"/>
            <a:ext cx="359672" cy="677450"/>
          </a:xfrm>
          <a:prstGeom prst="rect">
            <a:avLst/>
          </a:prstGeom>
        </p:spPr>
      </p:pic>
      <p:pic>
        <p:nvPicPr>
          <p:cNvPr id="8" name="Picture 7"/>
          <p:cNvPicPr>
            <a:picLocks noChangeAspect="1"/>
          </p:cNvPicPr>
          <p:nvPr/>
        </p:nvPicPr>
        <p:blipFill>
          <a:blip r:embed="rId3"/>
          <a:stretch>
            <a:fillRect/>
          </a:stretch>
        </p:blipFill>
        <p:spPr>
          <a:xfrm>
            <a:off x="5437194" y="2819400"/>
            <a:ext cx="3292336" cy="2232341"/>
          </a:xfrm>
          <a:prstGeom prst="rect">
            <a:avLst/>
          </a:prstGeom>
        </p:spPr>
      </p:pic>
      <p:pic>
        <p:nvPicPr>
          <p:cNvPr id="9" name="Picture 8"/>
          <p:cNvPicPr>
            <a:picLocks noChangeAspect="1"/>
          </p:cNvPicPr>
          <p:nvPr/>
        </p:nvPicPr>
        <p:blipFill>
          <a:blip r:embed="rId4"/>
          <a:stretch>
            <a:fillRect/>
          </a:stretch>
        </p:blipFill>
        <p:spPr>
          <a:xfrm>
            <a:off x="5437194" y="1504661"/>
            <a:ext cx="762000" cy="714375"/>
          </a:xfrm>
          <a:prstGeom prst="rect">
            <a:avLst/>
          </a:prstGeom>
        </p:spPr>
      </p:pic>
      <p:pic>
        <p:nvPicPr>
          <p:cNvPr id="10" name="Picture 9"/>
          <p:cNvPicPr>
            <a:picLocks noChangeAspect="1"/>
          </p:cNvPicPr>
          <p:nvPr/>
        </p:nvPicPr>
        <p:blipFill>
          <a:blip r:embed="rId5"/>
          <a:stretch>
            <a:fillRect/>
          </a:stretch>
        </p:blipFill>
        <p:spPr>
          <a:xfrm>
            <a:off x="76200" y="1504661"/>
            <a:ext cx="5360994" cy="1456526"/>
          </a:xfrm>
          <a:prstGeom prst="rect">
            <a:avLst/>
          </a:prstGeom>
        </p:spPr>
      </p:pic>
      <p:pic>
        <p:nvPicPr>
          <p:cNvPr id="11" name="Picture 10"/>
          <p:cNvPicPr>
            <a:picLocks noChangeAspect="1"/>
          </p:cNvPicPr>
          <p:nvPr/>
        </p:nvPicPr>
        <p:blipFill>
          <a:blip r:embed="rId6"/>
          <a:stretch>
            <a:fillRect/>
          </a:stretch>
        </p:blipFill>
        <p:spPr>
          <a:xfrm>
            <a:off x="83127" y="3220742"/>
            <a:ext cx="5344831" cy="1452134"/>
          </a:xfrm>
          <a:prstGeom prst="rect">
            <a:avLst/>
          </a:prstGeom>
        </p:spPr>
      </p:pic>
      <p:pic>
        <p:nvPicPr>
          <p:cNvPr id="12" name="Picture 11"/>
          <p:cNvPicPr>
            <a:picLocks noChangeAspect="1"/>
          </p:cNvPicPr>
          <p:nvPr/>
        </p:nvPicPr>
        <p:blipFill>
          <a:blip r:embed="rId7"/>
          <a:stretch>
            <a:fillRect/>
          </a:stretch>
        </p:blipFill>
        <p:spPr>
          <a:xfrm>
            <a:off x="108527" y="4973266"/>
            <a:ext cx="5328667" cy="1458244"/>
          </a:xfrm>
          <a:prstGeom prst="rect">
            <a:avLst/>
          </a:prstGeom>
        </p:spPr>
      </p:pic>
    </p:spTree>
    <p:extLst>
      <p:ext uri="{BB962C8B-B14F-4D97-AF65-F5344CB8AC3E}">
        <p14:creationId xmlns:p14="http://schemas.microsoft.com/office/powerpoint/2010/main" val="300319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77703"/>
            <a:ext cx="3863051" cy="1015663"/>
          </a:xfrm>
          <a:prstGeom prst="rect">
            <a:avLst/>
          </a:prstGeom>
          <a:noFill/>
        </p:spPr>
        <p:txBody>
          <a:bodyPr wrap="square" rtlCol="0">
            <a:spAutoFit/>
          </a:bodyPr>
          <a:lstStyle/>
          <a:p>
            <a:r>
              <a:rPr lang="en-US" sz="3000" dirty="0"/>
              <a:t>Oil 1011 Phase 1</a:t>
            </a:r>
          </a:p>
          <a:p>
            <a:r>
              <a:rPr lang="en-US" sz="3000" dirty="0"/>
              <a:t>APV50%</a:t>
            </a:r>
          </a:p>
        </p:txBody>
      </p:sp>
      <p:pic>
        <p:nvPicPr>
          <p:cNvPr id="7" name="Picture 6"/>
          <p:cNvPicPr>
            <a:picLocks noChangeAspect="1"/>
          </p:cNvPicPr>
          <p:nvPr/>
        </p:nvPicPr>
        <p:blipFill rotWithShape="1">
          <a:blip r:embed="rId2"/>
          <a:srcRect l="46377" t="-1000"/>
          <a:stretch/>
        </p:blipFill>
        <p:spPr>
          <a:xfrm>
            <a:off x="8742557" y="2673471"/>
            <a:ext cx="359672" cy="677450"/>
          </a:xfrm>
          <a:prstGeom prst="rect">
            <a:avLst/>
          </a:prstGeom>
        </p:spPr>
      </p:pic>
      <p:pic>
        <p:nvPicPr>
          <p:cNvPr id="4" name="Picture 3"/>
          <p:cNvPicPr>
            <a:picLocks noChangeAspect="1"/>
          </p:cNvPicPr>
          <p:nvPr/>
        </p:nvPicPr>
        <p:blipFill>
          <a:blip r:embed="rId3"/>
          <a:stretch>
            <a:fillRect/>
          </a:stretch>
        </p:blipFill>
        <p:spPr>
          <a:xfrm>
            <a:off x="5473565" y="2694253"/>
            <a:ext cx="3268992" cy="2182547"/>
          </a:xfrm>
          <a:prstGeom prst="rect">
            <a:avLst/>
          </a:prstGeom>
        </p:spPr>
      </p:pic>
      <p:pic>
        <p:nvPicPr>
          <p:cNvPr id="5" name="Picture 4"/>
          <p:cNvPicPr>
            <a:picLocks noChangeAspect="1"/>
          </p:cNvPicPr>
          <p:nvPr/>
        </p:nvPicPr>
        <p:blipFill>
          <a:blip r:embed="rId4"/>
          <a:stretch>
            <a:fillRect/>
          </a:stretch>
        </p:blipFill>
        <p:spPr>
          <a:xfrm>
            <a:off x="123593" y="1143000"/>
            <a:ext cx="5362807" cy="1669616"/>
          </a:xfrm>
          <a:prstGeom prst="rect">
            <a:avLst/>
          </a:prstGeom>
        </p:spPr>
      </p:pic>
      <p:pic>
        <p:nvPicPr>
          <p:cNvPr id="6" name="Picture 5"/>
          <p:cNvPicPr>
            <a:picLocks noChangeAspect="1"/>
          </p:cNvPicPr>
          <p:nvPr/>
        </p:nvPicPr>
        <p:blipFill>
          <a:blip r:embed="rId5"/>
          <a:stretch>
            <a:fillRect/>
          </a:stretch>
        </p:blipFill>
        <p:spPr>
          <a:xfrm>
            <a:off x="5493327" y="1143000"/>
            <a:ext cx="745254" cy="1100137"/>
          </a:xfrm>
          <a:prstGeom prst="rect">
            <a:avLst/>
          </a:prstGeom>
        </p:spPr>
      </p:pic>
      <p:pic>
        <p:nvPicPr>
          <p:cNvPr id="11" name="Picture 10"/>
          <p:cNvPicPr>
            <a:picLocks noChangeAspect="1"/>
          </p:cNvPicPr>
          <p:nvPr/>
        </p:nvPicPr>
        <p:blipFill>
          <a:blip r:embed="rId6"/>
          <a:stretch>
            <a:fillRect/>
          </a:stretch>
        </p:blipFill>
        <p:spPr>
          <a:xfrm>
            <a:off x="84244" y="2844943"/>
            <a:ext cx="5377872" cy="1683508"/>
          </a:xfrm>
          <a:prstGeom prst="rect">
            <a:avLst/>
          </a:prstGeom>
        </p:spPr>
      </p:pic>
      <p:pic>
        <p:nvPicPr>
          <p:cNvPr id="12" name="Picture 11"/>
          <p:cNvPicPr>
            <a:picLocks noChangeAspect="1"/>
          </p:cNvPicPr>
          <p:nvPr/>
        </p:nvPicPr>
        <p:blipFill>
          <a:blip r:embed="rId7"/>
          <a:stretch>
            <a:fillRect/>
          </a:stretch>
        </p:blipFill>
        <p:spPr>
          <a:xfrm>
            <a:off x="129759" y="4560778"/>
            <a:ext cx="5368186" cy="1684661"/>
          </a:xfrm>
          <a:prstGeom prst="rect">
            <a:avLst/>
          </a:prstGeom>
        </p:spPr>
      </p:pic>
    </p:spTree>
    <p:extLst>
      <p:ext uri="{BB962C8B-B14F-4D97-AF65-F5344CB8AC3E}">
        <p14:creationId xmlns:p14="http://schemas.microsoft.com/office/powerpoint/2010/main" val="23932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6336"/>
            <a:ext cx="8683978" cy="6247864"/>
          </a:xfrm>
          <a:prstGeom prst="rect">
            <a:avLst/>
          </a:prstGeom>
          <a:noFill/>
        </p:spPr>
        <p:txBody>
          <a:bodyPr wrap="square" rtlCol="0">
            <a:spAutoFit/>
          </a:bodyPr>
          <a:lstStyle/>
          <a:p>
            <a:r>
              <a:rPr lang="en-US" sz="2000" dirty="0"/>
              <a:t>Varnish (AEV, AEV50, APV, &amp; APV50)</a:t>
            </a:r>
          </a:p>
          <a:p>
            <a:pPr marL="342900" indent="-342900">
              <a:buFont typeface="Arial" panose="020B0604020202020204" pitchFamily="34" charset="0"/>
              <a:buChar char="•"/>
            </a:pPr>
            <a:r>
              <a:rPr lang="en-US" sz="2000" dirty="0"/>
              <a:t>Labs A and D have the lowest ratings for 1009 and 940.</a:t>
            </a:r>
          </a:p>
          <a:p>
            <a:pPr marL="342900" indent="-342900">
              <a:buFont typeface="Arial" panose="020B0604020202020204" pitchFamily="34" charset="0"/>
              <a:buChar char="•"/>
            </a:pPr>
            <a:r>
              <a:rPr lang="en-US" sz="2000" dirty="0"/>
              <a:t>The change in cylinder head (left and right) and pump pressures later in the test correlate with varnish severity; the larger the increase in pressure the more severe the varnish. </a:t>
            </a:r>
          </a:p>
          <a:p>
            <a:pPr marL="800100" lvl="1" indent="-342900">
              <a:buFont typeface="Arial" panose="020B0604020202020204" pitchFamily="34" charset="0"/>
              <a:buChar char="•"/>
            </a:pPr>
            <a:r>
              <a:rPr lang="en-US" sz="2000" dirty="0"/>
              <a:t>Since this correlation coincides with lab differences, it is difficult to say whether there is an influence of test operation, differences among the labs, or some other effect which manifests itself in these ways.</a:t>
            </a:r>
            <a:endParaRPr lang="en-US" sz="1400" dirty="0"/>
          </a:p>
          <a:p>
            <a:endParaRPr lang="en-US" sz="1400" dirty="0"/>
          </a:p>
          <a:p>
            <a:r>
              <a:rPr lang="en-US" sz="2000" dirty="0"/>
              <a:t>Sludge (AES &amp; RAC)</a:t>
            </a:r>
          </a:p>
          <a:p>
            <a:pPr marL="342900" indent="-342900">
              <a:buFont typeface="Arial" panose="020B0604020202020204" pitchFamily="34" charset="0"/>
              <a:buChar char="•"/>
            </a:pPr>
            <a:r>
              <a:rPr lang="en-US" sz="2000" dirty="0"/>
              <a:t>A correlation exists between sludge and the volatility/variability in phase 3 exhaust pressure (which is related to the barometric pressure).</a:t>
            </a:r>
          </a:p>
          <a:p>
            <a:pPr marL="800100" lvl="1" indent="-342900">
              <a:buFont typeface="Arial" panose="020B0604020202020204" pitchFamily="34" charset="0"/>
              <a:buChar char="•"/>
            </a:pPr>
            <a:r>
              <a:rPr lang="en-US" sz="2000" dirty="0"/>
              <a:t>This is only observed in 1009 and 940.</a:t>
            </a:r>
          </a:p>
          <a:p>
            <a:pPr marL="800100" lvl="1" indent="-342900">
              <a:buFont typeface="Arial" panose="020B0604020202020204" pitchFamily="34" charset="0"/>
              <a:buChar char="•"/>
            </a:pPr>
            <a:r>
              <a:rPr lang="en-US" sz="2000" dirty="0"/>
              <a:t>The data suggest higher amounts of sludge are correlated with higher phase 3 exhaust pressure volatility (higher volatility in barometric pressure).</a:t>
            </a:r>
          </a:p>
          <a:p>
            <a:pPr marL="800100" lvl="1" indent="-342900">
              <a:buFont typeface="Arial" panose="020B0604020202020204" pitchFamily="34" charset="0"/>
              <a:buChar char="•"/>
            </a:pPr>
            <a:r>
              <a:rPr lang="en-US" sz="2000" dirty="0"/>
              <a:t>This relationship is influenced by the results of 3 or 4 tests.</a:t>
            </a:r>
          </a:p>
          <a:p>
            <a:endParaRPr lang="en-US" sz="1400" dirty="0"/>
          </a:p>
          <a:p>
            <a:r>
              <a:rPr lang="en-US" sz="2000" dirty="0"/>
              <a:t>Additional Observations:</a:t>
            </a:r>
          </a:p>
          <a:p>
            <a:pPr marL="342900" indent="-342900">
              <a:buFont typeface="Arial" panose="020B0604020202020204" pitchFamily="34" charset="0"/>
              <a:buChar char="•"/>
            </a:pPr>
            <a:r>
              <a:rPr lang="en-US" sz="2000" dirty="0"/>
              <a:t>Pending any measurement differences across labs, it appears that:</a:t>
            </a:r>
          </a:p>
          <a:p>
            <a:pPr marL="800100" lvl="1" indent="-342900">
              <a:buFont typeface="Arial" panose="020B0604020202020204" pitchFamily="34" charset="0"/>
              <a:buChar char="•"/>
            </a:pPr>
            <a:r>
              <a:rPr lang="en-US" sz="2000" dirty="0"/>
              <a:t>Lab E has more silicon in the oil drains compared to the other labs.</a:t>
            </a:r>
          </a:p>
          <a:p>
            <a:pPr marL="800100" lvl="1" indent="-342900">
              <a:buFont typeface="Arial" panose="020B0604020202020204" pitchFamily="34" charset="0"/>
              <a:buChar char="•"/>
            </a:pPr>
            <a:r>
              <a:rPr lang="en-US" sz="2000" dirty="0"/>
              <a:t>Lab D may have less wear occurring in the engine (Al and Fe).</a:t>
            </a:r>
          </a:p>
        </p:txBody>
      </p:sp>
      <p:sp>
        <p:nvSpPr>
          <p:cNvPr id="3" name="TextBox 2"/>
          <p:cNvSpPr txBox="1"/>
          <p:nvPr/>
        </p:nvSpPr>
        <p:spPr>
          <a:xfrm>
            <a:off x="152400" y="152400"/>
            <a:ext cx="6330065" cy="553998"/>
          </a:xfrm>
          <a:prstGeom prst="rect">
            <a:avLst/>
          </a:prstGeom>
          <a:noFill/>
        </p:spPr>
        <p:txBody>
          <a:bodyPr wrap="square" rtlCol="0">
            <a:spAutoFit/>
          </a:bodyPr>
          <a:lstStyle/>
          <a:p>
            <a:r>
              <a:rPr lang="en-US" sz="3000" dirty="0"/>
              <a:t>Highlights</a:t>
            </a:r>
          </a:p>
        </p:txBody>
      </p:sp>
    </p:spTree>
    <p:extLst>
      <p:ext uri="{BB962C8B-B14F-4D97-AF65-F5344CB8AC3E}">
        <p14:creationId xmlns:p14="http://schemas.microsoft.com/office/powerpoint/2010/main" val="3326584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3863051" cy="1015663"/>
          </a:xfrm>
          <a:prstGeom prst="rect">
            <a:avLst/>
          </a:prstGeom>
          <a:noFill/>
        </p:spPr>
        <p:txBody>
          <a:bodyPr wrap="square" rtlCol="0">
            <a:spAutoFit/>
          </a:bodyPr>
          <a:lstStyle/>
          <a:p>
            <a:r>
              <a:rPr lang="en-US" sz="3000" dirty="0"/>
              <a:t>Oil 1011 Phase 2</a:t>
            </a:r>
          </a:p>
          <a:p>
            <a:r>
              <a:rPr lang="en-US" sz="3000" dirty="0"/>
              <a:t>APV50%</a:t>
            </a:r>
          </a:p>
        </p:txBody>
      </p:sp>
      <p:pic>
        <p:nvPicPr>
          <p:cNvPr id="7" name="Picture 6"/>
          <p:cNvPicPr>
            <a:picLocks noChangeAspect="1"/>
          </p:cNvPicPr>
          <p:nvPr/>
        </p:nvPicPr>
        <p:blipFill rotWithShape="1">
          <a:blip r:embed="rId2"/>
          <a:srcRect l="46377" t="-1000"/>
          <a:stretch/>
        </p:blipFill>
        <p:spPr>
          <a:xfrm>
            <a:off x="8720933" y="2968779"/>
            <a:ext cx="359672" cy="677450"/>
          </a:xfrm>
          <a:prstGeom prst="rect">
            <a:avLst/>
          </a:prstGeom>
        </p:spPr>
      </p:pic>
      <p:pic>
        <p:nvPicPr>
          <p:cNvPr id="8" name="Picture 7"/>
          <p:cNvPicPr>
            <a:picLocks noChangeAspect="1"/>
          </p:cNvPicPr>
          <p:nvPr/>
        </p:nvPicPr>
        <p:blipFill>
          <a:blip r:embed="rId3"/>
          <a:stretch>
            <a:fillRect/>
          </a:stretch>
        </p:blipFill>
        <p:spPr>
          <a:xfrm>
            <a:off x="5458523" y="2971800"/>
            <a:ext cx="3262410" cy="2195946"/>
          </a:xfrm>
          <a:prstGeom prst="rect">
            <a:avLst/>
          </a:prstGeom>
        </p:spPr>
      </p:pic>
      <p:pic>
        <p:nvPicPr>
          <p:cNvPr id="9" name="Picture 8"/>
          <p:cNvPicPr>
            <a:picLocks noChangeAspect="1"/>
          </p:cNvPicPr>
          <p:nvPr/>
        </p:nvPicPr>
        <p:blipFill>
          <a:blip r:embed="rId4"/>
          <a:stretch>
            <a:fillRect/>
          </a:stretch>
        </p:blipFill>
        <p:spPr>
          <a:xfrm>
            <a:off x="76200" y="1219200"/>
            <a:ext cx="5382323" cy="1673156"/>
          </a:xfrm>
          <a:prstGeom prst="rect">
            <a:avLst/>
          </a:prstGeom>
        </p:spPr>
      </p:pic>
      <p:pic>
        <p:nvPicPr>
          <p:cNvPr id="10" name="Picture 9"/>
          <p:cNvPicPr>
            <a:picLocks noChangeAspect="1"/>
          </p:cNvPicPr>
          <p:nvPr/>
        </p:nvPicPr>
        <p:blipFill>
          <a:blip r:embed="rId5"/>
          <a:stretch>
            <a:fillRect/>
          </a:stretch>
        </p:blipFill>
        <p:spPr>
          <a:xfrm>
            <a:off x="5458523" y="1219200"/>
            <a:ext cx="745254" cy="1100137"/>
          </a:xfrm>
          <a:prstGeom prst="rect">
            <a:avLst/>
          </a:prstGeom>
        </p:spPr>
      </p:pic>
      <p:pic>
        <p:nvPicPr>
          <p:cNvPr id="11" name="Picture 10"/>
          <p:cNvPicPr>
            <a:picLocks noChangeAspect="1"/>
          </p:cNvPicPr>
          <p:nvPr/>
        </p:nvPicPr>
        <p:blipFill>
          <a:blip r:embed="rId6"/>
          <a:stretch>
            <a:fillRect/>
          </a:stretch>
        </p:blipFill>
        <p:spPr>
          <a:xfrm>
            <a:off x="76200" y="2929301"/>
            <a:ext cx="5382323" cy="1673608"/>
          </a:xfrm>
          <a:prstGeom prst="rect">
            <a:avLst/>
          </a:prstGeom>
        </p:spPr>
      </p:pic>
      <p:pic>
        <p:nvPicPr>
          <p:cNvPr id="12" name="Picture 11"/>
          <p:cNvPicPr>
            <a:picLocks noChangeAspect="1"/>
          </p:cNvPicPr>
          <p:nvPr/>
        </p:nvPicPr>
        <p:blipFill>
          <a:blip r:embed="rId7"/>
          <a:stretch>
            <a:fillRect/>
          </a:stretch>
        </p:blipFill>
        <p:spPr>
          <a:xfrm>
            <a:off x="76200" y="4639854"/>
            <a:ext cx="5411404" cy="1684746"/>
          </a:xfrm>
          <a:prstGeom prst="rect">
            <a:avLst/>
          </a:prstGeom>
        </p:spPr>
      </p:pic>
    </p:spTree>
    <p:extLst>
      <p:ext uri="{BB962C8B-B14F-4D97-AF65-F5344CB8AC3E}">
        <p14:creationId xmlns:p14="http://schemas.microsoft.com/office/powerpoint/2010/main" val="4048120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87435"/>
            <a:ext cx="3863051" cy="1015663"/>
          </a:xfrm>
          <a:prstGeom prst="rect">
            <a:avLst/>
          </a:prstGeom>
          <a:noFill/>
        </p:spPr>
        <p:txBody>
          <a:bodyPr wrap="square" rtlCol="0">
            <a:spAutoFit/>
          </a:bodyPr>
          <a:lstStyle/>
          <a:p>
            <a:r>
              <a:rPr lang="en-US" sz="3000" dirty="0"/>
              <a:t>Oil 1011 Phase 3</a:t>
            </a:r>
          </a:p>
          <a:p>
            <a:r>
              <a:rPr lang="en-US" sz="3000" dirty="0"/>
              <a:t>APV50%</a:t>
            </a:r>
          </a:p>
        </p:txBody>
      </p:sp>
      <p:pic>
        <p:nvPicPr>
          <p:cNvPr id="7" name="Picture 6"/>
          <p:cNvPicPr>
            <a:picLocks noChangeAspect="1"/>
          </p:cNvPicPr>
          <p:nvPr/>
        </p:nvPicPr>
        <p:blipFill rotWithShape="1">
          <a:blip r:embed="rId2"/>
          <a:srcRect l="46377" t="-1000"/>
          <a:stretch/>
        </p:blipFill>
        <p:spPr>
          <a:xfrm>
            <a:off x="8753284" y="2943629"/>
            <a:ext cx="359672" cy="677450"/>
          </a:xfrm>
          <a:prstGeom prst="rect">
            <a:avLst/>
          </a:prstGeom>
        </p:spPr>
      </p:pic>
      <p:pic>
        <p:nvPicPr>
          <p:cNvPr id="8" name="Picture 7"/>
          <p:cNvPicPr>
            <a:picLocks noChangeAspect="1"/>
          </p:cNvPicPr>
          <p:nvPr/>
        </p:nvPicPr>
        <p:blipFill>
          <a:blip r:embed="rId3"/>
          <a:stretch>
            <a:fillRect/>
          </a:stretch>
        </p:blipFill>
        <p:spPr>
          <a:xfrm>
            <a:off x="5428298" y="2943629"/>
            <a:ext cx="3324986" cy="2237971"/>
          </a:xfrm>
          <a:prstGeom prst="rect">
            <a:avLst/>
          </a:prstGeom>
        </p:spPr>
      </p:pic>
      <p:pic>
        <p:nvPicPr>
          <p:cNvPr id="9" name="Picture 8"/>
          <p:cNvPicPr>
            <a:picLocks noChangeAspect="1"/>
          </p:cNvPicPr>
          <p:nvPr/>
        </p:nvPicPr>
        <p:blipFill>
          <a:blip r:embed="rId4"/>
          <a:stretch>
            <a:fillRect/>
          </a:stretch>
        </p:blipFill>
        <p:spPr>
          <a:xfrm>
            <a:off x="99233" y="1143000"/>
            <a:ext cx="5329065" cy="1679020"/>
          </a:xfrm>
          <a:prstGeom prst="rect">
            <a:avLst/>
          </a:prstGeom>
        </p:spPr>
      </p:pic>
      <p:pic>
        <p:nvPicPr>
          <p:cNvPr id="10" name="Picture 9"/>
          <p:cNvPicPr>
            <a:picLocks noChangeAspect="1"/>
          </p:cNvPicPr>
          <p:nvPr/>
        </p:nvPicPr>
        <p:blipFill>
          <a:blip r:embed="rId5"/>
          <a:stretch>
            <a:fillRect/>
          </a:stretch>
        </p:blipFill>
        <p:spPr>
          <a:xfrm>
            <a:off x="5458523" y="1172987"/>
            <a:ext cx="745254" cy="1100137"/>
          </a:xfrm>
          <a:prstGeom prst="rect">
            <a:avLst/>
          </a:prstGeom>
        </p:spPr>
      </p:pic>
      <p:pic>
        <p:nvPicPr>
          <p:cNvPr id="11" name="Picture 10"/>
          <p:cNvPicPr>
            <a:picLocks noChangeAspect="1"/>
          </p:cNvPicPr>
          <p:nvPr/>
        </p:nvPicPr>
        <p:blipFill>
          <a:blip r:embed="rId6"/>
          <a:stretch>
            <a:fillRect/>
          </a:stretch>
        </p:blipFill>
        <p:spPr>
          <a:xfrm>
            <a:off x="110201" y="2859390"/>
            <a:ext cx="5348322" cy="1656383"/>
          </a:xfrm>
          <a:prstGeom prst="rect">
            <a:avLst/>
          </a:prstGeom>
        </p:spPr>
      </p:pic>
      <p:pic>
        <p:nvPicPr>
          <p:cNvPr id="12" name="Picture 11"/>
          <p:cNvPicPr>
            <a:picLocks noChangeAspect="1"/>
          </p:cNvPicPr>
          <p:nvPr/>
        </p:nvPicPr>
        <p:blipFill>
          <a:blip r:embed="rId7"/>
          <a:stretch>
            <a:fillRect/>
          </a:stretch>
        </p:blipFill>
        <p:spPr>
          <a:xfrm>
            <a:off x="117913" y="4553143"/>
            <a:ext cx="5354465" cy="1667019"/>
          </a:xfrm>
          <a:prstGeom prst="rect">
            <a:avLst/>
          </a:prstGeom>
        </p:spPr>
      </p:pic>
    </p:spTree>
    <p:extLst>
      <p:ext uri="{BB962C8B-B14F-4D97-AF65-F5344CB8AC3E}">
        <p14:creationId xmlns:p14="http://schemas.microsoft.com/office/powerpoint/2010/main" val="398757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91" y="2783400"/>
            <a:ext cx="8880676" cy="1962076"/>
          </a:xfrm>
          <a:prstGeom prst="rect">
            <a:avLst/>
          </a:prstGeom>
          <a:noFill/>
        </p:spPr>
        <p:txBody>
          <a:bodyPr wrap="square" rtlCol="0">
            <a:spAutoFit/>
          </a:bodyPr>
          <a:lstStyle/>
          <a:p>
            <a:pPr algn="ctr"/>
            <a:r>
              <a:rPr lang="en-US" sz="4050" dirty="0"/>
              <a:t>Appendix C</a:t>
            </a:r>
          </a:p>
          <a:p>
            <a:pPr algn="ctr"/>
            <a:r>
              <a:rPr lang="en-US" sz="4050" dirty="0"/>
              <a:t>Analytical Data</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188129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914400"/>
            <a:ext cx="8694549" cy="5181600"/>
          </a:xfrm>
          <a:prstGeom prst="rect">
            <a:avLst/>
          </a:prstGeom>
        </p:spPr>
      </p:pic>
    </p:spTree>
    <p:extLst>
      <p:ext uri="{BB962C8B-B14F-4D97-AF65-F5344CB8AC3E}">
        <p14:creationId xmlns:p14="http://schemas.microsoft.com/office/powerpoint/2010/main" val="2837168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762000"/>
            <a:ext cx="8750059" cy="5181600"/>
          </a:xfrm>
          <a:prstGeom prst="rect">
            <a:avLst/>
          </a:prstGeom>
        </p:spPr>
      </p:pic>
    </p:spTree>
    <p:extLst>
      <p:ext uri="{BB962C8B-B14F-4D97-AF65-F5344CB8AC3E}">
        <p14:creationId xmlns:p14="http://schemas.microsoft.com/office/powerpoint/2010/main" val="4096203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914400"/>
            <a:ext cx="8720253" cy="5181600"/>
          </a:xfrm>
          <a:prstGeom prst="rect">
            <a:avLst/>
          </a:prstGeom>
        </p:spPr>
      </p:pic>
    </p:spTree>
    <p:extLst>
      <p:ext uri="{BB962C8B-B14F-4D97-AF65-F5344CB8AC3E}">
        <p14:creationId xmlns:p14="http://schemas.microsoft.com/office/powerpoint/2010/main" val="906201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914400"/>
            <a:ext cx="8786191" cy="5181600"/>
          </a:xfrm>
          <a:prstGeom prst="rect">
            <a:avLst/>
          </a:prstGeom>
        </p:spPr>
      </p:pic>
    </p:spTree>
    <p:extLst>
      <p:ext uri="{BB962C8B-B14F-4D97-AF65-F5344CB8AC3E}">
        <p14:creationId xmlns:p14="http://schemas.microsoft.com/office/powerpoint/2010/main" val="2471694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832312" cy="5257800"/>
          </a:xfrm>
          <a:prstGeom prst="rect">
            <a:avLst/>
          </a:prstGeom>
        </p:spPr>
      </p:pic>
    </p:spTree>
    <p:extLst>
      <p:ext uri="{BB962C8B-B14F-4D97-AF65-F5344CB8AC3E}">
        <p14:creationId xmlns:p14="http://schemas.microsoft.com/office/powerpoint/2010/main" val="679530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09600"/>
            <a:ext cx="8789305" cy="5257800"/>
          </a:xfrm>
          <a:prstGeom prst="rect">
            <a:avLst/>
          </a:prstGeom>
        </p:spPr>
      </p:pic>
    </p:spTree>
    <p:extLst>
      <p:ext uri="{BB962C8B-B14F-4D97-AF65-F5344CB8AC3E}">
        <p14:creationId xmlns:p14="http://schemas.microsoft.com/office/powerpoint/2010/main" val="2809458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533400"/>
            <a:ext cx="8845826" cy="5257800"/>
          </a:xfrm>
          <a:prstGeom prst="rect">
            <a:avLst/>
          </a:prstGeom>
        </p:spPr>
      </p:pic>
    </p:spTree>
    <p:extLst>
      <p:ext uri="{BB962C8B-B14F-4D97-AF65-F5344CB8AC3E}">
        <p14:creationId xmlns:p14="http://schemas.microsoft.com/office/powerpoint/2010/main" val="239378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91" y="2783400"/>
            <a:ext cx="8880676" cy="1338828"/>
          </a:xfrm>
          <a:prstGeom prst="rect">
            <a:avLst/>
          </a:prstGeom>
          <a:noFill/>
        </p:spPr>
        <p:txBody>
          <a:bodyPr wrap="square" rtlCol="0">
            <a:spAutoFit/>
          </a:bodyPr>
          <a:lstStyle/>
          <a:p>
            <a:pPr algn="ctr"/>
            <a:r>
              <a:rPr lang="en-US" sz="4050" dirty="0"/>
              <a:t>AEV, AEV50, APV, and APV50</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1599427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533400"/>
            <a:ext cx="8763000" cy="5263715"/>
          </a:xfrm>
          <a:prstGeom prst="rect">
            <a:avLst/>
          </a:prstGeom>
        </p:spPr>
      </p:pic>
    </p:spTree>
    <p:extLst>
      <p:ext uri="{BB962C8B-B14F-4D97-AF65-F5344CB8AC3E}">
        <p14:creationId xmlns:p14="http://schemas.microsoft.com/office/powerpoint/2010/main" val="1549086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57200"/>
            <a:ext cx="8830475" cy="5181600"/>
          </a:xfrm>
          <a:prstGeom prst="rect">
            <a:avLst/>
          </a:prstGeom>
        </p:spPr>
      </p:pic>
    </p:spTree>
    <p:extLst>
      <p:ext uri="{BB962C8B-B14F-4D97-AF65-F5344CB8AC3E}">
        <p14:creationId xmlns:p14="http://schemas.microsoft.com/office/powerpoint/2010/main" val="3963033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599" y="533400"/>
            <a:ext cx="8761969" cy="5105400"/>
          </a:xfrm>
          <a:prstGeom prst="rect">
            <a:avLst/>
          </a:prstGeom>
        </p:spPr>
      </p:pic>
    </p:spTree>
    <p:extLst>
      <p:ext uri="{BB962C8B-B14F-4D97-AF65-F5344CB8AC3E}">
        <p14:creationId xmlns:p14="http://schemas.microsoft.com/office/powerpoint/2010/main" val="2198958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914400"/>
            <a:ext cx="8740538" cy="5029200"/>
          </a:xfrm>
          <a:prstGeom prst="rect">
            <a:avLst/>
          </a:prstGeom>
        </p:spPr>
      </p:pic>
    </p:spTree>
    <p:extLst>
      <p:ext uri="{BB962C8B-B14F-4D97-AF65-F5344CB8AC3E}">
        <p14:creationId xmlns:p14="http://schemas.microsoft.com/office/powerpoint/2010/main" val="1945967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828800"/>
            <a:ext cx="8880676" cy="3070071"/>
          </a:xfrm>
          <a:prstGeom prst="rect">
            <a:avLst/>
          </a:prstGeom>
          <a:noFill/>
        </p:spPr>
        <p:txBody>
          <a:bodyPr wrap="square" rtlCol="0">
            <a:spAutoFit/>
          </a:bodyPr>
          <a:lstStyle/>
          <a:p>
            <a:pPr algn="ctr"/>
            <a:r>
              <a:rPr lang="en-US" sz="4050" dirty="0"/>
              <a:t>Appendix D</a:t>
            </a:r>
          </a:p>
          <a:p>
            <a:pPr algn="ctr"/>
            <a:r>
              <a:rPr lang="en-US" sz="4050" dirty="0"/>
              <a:t>Phases 1, 2, and 3 Data</a:t>
            </a:r>
          </a:p>
          <a:p>
            <a:pPr algn="ctr"/>
            <a:r>
              <a:rPr lang="en-US" dirty="0"/>
              <a:t>Plots show cycles in succession as well as overlaid</a:t>
            </a:r>
          </a:p>
          <a:p>
            <a:pPr algn="ctr"/>
            <a:r>
              <a:rPr lang="en-US" dirty="0"/>
              <a:t>Phases are plotted separately</a:t>
            </a:r>
          </a:p>
          <a:p>
            <a:pPr algn="ctr"/>
            <a:r>
              <a:rPr lang="en-US" dirty="0"/>
              <a:t>Parameters are shown in alphabetical order</a:t>
            </a:r>
          </a:p>
          <a:p>
            <a:pPr algn="ctr"/>
            <a:r>
              <a:rPr lang="en-US" dirty="0"/>
              <a:t>Additional plots of zoomed in axes are included where appropriate</a:t>
            </a:r>
          </a:p>
          <a:p>
            <a:pPr marL="214313" indent="-214313" algn="ctr">
              <a:buFont typeface="Arial" panose="020B0604020202020204" pitchFamily="34" charset="0"/>
              <a:buChar char="•"/>
            </a:pPr>
            <a:endParaRPr lang="en-US" sz="4050" dirty="0"/>
          </a:p>
        </p:txBody>
      </p:sp>
    </p:spTree>
    <p:extLst>
      <p:ext uri="{BB962C8B-B14F-4D97-AF65-F5344CB8AC3E}">
        <p14:creationId xmlns:p14="http://schemas.microsoft.com/office/powerpoint/2010/main" val="766688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077200" cy="5986447"/>
          </a:xfrm>
          <a:prstGeom prst="rect">
            <a:avLst/>
          </a:prstGeom>
        </p:spPr>
      </p:pic>
    </p:spTree>
    <p:extLst>
      <p:ext uri="{BB962C8B-B14F-4D97-AF65-F5344CB8AC3E}">
        <p14:creationId xmlns:p14="http://schemas.microsoft.com/office/powerpoint/2010/main" val="3465644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077200" cy="5986447"/>
          </a:xfrm>
          <a:prstGeom prst="rect">
            <a:avLst/>
          </a:prstGeom>
        </p:spPr>
      </p:pic>
    </p:spTree>
    <p:extLst>
      <p:ext uri="{BB962C8B-B14F-4D97-AF65-F5344CB8AC3E}">
        <p14:creationId xmlns:p14="http://schemas.microsoft.com/office/powerpoint/2010/main" val="289017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229600" cy="6099398"/>
          </a:xfrm>
          <a:prstGeom prst="rect">
            <a:avLst/>
          </a:prstGeom>
        </p:spPr>
      </p:pic>
    </p:spTree>
    <p:extLst>
      <p:ext uri="{BB962C8B-B14F-4D97-AF65-F5344CB8AC3E}">
        <p14:creationId xmlns:p14="http://schemas.microsoft.com/office/powerpoint/2010/main" val="1632208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7924800" cy="5873495"/>
          </a:xfrm>
          <a:prstGeom prst="rect">
            <a:avLst/>
          </a:prstGeom>
        </p:spPr>
      </p:pic>
    </p:spTree>
    <p:extLst>
      <p:ext uri="{BB962C8B-B14F-4D97-AF65-F5344CB8AC3E}">
        <p14:creationId xmlns:p14="http://schemas.microsoft.com/office/powerpoint/2010/main" val="4181571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457200"/>
            <a:ext cx="7813764" cy="5791200"/>
          </a:xfrm>
          <a:prstGeom prst="rect">
            <a:avLst/>
          </a:prstGeom>
        </p:spPr>
      </p:pic>
    </p:spTree>
    <p:extLst>
      <p:ext uri="{BB962C8B-B14F-4D97-AF65-F5344CB8AC3E}">
        <p14:creationId xmlns:p14="http://schemas.microsoft.com/office/powerpoint/2010/main" val="228065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63041"/>
            <a:ext cx="8829493" cy="5478423"/>
          </a:xfrm>
          <a:prstGeom prst="rect">
            <a:avLst/>
          </a:prstGeom>
          <a:noFill/>
        </p:spPr>
        <p:txBody>
          <a:bodyPr wrap="square" rtlCol="0">
            <a:spAutoFit/>
          </a:bodyPr>
          <a:lstStyle/>
          <a:p>
            <a:pPr marL="342900" indent="-342900">
              <a:buFont typeface="Arial" panose="020B0604020202020204" pitchFamily="34" charset="0"/>
              <a:buChar char="•"/>
            </a:pPr>
            <a:r>
              <a:rPr lang="en-US" sz="2200" dirty="0"/>
              <a:t>AEV and AEVB 100% and 50% ratings are correlated – no surprise</a:t>
            </a:r>
          </a:p>
          <a:p>
            <a:pPr marL="342900" indent="-342900">
              <a:buFont typeface="Arial" panose="020B0604020202020204" pitchFamily="34" charset="0"/>
              <a:buChar char="•"/>
            </a:pPr>
            <a:r>
              <a:rPr lang="en-US" sz="2200" dirty="0"/>
              <a:t>In oil 1009 and 940 varnish results, Labs A and D have the lowest ratings.</a:t>
            </a:r>
          </a:p>
          <a:p>
            <a:pPr marL="342900" indent="-342900">
              <a:buFont typeface="Arial" panose="020B0604020202020204" pitchFamily="34" charset="0"/>
              <a:buChar char="•"/>
            </a:pPr>
            <a:r>
              <a:rPr lang="en-US" sz="2200" dirty="0"/>
              <a:t>It could be that labs rate parts differently. However, extensive work has been done to mitigate this.</a:t>
            </a:r>
          </a:p>
          <a:p>
            <a:pPr marL="342900" indent="-342900">
              <a:buFont typeface="Arial" panose="020B0604020202020204" pitchFamily="34" charset="0"/>
              <a:buChar char="•"/>
            </a:pPr>
            <a:r>
              <a:rPr lang="en-US" sz="2200" dirty="0"/>
              <a:t>Or it could be possible that differences exist which manifest as operational and/or lab differences.</a:t>
            </a:r>
          </a:p>
          <a:p>
            <a:pPr marL="800100" lvl="1" indent="-342900">
              <a:buFont typeface="Arial" panose="020B0604020202020204" pitchFamily="34" charset="0"/>
              <a:buChar char="•"/>
            </a:pPr>
            <a:r>
              <a:rPr lang="en-US" sz="2200" dirty="0"/>
              <a:t>The change in cylinder head (left and right) and pump pressures later in the test correlate with varnish severity; the larger the increase in pressure the more severe the varnish. This implies that Labs A and D generally have a higher increase in pressure.</a:t>
            </a:r>
          </a:p>
          <a:p>
            <a:pPr marL="342900" indent="-342900">
              <a:buFont typeface="Arial" panose="020B0604020202020204" pitchFamily="34" charset="0"/>
              <a:buChar char="•"/>
            </a:pPr>
            <a:r>
              <a:rPr lang="en-US" sz="2200" dirty="0"/>
              <a:t>Perhaps we would have expected the increase in pressure to correspond to an increase in oil viscosity due to sludge buildup, but this may not be the case.</a:t>
            </a:r>
          </a:p>
          <a:p>
            <a:pPr marL="800100" lvl="1" indent="-342900">
              <a:buFont typeface="Arial" panose="020B0604020202020204" pitchFamily="34" charset="0"/>
              <a:buChar char="•"/>
            </a:pPr>
            <a:r>
              <a:rPr lang="en-US" sz="2200" dirty="0"/>
              <a:t>There isn’t a strong correlation between the pressure increase and sludge parameters.</a:t>
            </a:r>
          </a:p>
          <a:p>
            <a:pPr marL="800100" lvl="1" indent="-342900">
              <a:buFont typeface="Arial" panose="020B0604020202020204" pitchFamily="34" charset="0"/>
              <a:buChar char="•"/>
            </a:pPr>
            <a:r>
              <a:rPr lang="en-US" sz="2200" dirty="0"/>
              <a:t>KV40 doesn’t correlate well with the test results or the pressure increase.</a:t>
            </a:r>
          </a:p>
          <a:p>
            <a:pPr marL="800100" lvl="1" indent="-342900">
              <a:buFont typeface="Arial" panose="020B0604020202020204" pitchFamily="34" charset="0"/>
              <a:buChar char="•"/>
            </a:pPr>
            <a:endParaRPr lang="en-US" sz="2000" dirty="0"/>
          </a:p>
        </p:txBody>
      </p:sp>
      <p:sp>
        <p:nvSpPr>
          <p:cNvPr id="3" name="TextBox 2"/>
          <p:cNvSpPr txBox="1"/>
          <p:nvPr/>
        </p:nvSpPr>
        <p:spPr>
          <a:xfrm>
            <a:off x="121535" y="295490"/>
            <a:ext cx="6330065" cy="553998"/>
          </a:xfrm>
          <a:prstGeom prst="rect">
            <a:avLst/>
          </a:prstGeom>
          <a:noFill/>
        </p:spPr>
        <p:txBody>
          <a:bodyPr wrap="square" rtlCol="0">
            <a:spAutoFit/>
          </a:bodyPr>
          <a:lstStyle/>
          <a:p>
            <a:r>
              <a:rPr lang="en-US" sz="3000" dirty="0"/>
              <a:t>Varnish Summary</a:t>
            </a:r>
          </a:p>
        </p:txBody>
      </p:sp>
    </p:spTree>
    <p:extLst>
      <p:ext uri="{BB962C8B-B14F-4D97-AF65-F5344CB8AC3E}">
        <p14:creationId xmlns:p14="http://schemas.microsoft.com/office/powerpoint/2010/main" val="3187201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ometric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153400" cy="6042922"/>
          </a:xfrm>
          <a:prstGeom prst="rect">
            <a:avLst/>
          </a:prstGeom>
        </p:spPr>
      </p:pic>
    </p:spTree>
    <p:extLst>
      <p:ext uri="{BB962C8B-B14F-4D97-AF65-F5344CB8AC3E}">
        <p14:creationId xmlns:p14="http://schemas.microsoft.com/office/powerpoint/2010/main" val="38060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Tree>
    <p:extLst>
      <p:ext uri="{BB962C8B-B14F-4D97-AF65-F5344CB8AC3E}">
        <p14:creationId xmlns:p14="http://schemas.microsoft.com/office/powerpoint/2010/main" val="1746570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05800" cy="6155874"/>
          </a:xfrm>
          <a:prstGeom prst="rect">
            <a:avLst/>
          </a:prstGeom>
        </p:spPr>
      </p:pic>
    </p:spTree>
    <p:extLst>
      <p:ext uri="{BB962C8B-B14F-4D97-AF65-F5344CB8AC3E}">
        <p14:creationId xmlns:p14="http://schemas.microsoft.com/office/powerpoint/2010/main" val="1362886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8017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
        <p:nvSpPr>
          <p:cNvPr id="2" name="TextBox 1"/>
          <p:cNvSpPr txBox="1"/>
          <p:nvPr/>
        </p:nvSpPr>
        <p:spPr>
          <a:xfrm>
            <a:off x="1447800" y="0"/>
            <a:ext cx="5557652"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3771949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229600" cy="6099398"/>
          </a:xfrm>
          <a:prstGeom prst="rect">
            <a:avLst/>
          </a:prstGeom>
        </p:spPr>
      </p:pic>
    </p:spTree>
    <p:extLst>
      <p:ext uri="{BB962C8B-B14F-4D97-AF65-F5344CB8AC3E}">
        <p14:creationId xmlns:p14="http://schemas.microsoft.com/office/powerpoint/2010/main" val="2327048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457200"/>
            <a:ext cx="8382000" cy="6212350"/>
          </a:xfrm>
          <a:prstGeom prst="rect">
            <a:avLst/>
          </a:prstGeom>
        </p:spPr>
      </p:pic>
      <p:sp>
        <p:nvSpPr>
          <p:cNvPr id="4" name="TextBox 3"/>
          <p:cNvSpPr txBox="1"/>
          <p:nvPr/>
        </p:nvSpPr>
        <p:spPr>
          <a:xfrm>
            <a:off x="1447800" y="0"/>
            <a:ext cx="5557652"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762233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381000"/>
            <a:ext cx="8458200" cy="6268826"/>
          </a:xfrm>
          <a:prstGeom prst="rect">
            <a:avLst/>
          </a:prstGeom>
        </p:spPr>
      </p:pic>
    </p:spTree>
    <p:extLst>
      <p:ext uri="{BB962C8B-B14F-4D97-AF65-F5344CB8AC3E}">
        <p14:creationId xmlns:p14="http://schemas.microsoft.com/office/powerpoint/2010/main" val="146461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Flow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22202" cy="6019800"/>
          </a:xfrm>
          <a:prstGeom prst="rect">
            <a:avLst/>
          </a:prstGeom>
        </p:spPr>
      </p:pic>
    </p:spTree>
    <p:extLst>
      <p:ext uri="{BB962C8B-B14F-4D97-AF65-F5344CB8AC3E}">
        <p14:creationId xmlns:p14="http://schemas.microsoft.com/office/powerpoint/2010/main" val="189320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Tree>
    <p:extLst>
      <p:ext uri="{BB962C8B-B14F-4D97-AF65-F5344CB8AC3E}">
        <p14:creationId xmlns:p14="http://schemas.microsoft.com/office/powerpoint/2010/main" val="393255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24214"/>
            <a:ext cx="8628926" cy="461665"/>
          </a:xfrm>
          <a:prstGeom prst="rect">
            <a:avLst/>
          </a:prstGeom>
          <a:noFill/>
        </p:spPr>
        <p:txBody>
          <a:bodyPr wrap="square" rtlCol="0">
            <a:spAutoFit/>
          </a:bodyPr>
          <a:lstStyle/>
          <a:p>
            <a:pPr algn="ctr"/>
            <a:r>
              <a:rPr lang="en-US" sz="2400" dirty="0"/>
              <a:t>As expected, engine and piston varnish are correlated</a:t>
            </a:r>
          </a:p>
        </p:txBody>
      </p:sp>
      <p:sp>
        <p:nvSpPr>
          <p:cNvPr id="3" name="TextBox 2"/>
          <p:cNvSpPr txBox="1"/>
          <p:nvPr/>
        </p:nvSpPr>
        <p:spPr>
          <a:xfrm>
            <a:off x="132824" y="42674"/>
            <a:ext cx="6330065" cy="1015663"/>
          </a:xfrm>
          <a:prstGeom prst="rect">
            <a:avLst/>
          </a:prstGeom>
          <a:noFill/>
        </p:spPr>
        <p:txBody>
          <a:bodyPr wrap="square" rtlCol="0">
            <a:spAutoFit/>
          </a:bodyPr>
          <a:lstStyle/>
          <a:p>
            <a:r>
              <a:rPr lang="en-US" sz="3000" dirty="0"/>
              <a:t>Varnish</a:t>
            </a:r>
          </a:p>
          <a:p>
            <a:r>
              <a:rPr lang="en-US" sz="3000" dirty="0"/>
              <a:t>Correlation among Varnish Parameters</a:t>
            </a:r>
          </a:p>
        </p:txBody>
      </p:sp>
      <p:pic>
        <p:nvPicPr>
          <p:cNvPr id="6" name="Picture 5"/>
          <p:cNvPicPr>
            <a:picLocks noChangeAspect="1"/>
          </p:cNvPicPr>
          <p:nvPr/>
        </p:nvPicPr>
        <p:blipFill>
          <a:blip r:embed="rId2"/>
          <a:stretch>
            <a:fillRect/>
          </a:stretch>
        </p:blipFill>
        <p:spPr>
          <a:xfrm>
            <a:off x="1856487" y="1485879"/>
            <a:ext cx="5181600" cy="5089890"/>
          </a:xfrm>
          <a:prstGeom prst="rect">
            <a:avLst/>
          </a:prstGeom>
        </p:spPr>
      </p:pic>
      <p:pic>
        <p:nvPicPr>
          <p:cNvPr id="5" name="Picture 4"/>
          <p:cNvPicPr>
            <a:picLocks noChangeAspect="1"/>
          </p:cNvPicPr>
          <p:nvPr/>
        </p:nvPicPr>
        <p:blipFill rotWithShape="1">
          <a:blip r:embed="rId3"/>
          <a:srcRect l="46377" t="-1000"/>
          <a:stretch/>
        </p:blipFill>
        <p:spPr>
          <a:xfrm>
            <a:off x="7038087" y="1485879"/>
            <a:ext cx="736600" cy="1387399"/>
          </a:xfrm>
          <a:prstGeom prst="rect">
            <a:avLst/>
          </a:prstGeom>
        </p:spPr>
      </p:pic>
      <p:pic>
        <p:nvPicPr>
          <p:cNvPr id="7" name="Picture 6"/>
          <p:cNvPicPr>
            <a:picLocks noChangeAspect="1"/>
          </p:cNvPicPr>
          <p:nvPr/>
        </p:nvPicPr>
        <p:blipFill>
          <a:blip r:embed="rId4"/>
          <a:stretch>
            <a:fillRect/>
          </a:stretch>
        </p:blipFill>
        <p:spPr>
          <a:xfrm>
            <a:off x="7802909" y="1485879"/>
            <a:ext cx="697684" cy="876321"/>
          </a:xfrm>
          <a:prstGeom prst="rect">
            <a:avLst/>
          </a:prstGeom>
        </p:spPr>
      </p:pic>
    </p:spTree>
    <p:extLst>
      <p:ext uri="{BB962C8B-B14F-4D97-AF65-F5344CB8AC3E}">
        <p14:creationId xmlns:p14="http://schemas.microsoft.com/office/powerpoint/2010/main" val="2535363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Tree>
    <p:extLst>
      <p:ext uri="{BB962C8B-B14F-4D97-AF65-F5344CB8AC3E}">
        <p14:creationId xmlns:p14="http://schemas.microsoft.com/office/powerpoint/2010/main" val="2860743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05800" cy="6155874"/>
          </a:xfrm>
          <a:prstGeom prst="rect">
            <a:avLst/>
          </a:prstGeom>
        </p:spPr>
      </p:pic>
    </p:spTree>
    <p:extLst>
      <p:ext uri="{BB962C8B-B14F-4D97-AF65-F5344CB8AC3E}">
        <p14:creationId xmlns:p14="http://schemas.microsoft.com/office/powerpoint/2010/main" val="3162984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122202" cy="6019800"/>
          </a:xfrm>
          <a:prstGeom prst="rect">
            <a:avLst/>
          </a:prstGeom>
        </p:spPr>
      </p:pic>
    </p:spTree>
    <p:extLst>
      <p:ext uri="{BB962C8B-B14F-4D97-AF65-F5344CB8AC3E}">
        <p14:creationId xmlns:p14="http://schemas.microsoft.com/office/powerpoint/2010/main" val="3538824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229600" cy="6099398"/>
          </a:xfrm>
          <a:prstGeom prst="rect">
            <a:avLst/>
          </a:prstGeom>
        </p:spPr>
      </p:pic>
    </p:spTree>
    <p:extLst>
      <p:ext uri="{BB962C8B-B14F-4D97-AF65-F5344CB8AC3E}">
        <p14:creationId xmlns:p14="http://schemas.microsoft.com/office/powerpoint/2010/main" val="3925394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122202" cy="6019800"/>
          </a:xfrm>
          <a:prstGeom prst="rect">
            <a:avLst/>
          </a:prstGeom>
        </p:spPr>
      </p:pic>
    </p:spTree>
    <p:extLst>
      <p:ext uri="{BB962C8B-B14F-4D97-AF65-F5344CB8AC3E}">
        <p14:creationId xmlns:p14="http://schemas.microsoft.com/office/powerpoint/2010/main" val="681657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153400" cy="6042922"/>
          </a:xfrm>
          <a:prstGeom prst="rect">
            <a:avLst/>
          </a:prstGeom>
        </p:spPr>
      </p:pic>
    </p:spTree>
    <p:extLst>
      <p:ext uri="{BB962C8B-B14F-4D97-AF65-F5344CB8AC3E}">
        <p14:creationId xmlns:p14="http://schemas.microsoft.com/office/powerpoint/2010/main" val="2549510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8077200" cy="5986447"/>
          </a:xfrm>
          <a:prstGeom prst="rect">
            <a:avLst/>
          </a:prstGeom>
        </p:spPr>
      </p:pic>
    </p:spTree>
    <p:extLst>
      <p:ext uri="{BB962C8B-B14F-4D97-AF65-F5344CB8AC3E}">
        <p14:creationId xmlns:p14="http://schemas.microsoft.com/office/powerpoint/2010/main" val="1900254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8001000" cy="5929971"/>
          </a:xfrm>
          <a:prstGeom prst="rect">
            <a:avLst/>
          </a:prstGeom>
        </p:spPr>
      </p:pic>
    </p:spTree>
    <p:extLst>
      <p:ext uri="{BB962C8B-B14F-4D97-AF65-F5344CB8AC3E}">
        <p14:creationId xmlns:p14="http://schemas.microsoft.com/office/powerpoint/2010/main" val="2049065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8077200" cy="5986447"/>
          </a:xfrm>
          <a:prstGeom prst="rect">
            <a:avLst/>
          </a:prstGeom>
        </p:spPr>
      </p:pic>
    </p:spTree>
    <p:extLst>
      <p:ext uri="{BB962C8B-B14F-4D97-AF65-F5344CB8AC3E}">
        <p14:creationId xmlns:p14="http://schemas.microsoft.com/office/powerpoint/2010/main" val="2360588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53400" cy="6042922"/>
          </a:xfrm>
          <a:prstGeom prst="rect">
            <a:avLst/>
          </a:prstGeom>
        </p:spPr>
      </p:pic>
    </p:spTree>
    <p:extLst>
      <p:ext uri="{BB962C8B-B14F-4D97-AF65-F5344CB8AC3E}">
        <p14:creationId xmlns:p14="http://schemas.microsoft.com/office/powerpoint/2010/main" val="58895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75" y="1476435"/>
            <a:ext cx="4001732" cy="3785652"/>
          </a:xfrm>
          <a:prstGeom prst="rect">
            <a:avLst/>
          </a:prstGeom>
          <a:noFill/>
        </p:spPr>
        <p:txBody>
          <a:bodyPr wrap="square" rtlCol="0">
            <a:spAutoFit/>
          </a:bodyPr>
          <a:lstStyle/>
          <a:p>
            <a:pPr marL="214313" indent="-214313">
              <a:buFont typeface="Arial" panose="020B0604020202020204" pitchFamily="34" charset="0"/>
              <a:buChar char="•"/>
            </a:pPr>
            <a:endParaRPr lang="en-US" sz="2400" dirty="0"/>
          </a:p>
          <a:p>
            <a:pPr marL="214313" indent="-214313">
              <a:buFont typeface="Arial" panose="020B0604020202020204" pitchFamily="34" charset="0"/>
              <a:buChar char="•"/>
            </a:pPr>
            <a:r>
              <a:rPr lang="en-US" sz="2400" dirty="0"/>
              <a:t>Labs A and D yield the most severe varnish results for 1009 and 940.</a:t>
            </a:r>
          </a:p>
          <a:p>
            <a:pPr marL="214313" indent="-214313">
              <a:buFont typeface="Arial" panose="020B0604020202020204" pitchFamily="34" charset="0"/>
              <a:buChar char="•"/>
            </a:pPr>
            <a:endParaRPr lang="en-US" sz="2400" dirty="0"/>
          </a:p>
          <a:p>
            <a:pPr marL="214313" indent="-214313">
              <a:buFont typeface="Arial" panose="020B0604020202020204" pitchFamily="34" charset="0"/>
              <a:buChar char="•"/>
            </a:pPr>
            <a:r>
              <a:rPr lang="en-US" sz="2400" dirty="0"/>
              <a:t>Improved precision in varnish may be achieved by understanding the cause(s) which manifests as lab/stand differences.</a:t>
            </a:r>
          </a:p>
        </p:txBody>
      </p:sp>
      <p:sp>
        <p:nvSpPr>
          <p:cNvPr id="3" name="TextBox 2"/>
          <p:cNvSpPr txBox="1"/>
          <p:nvPr/>
        </p:nvSpPr>
        <p:spPr>
          <a:xfrm>
            <a:off x="221919" y="135804"/>
            <a:ext cx="3863051" cy="1015663"/>
          </a:xfrm>
          <a:prstGeom prst="rect">
            <a:avLst/>
          </a:prstGeom>
          <a:noFill/>
        </p:spPr>
        <p:txBody>
          <a:bodyPr wrap="square" rtlCol="0">
            <a:spAutoFit/>
          </a:bodyPr>
          <a:lstStyle/>
          <a:p>
            <a:r>
              <a:rPr lang="en-US" sz="3000" dirty="0"/>
              <a:t>Varnish</a:t>
            </a:r>
          </a:p>
          <a:p>
            <a:r>
              <a:rPr lang="en-US" sz="3000" dirty="0"/>
              <a:t>Lab Differences</a:t>
            </a:r>
          </a:p>
        </p:txBody>
      </p:sp>
      <p:pic>
        <p:nvPicPr>
          <p:cNvPr id="8" name="Picture 7"/>
          <p:cNvPicPr>
            <a:picLocks noChangeAspect="1"/>
          </p:cNvPicPr>
          <p:nvPr/>
        </p:nvPicPr>
        <p:blipFill rotWithShape="1">
          <a:blip r:embed="rId2"/>
          <a:srcRect l="46377" t="-1000"/>
          <a:stretch/>
        </p:blipFill>
        <p:spPr>
          <a:xfrm>
            <a:off x="7924800" y="1151467"/>
            <a:ext cx="736600" cy="1387399"/>
          </a:xfrm>
          <a:prstGeom prst="rect">
            <a:avLst/>
          </a:prstGeom>
        </p:spPr>
      </p:pic>
      <p:pic>
        <p:nvPicPr>
          <p:cNvPr id="4" name="Picture 3"/>
          <p:cNvPicPr>
            <a:picLocks noChangeAspect="1"/>
          </p:cNvPicPr>
          <p:nvPr/>
        </p:nvPicPr>
        <p:blipFill>
          <a:blip r:embed="rId3"/>
          <a:stretch>
            <a:fillRect/>
          </a:stretch>
        </p:blipFill>
        <p:spPr>
          <a:xfrm>
            <a:off x="4265985" y="1131711"/>
            <a:ext cx="3658815" cy="5514110"/>
          </a:xfrm>
          <a:prstGeom prst="rect">
            <a:avLst/>
          </a:prstGeom>
        </p:spPr>
      </p:pic>
    </p:spTree>
    <p:extLst>
      <p:ext uri="{BB962C8B-B14F-4D97-AF65-F5344CB8AC3E}">
        <p14:creationId xmlns:p14="http://schemas.microsoft.com/office/powerpoint/2010/main" val="469909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In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199"/>
            <a:ext cx="8077200" cy="5986447"/>
          </a:xfrm>
          <a:prstGeom prst="rect">
            <a:avLst/>
          </a:prstGeom>
        </p:spPr>
      </p:pic>
    </p:spTree>
    <p:extLst>
      <p:ext uri="{BB962C8B-B14F-4D97-AF65-F5344CB8AC3E}">
        <p14:creationId xmlns:p14="http://schemas.microsoft.com/office/powerpoint/2010/main" val="183590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019389" cy="5943600"/>
          </a:xfrm>
          <a:prstGeom prst="rect">
            <a:avLst/>
          </a:prstGeom>
        </p:spPr>
      </p:pic>
    </p:spTree>
    <p:extLst>
      <p:ext uri="{BB962C8B-B14F-4D97-AF65-F5344CB8AC3E}">
        <p14:creationId xmlns:p14="http://schemas.microsoft.com/office/powerpoint/2010/main" val="37119534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200"/>
            <a:ext cx="8305800" cy="6155874"/>
          </a:xfrm>
          <a:prstGeom prst="rect">
            <a:avLst/>
          </a:prstGeom>
        </p:spPr>
      </p:pic>
    </p:spTree>
    <p:extLst>
      <p:ext uri="{BB962C8B-B14F-4D97-AF65-F5344CB8AC3E}">
        <p14:creationId xmlns:p14="http://schemas.microsoft.com/office/powerpoint/2010/main" val="1748739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8305800" cy="6155874"/>
          </a:xfrm>
          <a:prstGeom prst="rect">
            <a:avLst/>
          </a:prstGeom>
        </p:spPr>
      </p:pic>
    </p:spTree>
    <p:extLst>
      <p:ext uri="{BB962C8B-B14F-4D97-AF65-F5344CB8AC3E}">
        <p14:creationId xmlns:p14="http://schemas.microsoft.com/office/powerpoint/2010/main" val="1824094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457199"/>
            <a:ext cx="8077200" cy="5986447"/>
          </a:xfrm>
          <a:prstGeom prst="rect">
            <a:avLst/>
          </a:prstGeom>
        </p:spPr>
      </p:pic>
    </p:spTree>
    <p:extLst>
      <p:ext uri="{BB962C8B-B14F-4D97-AF65-F5344CB8AC3E}">
        <p14:creationId xmlns:p14="http://schemas.microsoft.com/office/powerpoint/2010/main" val="630619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22202" cy="6019800"/>
          </a:xfrm>
          <a:prstGeom prst="rect">
            <a:avLst/>
          </a:prstGeom>
        </p:spPr>
      </p:pic>
    </p:spTree>
    <p:extLst>
      <p:ext uri="{BB962C8B-B14F-4D97-AF65-F5344CB8AC3E}">
        <p14:creationId xmlns:p14="http://schemas.microsoft.com/office/powerpoint/2010/main" val="863019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ant Temp - Out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533399"/>
            <a:ext cx="8077200" cy="5986447"/>
          </a:xfrm>
          <a:prstGeom prst="rect">
            <a:avLst/>
          </a:prstGeom>
        </p:spPr>
      </p:pic>
    </p:spTree>
    <p:extLst>
      <p:ext uri="{BB962C8B-B14F-4D97-AF65-F5344CB8AC3E}">
        <p14:creationId xmlns:p14="http://schemas.microsoft.com/office/powerpoint/2010/main" val="1492505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609600"/>
            <a:ext cx="8153400" cy="6042922"/>
          </a:xfrm>
          <a:prstGeom prst="rect">
            <a:avLst/>
          </a:prstGeom>
        </p:spPr>
      </p:pic>
    </p:spTree>
    <p:extLst>
      <p:ext uri="{BB962C8B-B14F-4D97-AF65-F5344CB8AC3E}">
        <p14:creationId xmlns:p14="http://schemas.microsoft.com/office/powerpoint/2010/main" val="2724696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153400" cy="6042922"/>
          </a:xfrm>
          <a:prstGeom prst="rect">
            <a:avLst/>
          </a:prstGeom>
        </p:spPr>
      </p:pic>
      <p:sp>
        <p:nvSpPr>
          <p:cNvPr id="2" name="TextBox 1"/>
          <p:cNvSpPr txBox="1"/>
          <p:nvPr/>
        </p:nvSpPr>
        <p:spPr>
          <a:xfrm>
            <a:off x="1915391" y="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1597609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400"/>
            <a:ext cx="8229600" cy="6099398"/>
          </a:xfrm>
          <a:prstGeom prst="rect">
            <a:avLst/>
          </a:prstGeom>
        </p:spPr>
      </p:pic>
    </p:spTree>
    <p:extLst>
      <p:ext uri="{BB962C8B-B14F-4D97-AF65-F5344CB8AC3E}">
        <p14:creationId xmlns:p14="http://schemas.microsoft.com/office/powerpoint/2010/main" val="416278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08415"/>
            <a:ext cx="8141933" cy="954107"/>
          </a:xfrm>
          <a:prstGeom prst="rect">
            <a:avLst/>
          </a:prstGeom>
          <a:noFill/>
        </p:spPr>
        <p:txBody>
          <a:bodyPr wrap="square" rtlCol="0">
            <a:spAutoFit/>
          </a:bodyPr>
          <a:lstStyle/>
          <a:p>
            <a:r>
              <a:rPr lang="en-US" sz="2800" dirty="0"/>
              <a:t>Varnish</a:t>
            </a:r>
          </a:p>
          <a:p>
            <a:r>
              <a:rPr lang="en-US" sz="2800" dirty="0"/>
              <a:t>Operational Differences Corresponding to Lab Differences</a:t>
            </a:r>
          </a:p>
        </p:txBody>
      </p:sp>
      <p:sp>
        <p:nvSpPr>
          <p:cNvPr id="22" name="TextBox 21"/>
          <p:cNvSpPr txBox="1"/>
          <p:nvPr/>
        </p:nvSpPr>
        <p:spPr>
          <a:xfrm>
            <a:off x="7526866" y="2916876"/>
            <a:ext cx="1617134" cy="1815882"/>
          </a:xfrm>
          <a:prstGeom prst="rect">
            <a:avLst/>
          </a:prstGeom>
          <a:noFill/>
        </p:spPr>
        <p:txBody>
          <a:bodyPr wrap="square" rtlCol="0">
            <a:spAutoFit/>
          </a:bodyPr>
          <a:lstStyle/>
          <a:p>
            <a:r>
              <a:rPr lang="en-US" sz="1400" dirty="0"/>
              <a:t>Differences suggest better control (or less variability) correlates to more severe results. This may not be consistent with what we would expect. </a:t>
            </a:r>
          </a:p>
        </p:txBody>
      </p:sp>
      <p:pic>
        <p:nvPicPr>
          <p:cNvPr id="2" name="Picture 1"/>
          <p:cNvPicPr>
            <a:picLocks noChangeAspect="1"/>
          </p:cNvPicPr>
          <p:nvPr/>
        </p:nvPicPr>
        <p:blipFill>
          <a:blip r:embed="rId2"/>
          <a:stretch>
            <a:fillRect/>
          </a:stretch>
        </p:blipFill>
        <p:spPr>
          <a:xfrm>
            <a:off x="76200" y="1810523"/>
            <a:ext cx="7306734" cy="3313928"/>
          </a:xfrm>
          <a:prstGeom prst="rect">
            <a:avLst/>
          </a:prstGeom>
        </p:spPr>
      </p:pic>
      <p:sp>
        <p:nvSpPr>
          <p:cNvPr id="5" name="Right Brace 4"/>
          <p:cNvSpPr/>
          <p:nvPr/>
        </p:nvSpPr>
        <p:spPr>
          <a:xfrm>
            <a:off x="7382934" y="2855384"/>
            <a:ext cx="237067" cy="19388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p>
        </p:txBody>
      </p:sp>
      <p:cxnSp>
        <p:nvCxnSpPr>
          <p:cNvPr id="7" name="Straight Arrow Connector 6"/>
          <p:cNvCxnSpPr/>
          <p:nvPr/>
        </p:nvCxnSpPr>
        <p:spPr>
          <a:xfrm flipV="1">
            <a:off x="914400" y="5124451"/>
            <a:ext cx="76200" cy="381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40069" y="5405735"/>
            <a:ext cx="1885066" cy="461665"/>
          </a:xfrm>
          <a:prstGeom prst="rect">
            <a:avLst/>
          </a:prstGeom>
          <a:noFill/>
        </p:spPr>
        <p:txBody>
          <a:bodyPr wrap="square" rtlCol="0">
            <a:spAutoFit/>
          </a:bodyPr>
          <a:lstStyle/>
          <a:p>
            <a:r>
              <a:rPr lang="en-US" sz="1200" dirty="0"/>
              <a:t>Number indicates the test phase summarized</a:t>
            </a:r>
          </a:p>
        </p:txBody>
      </p:sp>
      <p:sp>
        <p:nvSpPr>
          <p:cNvPr id="26" name="Right Brace 25"/>
          <p:cNvSpPr/>
          <p:nvPr/>
        </p:nvSpPr>
        <p:spPr>
          <a:xfrm>
            <a:off x="7382934" y="4794251"/>
            <a:ext cx="237067" cy="33020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p>
        </p:txBody>
      </p:sp>
      <p:sp>
        <p:nvSpPr>
          <p:cNvPr id="27" name="TextBox 26"/>
          <p:cNvSpPr txBox="1"/>
          <p:nvPr/>
        </p:nvSpPr>
        <p:spPr>
          <a:xfrm>
            <a:off x="7620001" y="4838102"/>
            <a:ext cx="1617134" cy="954107"/>
          </a:xfrm>
          <a:prstGeom prst="rect">
            <a:avLst/>
          </a:prstGeom>
          <a:noFill/>
        </p:spPr>
        <p:txBody>
          <a:bodyPr wrap="square" rtlCol="0">
            <a:spAutoFit/>
          </a:bodyPr>
          <a:lstStyle/>
          <a:p>
            <a:r>
              <a:rPr lang="en-US" sz="1400" dirty="0"/>
              <a:t>Differences in operation are small and not consistent across phases.</a:t>
            </a:r>
          </a:p>
        </p:txBody>
      </p:sp>
    </p:spTree>
    <p:extLst>
      <p:ext uri="{BB962C8B-B14F-4D97-AF65-F5344CB8AC3E}">
        <p14:creationId xmlns:p14="http://schemas.microsoft.com/office/powerpoint/2010/main" val="3835654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019389" cy="5943600"/>
          </a:xfrm>
          <a:prstGeom prst="rect">
            <a:avLst/>
          </a:prstGeom>
        </p:spPr>
      </p:pic>
      <p:sp>
        <p:nvSpPr>
          <p:cNvPr id="4" name="TextBox 3"/>
          <p:cNvSpPr txBox="1"/>
          <p:nvPr/>
        </p:nvSpPr>
        <p:spPr>
          <a:xfrm>
            <a:off x="1924585" y="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585274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153400" cy="6042922"/>
          </a:xfrm>
          <a:prstGeom prst="rect">
            <a:avLst/>
          </a:prstGeom>
        </p:spPr>
      </p:pic>
    </p:spTree>
    <p:extLst>
      <p:ext uri="{BB962C8B-B14F-4D97-AF65-F5344CB8AC3E}">
        <p14:creationId xmlns:p14="http://schemas.microsoft.com/office/powerpoint/2010/main" val="2561458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2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399"/>
            <a:ext cx="8077200" cy="5986447"/>
          </a:xfrm>
          <a:prstGeom prst="rect">
            <a:avLst/>
          </a:prstGeom>
        </p:spPr>
      </p:pic>
      <p:sp>
        <p:nvSpPr>
          <p:cNvPr id="4" name="TextBox 3"/>
          <p:cNvSpPr txBox="1"/>
          <p:nvPr/>
        </p:nvSpPr>
        <p:spPr>
          <a:xfrm>
            <a:off x="1905000" y="-11545"/>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2830113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57200" y="533399"/>
            <a:ext cx="8077200" cy="5986447"/>
          </a:xfrm>
          <a:prstGeom prst="rect">
            <a:avLst/>
          </a:prstGeom>
        </p:spPr>
      </p:pic>
    </p:spTree>
    <p:extLst>
      <p:ext uri="{BB962C8B-B14F-4D97-AF65-F5344CB8AC3E}">
        <p14:creationId xmlns:p14="http://schemas.microsoft.com/office/powerpoint/2010/main" val="36201426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2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9600" y="609600"/>
            <a:ext cx="8153400" cy="6042922"/>
          </a:xfrm>
          <a:prstGeom prst="rect">
            <a:avLst/>
          </a:prstGeom>
        </p:spPr>
      </p:pic>
      <p:sp>
        <p:nvSpPr>
          <p:cNvPr id="4" name="TextBox 3"/>
          <p:cNvSpPr txBox="1"/>
          <p:nvPr/>
        </p:nvSpPr>
        <p:spPr>
          <a:xfrm>
            <a:off x="19050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2518312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3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53400" cy="6042922"/>
          </a:xfrm>
          <a:prstGeom prst="rect">
            <a:avLst/>
          </a:prstGeom>
        </p:spPr>
      </p:pic>
    </p:spTree>
    <p:extLst>
      <p:ext uri="{BB962C8B-B14F-4D97-AF65-F5344CB8AC3E}">
        <p14:creationId xmlns:p14="http://schemas.microsoft.com/office/powerpoint/2010/main" val="3496595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nkcase Pres 3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400"/>
            <a:ext cx="8153400" cy="6042922"/>
          </a:xfrm>
          <a:prstGeom prst="rect">
            <a:avLst/>
          </a:prstGeom>
        </p:spPr>
      </p:pic>
    </p:spTree>
    <p:extLst>
      <p:ext uri="{BB962C8B-B14F-4D97-AF65-F5344CB8AC3E}">
        <p14:creationId xmlns:p14="http://schemas.microsoft.com/office/powerpoint/2010/main" val="9891857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599"/>
            <a:ext cx="8001000" cy="5929971"/>
          </a:xfrm>
          <a:prstGeom prst="rect">
            <a:avLst/>
          </a:prstGeom>
        </p:spPr>
      </p:pic>
    </p:spTree>
    <p:extLst>
      <p:ext uri="{BB962C8B-B14F-4D97-AF65-F5344CB8AC3E}">
        <p14:creationId xmlns:p14="http://schemas.microsoft.com/office/powerpoint/2010/main" val="1531892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1_Cycl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609600"/>
            <a:ext cx="8153400" cy="6042922"/>
          </a:xfrm>
          <a:prstGeom prst="rect">
            <a:avLst/>
          </a:prstGeom>
        </p:spPr>
      </p:pic>
      <p:sp>
        <p:nvSpPr>
          <p:cNvPr id="4" name="TextBox 3"/>
          <p:cNvSpPr txBox="1"/>
          <p:nvPr/>
        </p:nvSpPr>
        <p:spPr>
          <a:xfrm>
            <a:off x="1828800" y="76200"/>
            <a:ext cx="5237018" cy="646331"/>
          </a:xfrm>
          <a:prstGeom prst="rect">
            <a:avLst/>
          </a:prstGeom>
          <a:noFill/>
        </p:spPr>
        <p:txBody>
          <a:bodyPr wrap="square" rtlCol="0">
            <a:spAutoFit/>
          </a:bodyPr>
          <a:lstStyle/>
          <a:p>
            <a:pPr algn="ctr"/>
            <a:r>
              <a:rPr lang="en-US" sz="3600" dirty="0"/>
              <a:t>ZOOMED IN</a:t>
            </a:r>
          </a:p>
        </p:txBody>
      </p:sp>
    </p:spTree>
    <p:extLst>
      <p:ext uri="{BB962C8B-B14F-4D97-AF65-F5344CB8AC3E}">
        <p14:creationId xmlns:p14="http://schemas.microsoft.com/office/powerpoint/2010/main" val="1527500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gine Speed 1_Total Phase Secon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 y="533399"/>
            <a:ext cx="8077200" cy="5986447"/>
          </a:xfrm>
          <a:prstGeom prst="rect">
            <a:avLst/>
          </a:prstGeom>
        </p:spPr>
      </p:pic>
    </p:spTree>
    <p:extLst>
      <p:ext uri="{BB962C8B-B14F-4D97-AF65-F5344CB8AC3E}">
        <p14:creationId xmlns:p14="http://schemas.microsoft.com/office/powerpoint/2010/main" val="14372235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29930</TotalTime>
  <Words>1238</Words>
  <Application>Microsoft Office PowerPoint</Application>
  <PresentationFormat>On-screen Show (4:3)</PresentationFormat>
  <Paragraphs>202</Paragraphs>
  <Slides>292</Slides>
  <Notes>3</Notes>
  <HiddenSlides>0</HiddenSlides>
  <MMClips>0</MMClips>
  <ScaleCrop>false</ScaleCrop>
  <HeadingPairs>
    <vt:vector size="4" baseType="variant">
      <vt:variant>
        <vt:lpstr>Theme</vt:lpstr>
      </vt:variant>
      <vt:variant>
        <vt:i4>1</vt:i4>
      </vt:variant>
      <vt:variant>
        <vt:lpstr>Slide Titles</vt:lpstr>
      </vt:variant>
      <vt:variant>
        <vt:i4>292</vt:i4>
      </vt:variant>
    </vt:vector>
  </HeadingPairs>
  <TitlesOfParts>
    <vt:vector size="293" baseType="lpstr">
      <vt:lpstr>Equity</vt:lpstr>
      <vt:lpstr>VH Precision Matrix  Operational Data Analysis</vt:lpstr>
      <vt:lpstr>Statistics Group</vt:lpstr>
      <vt:lpstr>Precision Matrix Data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Market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VIF Stage 1 Data Review</dc:title>
  <dc:creator>Dvorak, Todd</dc:creator>
  <cp:lastModifiedBy>Rich Grundza</cp:lastModifiedBy>
  <cp:revision>834</cp:revision>
  <cp:lastPrinted>2016-11-08T18:54:34Z</cp:lastPrinted>
  <dcterms:created xsi:type="dcterms:W3CDTF">2016-02-22T19:30:53Z</dcterms:created>
  <dcterms:modified xsi:type="dcterms:W3CDTF">2017-06-15T22:24:10Z</dcterms:modified>
</cp:coreProperties>
</file>