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6"/>
  </p:notesMasterIdLst>
  <p:sldIdLst>
    <p:sldId id="284" r:id="rId2"/>
    <p:sldId id="283" r:id="rId3"/>
    <p:sldId id="384" r:id="rId4"/>
    <p:sldId id="388" r:id="rId5"/>
    <p:sldId id="387" r:id="rId6"/>
    <p:sldId id="385" r:id="rId7"/>
    <p:sldId id="285" r:id="rId8"/>
    <p:sldId id="286" r:id="rId9"/>
    <p:sldId id="386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309" r:id="rId18"/>
    <p:sldId id="295" r:id="rId19"/>
    <p:sldId id="297" r:id="rId20"/>
    <p:sldId id="298" r:id="rId21"/>
    <p:sldId id="299" r:id="rId22"/>
    <p:sldId id="300" r:id="rId23"/>
    <p:sldId id="301" r:id="rId24"/>
    <p:sldId id="296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335" r:id="rId58"/>
    <p:sldId id="336" r:id="rId59"/>
    <p:sldId id="337" r:id="rId60"/>
    <p:sldId id="341" r:id="rId61"/>
    <p:sldId id="338" r:id="rId62"/>
    <p:sldId id="339" r:id="rId63"/>
    <p:sldId id="340" r:id="rId64"/>
    <p:sldId id="342" r:id="rId65"/>
    <p:sldId id="343" r:id="rId66"/>
    <p:sldId id="344" r:id="rId67"/>
    <p:sldId id="345" r:id="rId68"/>
    <p:sldId id="346" r:id="rId69"/>
    <p:sldId id="347" r:id="rId70"/>
    <p:sldId id="348" r:id="rId71"/>
    <p:sldId id="349" r:id="rId72"/>
    <p:sldId id="350" r:id="rId73"/>
    <p:sldId id="351" r:id="rId74"/>
    <p:sldId id="352" r:id="rId75"/>
    <p:sldId id="353" r:id="rId76"/>
    <p:sldId id="354" r:id="rId77"/>
    <p:sldId id="355" r:id="rId78"/>
    <p:sldId id="356" r:id="rId79"/>
    <p:sldId id="357" r:id="rId80"/>
    <p:sldId id="358" r:id="rId81"/>
    <p:sldId id="359" r:id="rId82"/>
    <p:sldId id="360" r:id="rId83"/>
    <p:sldId id="361" r:id="rId84"/>
    <p:sldId id="362" r:id="rId85"/>
    <p:sldId id="363" r:id="rId86"/>
    <p:sldId id="364" r:id="rId87"/>
    <p:sldId id="365" r:id="rId88"/>
    <p:sldId id="366" r:id="rId89"/>
    <p:sldId id="367" r:id="rId90"/>
    <p:sldId id="368" r:id="rId91"/>
    <p:sldId id="369" r:id="rId92"/>
    <p:sldId id="370" r:id="rId93"/>
    <p:sldId id="371" r:id="rId94"/>
    <p:sldId id="372" r:id="rId95"/>
    <p:sldId id="373" r:id="rId96"/>
    <p:sldId id="374" r:id="rId97"/>
    <p:sldId id="375" r:id="rId98"/>
    <p:sldId id="376" r:id="rId99"/>
    <p:sldId id="377" r:id="rId100"/>
    <p:sldId id="378" r:id="rId101"/>
    <p:sldId id="379" r:id="rId102"/>
    <p:sldId id="380" r:id="rId103"/>
    <p:sldId id="381" r:id="rId104"/>
    <p:sldId id="382" r:id="rId10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7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BC07B-0E28-42BB-B0B8-EB9A73267E2F}" type="datetimeFigureOut">
              <a:rPr lang="en-US" smtClean="0"/>
              <a:t>3/29/2021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4B01F-3ACC-4330-A56F-53A76C5375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76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5787" y="1550920"/>
            <a:ext cx="9980427" cy="1905000"/>
          </a:xfrm>
        </p:spPr>
        <p:txBody>
          <a:bodyPr>
            <a:normAutofit/>
          </a:bodyPr>
          <a:lstStyle>
            <a:lvl1pPr algn="ctr">
              <a:lnSpc>
                <a:spcPts val="5000"/>
              </a:lnSpc>
              <a:defRPr sz="4800">
                <a:solidFill>
                  <a:srgbClr val="1946BA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415508"/>
            <a:ext cx="10363200" cy="88652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 or Date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0" y="6341438"/>
            <a:ext cx="558800" cy="365125"/>
          </a:xfrm>
        </p:spPr>
        <p:txBody>
          <a:bodyPr/>
          <a:lstStyle/>
          <a:p>
            <a:fld id="{FF2D51B1-BD95-49E9-A870-B722E78EAEE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034" y="3613035"/>
            <a:ext cx="604593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51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</a:t>
            </a:r>
            <a:br>
              <a:rPr lang="en-US" dirty="0" smtClean="0"/>
            </a:br>
            <a:r>
              <a:rPr lang="en-US" dirty="0" smtClean="0"/>
              <a:t>One or Two Lines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82400" y="6348610"/>
            <a:ext cx="554297" cy="365125"/>
          </a:xfrm>
        </p:spPr>
        <p:txBody>
          <a:bodyPr/>
          <a:lstStyle/>
          <a:p>
            <a:fld id="{FF2D51B1-BD95-49E9-A870-B722E78EA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334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61518" y="6348610"/>
            <a:ext cx="587249" cy="365125"/>
          </a:xfrm>
        </p:spPr>
        <p:txBody>
          <a:bodyPr/>
          <a:lstStyle/>
          <a:p>
            <a:fld id="{FF2D51B1-BD95-49E9-A870-B722E78EAE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048000"/>
            <a:ext cx="103632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Blank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93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348610"/>
            <a:ext cx="554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946BA"/>
                </a:solidFill>
                <a:latin typeface="Gill Sans Std" pitchFamily="34" charset="0"/>
              </a:defRPr>
            </a:lvl1pPr>
          </a:lstStyle>
          <a:p>
            <a:fld id="{FF2D51B1-BD95-49E9-A870-B722E78EA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291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Two-thirds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 bwMode="hidden">
          <a:xfrm>
            <a:off x="0" y="394330"/>
            <a:ext cx="12192000" cy="6463671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670560"/>
          </a:xfrm>
        </p:spPr>
        <p:txBody>
          <a:bodyPr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09600" y="1214965"/>
            <a:ext cx="7254240" cy="487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8046720" y="1214965"/>
            <a:ext cx="3535680" cy="487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07912"/>
            <a:ext cx="3860800" cy="1706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FOOTER CHANGED UNDER INSERT&gt;HEADER &amp; FOOTER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737600" y="6407912"/>
            <a:ext cx="2844800" cy="170688"/>
          </a:xfrm>
        </p:spPr>
        <p:txBody>
          <a:bodyPr/>
          <a:lstStyle/>
          <a:p>
            <a:fld id="{15B51593-F607-40DA-BAAD-7C20DAA0A6A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09600" y="6346953"/>
            <a:ext cx="109728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9600" y="6407912"/>
            <a:ext cx="2840736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67" b="1" cap="all" baseline="0" dirty="0">
                <a:latin typeface="+mj-lt"/>
              </a:rPr>
              <a:t>SAE INTERNATIONAL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0" y="6586810"/>
            <a:ext cx="6096000" cy="19499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667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Copyright © SAE International.  Further use or distribution is not permitted without permission from SAE</a:t>
            </a:r>
            <a:endParaRPr lang="en-US" sz="667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62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165600" y="6177280"/>
            <a:ext cx="3860800" cy="1790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8403" y="27159"/>
            <a:ext cx="11582400" cy="7514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7125" y="6339557"/>
            <a:ext cx="549572" cy="365125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5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8403" y="27159"/>
            <a:ext cx="11582400" cy="751442"/>
          </a:xfrm>
        </p:spPr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3251" y="982305"/>
            <a:ext cx="10979149" cy="5140029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 smtClean="0"/>
              <a:t>Click to Edit Main Text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77995" y="6348610"/>
            <a:ext cx="570773" cy="365125"/>
          </a:xfrm>
        </p:spPr>
        <p:txBody>
          <a:bodyPr/>
          <a:lstStyle>
            <a:lvl1pPr>
              <a:defRPr sz="1200"/>
            </a:lvl1pPr>
          </a:lstStyle>
          <a:p>
            <a:fld id="{FF2D51B1-BD95-49E9-A870-B722E78EA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105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 Line Title &amp;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8403" y="27432"/>
            <a:ext cx="11582400" cy="74980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3251" y="982305"/>
            <a:ext cx="5384800" cy="5140029"/>
          </a:xfrm>
        </p:spPr>
        <p:txBody>
          <a:bodyPr/>
          <a:lstStyle>
            <a:lvl1pPr>
              <a:lnSpc>
                <a:spcPts val="3000"/>
              </a:lnSpc>
              <a:defRPr sz="2400" baseline="0"/>
            </a:lvl1pPr>
            <a:lvl2pPr>
              <a:defRPr sz="2200"/>
            </a:lvl2pPr>
            <a:lvl3pPr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Main</a:t>
            </a:r>
            <a:br>
              <a:rPr lang="en-US" dirty="0" smtClean="0"/>
            </a:br>
            <a:r>
              <a:rPr lang="en-US" dirty="0" smtClean="0"/>
              <a:t>2 Column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03951" y="982305"/>
            <a:ext cx="5384800" cy="5140029"/>
          </a:xfrm>
        </p:spPr>
        <p:txBody>
          <a:bodyPr/>
          <a:lstStyle>
            <a:lvl1pPr>
              <a:lnSpc>
                <a:spcPts val="3000"/>
              </a:lnSpc>
              <a:defRPr sz="2400" baseline="0"/>
            </a:lvl1pPr>
            <a:lvl2pPr>
              <a:defRPr sz="2200"/>
            </a:lvl2pPr>
            <a:lvl3pPr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Main</a:t>
            </a:r>
            <a:br>
              <a:rPr lang="en-US" dirty="0" smtClean="0"/>
            </a:br>
            <a:r>
              <a:rPr lang="en-US" dirty="0" smtClean="0"/>
              <a:t>2 Column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36805" y="6348610"/>
            <a:ext cx="611963" cy="365125"/>
          </a:xfrm>
        </p:spPr>
        <p:txBody>
          <a:bodyPr/>
          <a:lstStyle/>
          <a:p>
            <a:fld id="{FF2D51B1-BD95-49E9-A870-B722E78EA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07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Line Title and 3-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8403" y="27159"/>
            <a:ext cx="11582400" cy="751442"/>
          </a:xfrm>
        </p:spPr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3251" y="982305"/>
            <a:ext cx="10979149" cy="1970446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 smtClean="0"/>
              <a:t>Click to Edit Main Text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77995" y="6348610"/>
            <a:ext cx="570773" cy="365125"/>
          </a:xfrm>
        </p:spPr>
        <p:txBody>
          <a:bodyPr/>
          <a:lstStyle>
            <a:lvl1pPr>
              <a:defRPr sz="1200"/>
            </a:lvl1pPr>
          </a:lstStyle>
          <a:p>
            <a:fld id="{FF2D51B1-BD95-49E9-A870-B722E78EAE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3251" y="3030180"/>
            <a:ext cx="5187949" cy="309439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 smtClean="0"/>
              <a:t>Click to Edit Main Text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949950" y="3030180"/>
            <a:ext cx="5632449" cy="309439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 smtClean="0"/>
              <a:t>Click to add image or figure</a:t>
            </a:r>
          </a:p>
        </p:txBody>
      </p:sp>
    </p:spTree>
    <p:extLst>
      <p:ext uri="{BB962C8B-B14F-4D97-AF65-F5344CB8AC3E}">
        <p14:creationId xmlns:p14="http://schemas.microsoft.com/office/powerpoint/2010/main" val="322700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Line Title and 3-Area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8403" y="27159"/>
            <a:ext cx="11582400" cy="751442"/>
          </a:xfrm>
        </p:spPr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3251" y="4148838"/>
            <a:ext cx="10979149" cy="1970446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 smtClean="0"/>
              <a:t>Click to Edit Main Text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77995" y="6348610"/>
            <a:ext cx="570773" cy="365125"/>
          </a:xfrm>
        </p:spPr>
        <p:txBody>
          <a:bodyPr/>
          <a:lstStyle>
            <a:lvl1pPr>
              <a:defRPr sz="1200"/>
            </a:lvl1pPr>
          </a:lstStyle>
          <a:p>
            <a:fld id="{FF2D51B1-BD95-49E9-A870-B722E78EAE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3251" y="990293"/>
            <a:ext cx="5187949" cy="309439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 smtClean="0"/>
              <a:t>Click to Edit Main Text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949950" y="990293"/>
            <a:ext cx="5632449" cy="309439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 smtClean="0"/>
              <a:t>Click to add image or figure</a:t>
            </a:r>
          </a:p>
        </p:txBody>
      </p:sp>
    </p:spTree>
    <p:extLst>
      <p:ext uri="{BB962C8B-B14F-4D97-AF65-F5344CB8AC3E}">
        <p14:creationId xmlns:p14="http://schemas.microsoft.com/office/powerpoint/2010/main" val="64661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br>
              <a:rPr lang="en-US" dirty="0" smtClean="0"/>
            </a:br>
            <a:r>
              <a:rPr lang="en-US" dirty="0" smtClean="0"/>
              <a:t>One or Two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3251" y="1489300"/>
            <a:ext cx="10979149" cy="4567468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 smtClean="0"/>
              <a:t>Click to Edit Main Text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2707" y="6348610"/>
            <a:ext cx="546060" cy="365125"/>
          </a:xfrm>
        </p:spPr>
        <p:txBody>
          <a:bodyPr/>
          <a:lstStyle/>
          <a:p>
            <a:fld id="{FF2D51B1-BD95-49E9-A870-B722E78EA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9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Line Title &amp;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</a:t>
            </a:r>
            <a:br>
              <a:rPr lang="en-US" dirty="0" smtClean="0"/>
            </a:br>
            <a:r>
              <a:rPr lang="en-US" dirty="0" smtClean="0"/>
              <a:t>One or Two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3251" y="1492037"/>
            <a:ext cx="5384800" cy="4688445"/>
          </a:xfrm>
        </p:spPr>
        <p:txBody>
          <a:bodyPr/>
          <a:lstStyle>
            <a:lvl1pPr>
              <a:lnSpc>
                <a:spcPts val="3000"/>
              </a:lnSpc>
              <a:defRPr sz="2400" baseline="0"/>
            </a:lvl1pPr>
            <a:lvl2pPr>
              <a:defRPr sz="2200"/>
            </a:lvl2pPr>
            <a:lvl3pPr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Main</a:t>
            </a:r>
            <a:br>
              <a:rPr lang="en-US" dirty="0" smtClean="0"/>
            </a:br>
            <a:r>
              <a:rPr lang="en-US" dirty="0" smtClean="0"/>
              <a:t>2 Column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03951" y="1492037"/>
            <a:ext cx="5384800" cy="4688445"/>
          </a:xfrm>
        </p:spPr>
        <p:txBody>
          <a:bodyPr/>
          <a:lstStyle>
            <a:lvl1pPr>
              <a:lnSpc>
                <a:spcPts val="3000"/>
              </a:lnSpc>
              <a:defRPr sz="2400" baseline="0"/>
            </a:lvl1pPr>
            <a:lvl2pPr>
              <a:defRPr sz="2200"/>
            </a:lvl2pPr>
            <a:lvl3pPr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Main</a:t>
            </a:r>
            <a:br>
              <a:rPr lang="en-US" dirty="0" smtClean="0"/>
            </a:br>
            <a:r>
              <a:rPr lang="en-US" dirty="0" smtClean="0"/>
              <a:t>2 Column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61518" y="6348610"/>
            <a:ext cx="587249" cy="365125"/>
          </a:xfrm>
        </p:spPr>
        <p:txBody>
          <a:bodyPr/>
          <a:lstStyle/>
          <a:p>
            <a:fld id="{FF2D51B1-BD95-49E9-A870-B722E78EA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4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Title and 3-Area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br>
              <a:rPr lang="en-US" dirty="0" smtClean="0"/>
            </a:br>
            <a:r>
              <a:rPr lang="en-US" dirty="0" smtClean="0"/>
              <a:t>One or Two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3251" y="1489301"/>
            <a:ext cx="10979149" cy="146556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 smtClean="0"/>
              <a:t>Click to Edit Main Text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1"/>
            <a:r>
              <a:rPr lang="en-US" dirty="0" smtClean="0"/>
              <a:t>Click to add sub bullet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2707" y="6348610"/>
            <a:ext cx="546060" cy="365125"/>
          </a:xfrm>
        </p:spPr>
        <p:txBody>
          <a:bodyPr/>
          <a:lstStyle/>
          <a:p>
            <a:fld id="{FF2D51B1-BD95-49E9-A870-B722E78EAE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3251" y="3030180"/>
            <a:ext cx="5187949" cy="309439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 smtClean="0"/>
              <a:t>Click to Edit Main Text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949950" y="3030180"/>
            <a:ext cx="5632449" cy="309439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 smtClean="0"/>
              <a:t>Click to add image or figure</a:t>
            </a:r>
          </a:p>
        </p:txBody>
      </p:sp>
    </p:spTree>
    <p:extLst>
      <p:ext uri="{BB962C8B-B14F-4D97-AF65-F5344CB8AC3E}">
        <p14:creationId xmlns:p14="http://schemas.microsoft.com/office/powerpoint/2010/main" val="322750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Title and 3-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br>
              <a:rPr lang="en-US" dirty="0" smtClean="0"/>
            </a:br>
            <a:r>
              <a:rPr lang="en-US" dirty="0" smtClean="0"/>
              <a:t>One or Two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3251" y="4647366"/>
            <a:ext cx="10979149" cy="146556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 smtClean="0"/>
              <a:t>Click to Edit Main Text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1"/>
            <a:r>
              <a:rPr lang="en-US" dirty="0" smtClean="0"/>
              <a:t>Click to add sub bullet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2707" y="6348610"/>
            <a:ext cx="546060" cy="365125"/>
          </a:xfrm>
        </p:spPr>
        <p:txBody>
          <a:bodyPr/>
          <a:lstStyle/>
          <a:p>
            <a:fld id="{FF2D51B1-BD95-49E9-A870-B722E78EAE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3251" y="1489246"/>
            <a:ext cx="5187949" cy="309439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 smtClean="0"/>
              <a:t>Click to Edit Main Text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949950" y="1489246"/>
            <a:ext cx="5632449" cy="309439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 smtClean="0"/>
              <a:t>Click to add image or figure</a:t>
            </a:r>
          </a:p>
        </p:txBody>
      </p:sp>
    </p:spTree>
    <p:extLst>
      <p:ext uri="{BB962C8B-B14F-4D97-AF65-F5344CB8AC3E}">
        <p14:creationId xmlns:p14="http://schemas.microsoft.com/office/powerpoint/2010/main" val="117831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7879"/>
            <a:ext cx="12192000" cy="6400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8403" y="81477"/>
            <a:ext cx="1158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</a:t>
            </a:r>
            <a:br>
              <a:rPr lang="en-US" dirty="0" smtClean="0"/>
            </a:br>
            <a:r>
              <a:rPr lang="en-US" dirty="0" smtClean="0"/>
              <a:t>One or Two 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251" y="1427206"/>
            <a:ext cx="10979149" cy="4698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Main Text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348610"/>
            <a:ext cx="554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946BA"/>
                </a:solidFill>
                <a:latin typeface="Gill Sans Std" pitchFamily="34" charset="0"/>
              </a:defRPr>
            </a:lvl1pPr>
          </a:lstStyle>
          <a:p>
            <a:fld id="{FF2D51B1-BD95-49E9-A870-B722E78EA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3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600" b="1" i="0" kern="1200" baseline="0">
          <a:solidFill>
            <a:srgbClr val="1946BA"/>
          </a:solidFill>
          <a:effectLst/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ct val="20000"/>
        </a:spcBef>
        <a:buFont typeface="Wingdings" panose="05000000000000000000" pitchFamily="2" charset="2"/>
        <a:buChar char="§"/>
        <a:defRPr sz="2400" b="0" kern="1200" baseline="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2200" kern="1200" baseline="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082675" indent="-168275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Sequence X Severity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2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38" y="2127808"/>
            <a:ext cx="11582400" cy="751442"/>
          </a:xfrm>
        </p:spPr>
        <p:txBody>
          <a:bodyPr/>
          <a:lstStyle/>
          <a:p>
            <a:pPr algn="ctr"/>
            <a:r>
              <a:rPr lang="en-US" dirty="0" smtClean="0"/>
              <a:t>Phase 1- All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80642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</a:t>
            </a:r>
            <a:r>
              <a:rPr lang="en-US" dirty="0" smtClean="0"/>
              <a:t>. Turbocharger </a:t>
            </a:r>
            <a:r>
              <a:rPr lang="en-US" dirty="0" err="1" smtClean="0"/>
              <a:t>Wastegate</a:t>
            </a:r>
            <a:r>
              <a:rPr lang="en-US" dirty="0" smtClean="0"/>
              <a:t> Duty Cycle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9359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Actual Intake (A) Camshaft Position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0548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</a:t>
            </a:r>
            <a:r>
              <a:rPr lang="en-US" dirty="0" smtClean="0"/>
              <a:t>. Actual Exhaust (B) Camshaft Position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1045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402" y="27159"/>
            <a:ext cx="11733597" cy="75144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Chst</a:t>
            </a:r>
            <a:r>
              <a:rPr lang="en-US" dirty="0"/>
              <a:t>. Vs</a:t>
            </a:r>
            <a:r>
              <a:rPr lang="en-US" dirty="0" smtClean="0"/>
              <a:t>. Exhaust (B) Camshaft Position Actuator Duty Cycle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2930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Charge Air Cooler Temp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16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402" y="27158"/>
            <a:ext cx="8463175" cy="804863"/>
          </a:xfrm>
        </p:spPr>
        <p:txBody>
          <a:bodyPr>
            <a:normAutofit/>
          </a:bodyPr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Absolute Throttle Position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18" r="234"/>
          <a:stretch/>
        </p:blipFill>
        <p:spPr>
          <a:xfrm>
            <a:off x="1603655" y="1095632"/>
            <a:ext cx="8990205" cy="501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48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403" y="27159"/>
            <a:ext cx="8191327" cy="681295"/>
          </a:xfrm>
        </p:spPr>
        <p:txBody>
          <a:bodyPr>
            <a:normAutofit/>
          </a:bodyPr>
          <a:lstStyle/>
          <a:p>
            <a:r>
              <a:rPr lang="en-US" dirty="0" err="1"/>
              <a:t>Chst</a:t>
            </a:r>
            <a:r>
              <a:rPr lang="en-US" dirty="0"/>
              <a:t>. Vs. Absolute Throttle Position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58" r="234"/>
          <a:stretch/>
        </p:blipFill>
        <p:spPr>
          <a:xfrm>
            <a:off x="1993556" y="1581571"/>
            <a:ext cx="8237838" cy="45990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551" y="840260"/>
            <a:ext cx="1043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Potential relationship with Absolute Throttle Position and </a:t>
            </a:r>
            <a:r>
              <a:rPr lang="en-US" dirty="0" err="1" smtClean="0"/>
              <a:t>Chainstretch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53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38" y="2127808"/>
            <a:ext cx="11582400" cy="751442"/>
          </a:xfrm>
        </p:spPr>
        <p:txBody>
          <a:bodyPr/>
          <a:lstStyle/>
          <a:p>
            <a:pPr algn="ctr"/>
            <a:r>
              <a:rPr lang="en-US" dirty="0" smtClean="0"/>
              <a:t>Phase 2 - All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849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403" y="10683"/>
            <a:ext cx="11582400" cy="751442"/>
          </a:xfrm>
        </p:spPr>
        <p:txBody>
          <a:bodyPr/>
          <a:lstStyle/>
          <a:p>
            <a:r>
              <a:rPr lang="en-US" dirty="0" err="1" smtClean="0"/>
              <a:t>Chst</a:t>
            </a:r>
            <a:r>
              <a:rPr lang="en-US" dirty="0" smtClean="0"/>
              <a:t>. Vs. Fuel Rail Pressure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4086" y="1627182"/>
            <a:ext cx="8242449" cy="47017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3123" y="920915"/>
            <a:ext cx="8608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Potential relationship with </a:t>
            </a:r>
            <a:r>
              <a:rPr lang="en-US" dirty="0" smtClean="0"/>
              <a:t>Fuel Rail Pressure and </a:t>
            </a:r>
            <a:r>
              <a:rPr lang="en-US" dirty="0" err="1"/>
              <a:t>Chainstretch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9924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Fuel Rail Pressure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2552" y="1746421"/>
            <a:ext cx="7744586" cy="4417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3123" y="920915"/>
            <a:ext cx="8608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Potential relationship with </a:t>
            </a:r>
            <a:r>
              <a:rPr lang="en-US" dirty="0" smtClean="0"/>
              <a:t>Fuel Rail Pressure and </a:t>
            </a:r>
            <a:r>
              <a:rPr lang="en-US" dirty="0" err="1"/>
              <a:t>Chainstretch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6536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38" y="2127808"/>
            <a:ext cx="11582400" cy="7514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Appendix 1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Phase 1 Average Plots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373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</a:t>
            </a:r>
            <a:r>
              <a:rPr lang="en-US" dirty="0" smtClean="0"/>
              <a:t>Vs. Engine Speed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92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</a:t>
            </a:r>
            <a:r>
              <a:rPr lang="en-US" dirty="0" smtClean="0"/>
              <a:t>. Engine Load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5713" y="1040328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Coolant Out Temp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81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5810" y="1113009"/>
            <a:ext cx="7596461" cy="43733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4887" y="1268627"/>
            <a:ext cx="30397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industry is currently mild for chain stretch and beyond the EWMA action limit.  It appears the trend began somewhere around October of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63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</a:t>
            </a:r>
            <a:r>
              <a:rPr lang="en-US" dirty="0" smtClean="0"/>
              <a:t>. Oil Gallery Temp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94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</a:t>
            </a:r>
            <a:r>
              <a:rPr lang="en-US" dirty="0" smtClean="0"/>
              <a:t>.  Air Charge Temp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44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Inlet Air Temp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04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Inlet Air Pressure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95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</a:t>
            </a:r>
            <a:r>
              <a:rPr lang="en-US" dirty="0" smtClean="0"/>
              <a:t>. Charge Air Cooler Temp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0087" y="1015614"/>
            <a:ext cx="9011292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4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Exhaust Backpressure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62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Humidity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06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Coolant Pressure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16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Coolant Flow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7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err="1" smtClean="0"/>
              <a:t>Blowby</a:t>
            </a:r>
            <a:r>
              <a:rPr lang="en-US" dirty="0" smtClean="0"/>
              <a:t> Outlet Temp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0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403" y="95766"/>
            <a:ext cx="11582400" cy="751442"/>
          </a:xfrm>
        </p:spPr>
        <p:txBody>
          <a:bodyPr/>
          <a:lstStyle/>
          <a:p>
            <a:r>
              <a:rPr lang="en-US" dirty="0" smtClean="0"/>
              <a:t>Oil Severity </a:t>
            </a:r>
            <a:r>
              <a:rPr lang="en-US" dirty="0" smtClean="0"/>
              <a:t>Differences – Untransformed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5576" y="973480"/>
            <a:ext cx="1002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untransformed units, the three oils appear to have all shifted by a similar magnitude.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5685" y="1630753"/>
            <a:ext cx="8125231" cy="463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Lambda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33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Barometric Pressure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4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Oil Gallery Pressure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701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Oil Out Temp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94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Exhaust Temp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906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</a:t>
            </a:r>
            <a:r>
              <a:rPr lang="en-US" dirty="0" smtClean="0"/>
              <a:t>. Crankcase Pressure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412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Fuel Pressure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581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Power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185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Pre-Intercooler Air Pressure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216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Ambient Temp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88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403" y="95766"/>
            <a:ext cx="11582400" cy="751442"/>
          </a:xfrm>
        </p:spPr>
        <p:txBody>
          <a:bodyPr/>
          <a:lstStyle/>
          <a:p>
            <a:r>
              <a:rPr lang="en-US" dirty="0" smtClean="0"/>
              <a:t>Oil Severity </a:t>
            </a:r>
            <a:r>
              <a:rPr lang="en-US" dirty="0" smtClean="0"/>
              <a:t>Differences – Ln(</a:t>
            </a:r>
            <a:r>
              <a:rPr lang="en-US" dirty="0" err="1" smtClean="0"/>
              <a:t>Chst</a:t>
            </a:r>
            <a:r>
              <a:rPr lang="en-US" dirty="0" smtClean="0"/>
              <a:t>.) Yi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5577" y="915815"/>
            <a:ext cx="10025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transformed units, the shift is having a major impact on the mild reference oil due to the shap</a:t>
            </a:r>
            <a:r>
              <a:rPr lang="en-US" dirty="0" smtClean="0"/>
              <a:t>e of the natural log curve.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493" y="1630753"/>
            <a:ext cx="7795184" cy="45554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5333" y="3121498"/>
            <a:ext cx="2691384" cy="2158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25333" y="1880157"/>
            <a:ext cx="2691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Ln(X) goes very quickly to negative infinite the closer you get to zero.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5806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</a:t>
            </a:r>
            <a:r>
              <a:rPr lang="en-US" dirty="0" smtClean="0"/>
              <a:t>. Coolant In Temp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798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err="1" smtClean="0"/>
              <a:t>Blowby</a:t>
            </a:r>
            <a:r>
              <a:rPr lang="en-US" dirty="0" smtClean="0"/>
              <a:t> Heat Exchanger Coolant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580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Boost Pressure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715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Fuel Temp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901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Fuel Flow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839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Manifold Absolute Pressure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609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err="1" smtClean="0"/>
              <a:t>Blowby</a:t>
            </a:r>
            <a:r>
              <a:rPr lang="en-US" dirty="0" smtClean="0"/>
              <a:t> Heat Exchanger Coolant 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916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Ignition Timing Advance </a:t>
            </a:r>
            <a:r>
              <a:rPr lang="en-US" dirty="0" err="1" smtClean="0"/>
              <a:t>Cyl</a:t>
            </a:r>
            <a:r>
              <a:rPr lang="en-US" dirty="0" smtClean="0"/>
              <a:t>. #1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</a:t>
            </a:r>
            <a:r>
              <a:rPr lang="en-US" dirty="0" smtClean="0"/>
              <a:t>. Engine Coolant Temp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187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Intake Air Temp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6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1" y="31403"/>
            <a:ext cx="11582400" cy="751442"/>
          </a:xfrm>
        </p:spPr>
        <p:txBody>
          <a:bodyPr/>
          <a:lstStyle/>
          <a:p>
            <a:r>
              <a:rPr lang="en-US" dirty="0" smtClean="0"/>
              <a:t>Fuel Batch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4911" y="778601"/>
            <a:ext cx="864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mild results have occurred with H batch of fuel, but most extreme mild results are with “N” batch (not sure about “N” designation).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797" y="1424932"/>
            <a:ext cx="8464818" cy="4816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9136" y="778601"/>
            <a:ext cx="1611208" cy="529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135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Equivalence Ratio (Lambda)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514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Absolute Load Value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213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Fuel Rail Pressure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741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 APP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968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</a:t>
            </a:r>
            <a:r>
              <a:rPr lang="en-US" dirty="0" smtClean="0"/>
              <a:t>. Boost Absolute Pressure – Raw Value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594" y="966187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411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Turbocharger </a:t>
            </a:r>
            <a:r>
              <a:rPr lang="en-US" dirty="0" err="1" smtClean="0"/>
              <a:t>Wastegate</a:t>
            </a:r>
            <a:r>
              <a:rPr lang="en-US" dirty="0" smtClean="0"/>
              <a:t> Duty Cycle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864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Actual Intake (A) Camshaft Position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482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</a:t>
            </a:r>
            <a:r>
              <a:rPr lang="en-US" dirty="0" smtClean="0"/>
              <a:t>. Actual Exhaust (B) Camshaft Position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750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402" y="27159"/>
            <a:ext cx="11733597" cy="75144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Exhaust (B) Camshaft Position Actuator Duty Cycle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037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</a:t>
            </a:r>
            <a:r>
              <a:rPr lang="en-US" dirty="0" smtClean="0"/>
              <a:t>. Charge Air Cooler Temp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96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2132" y="2127807"/>
            <a:ext cx="5917683" cy="751442"/>
          </a:xfrm>
        </p:spPr>
        <p:txBody>
          <a:bodyPr/>
          <a:lstStyle/>
          <a:p>
            <a:r>
              <a:rPr lang="en-US" dirty="0" smtClean="0"/>
              <a:t>Operational Data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409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38" y="2127808"/>
            <a:ext cx="11582400" cy="7514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Appendix 2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Phase 2 Average Plots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6386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Engine Speed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368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Engine Load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348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Coolant Out Temp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200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</a:t>
            </a:r>
            <a:r>
              <a:rPr lang="en-US" dirty="0" smtClean="0"/>
              <a:t>. Oil Gallery Temp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449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Air Charge Temp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329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Inlet Air Temp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389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Inlet Air Pressure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217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Exhaust Backpressure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078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Humidity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1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830" y="93061"/>
            <a:ext cx="11582400" cy="751442"/>
          </a:xfrm>
        </p:spPr>
        <p:txBody>
          <a:bodyPr/>
          <a:lstStyle/>
          <a:p>
            <a:r>
              <a:rPr lang="en-US" dirty="0" smtClean="0"/>
              <a:t>The Data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the EWMA, labs asked to submit tests both before and after the severity shift, going back to 09/01/2018</a:t>
            </a:r>
          </a:p>
          <a:p>
            <a:r>
              <a:rPr lang="en-US" dirty="0" smtClean="0"/>
              <a:t>32 tests were collected for the analysis </a:t>
            </a:r>
          </a:p>
          <a:p>
            <a:pPr lvl="1"/>
            <a:r>
              <a:rPr lang="en-US" dirty="0" smtClean="0"/>
              <a:t>Lab A, 10 tests (4 test missing CAN data)</a:t>
            </a:r>
          </a:p>
          <a:p>
            <a:pPr lvl="1"/>
            <a:r>
              <a:rPr lang="en-US" dirty="0" smtClean="0"/>
              <a:t>Lab B, 4 tests (only reported a single ramp for Phase 1-2 Ramp and Phase 2-1 Ramp)</a:t>
            </a:r>
          </a:p>
          <a:p>
            <a:pPr lvl="1"/>
            <a:r>
              <a:rPr lang="en-US" dirty="0" smtClean="0"/>
              <a:t>Lab D, 2 tests</a:t>
            </a:r>
          </a:p>
          <a:p>
            <a:pPr lvl="1"/>
            <a:r>
              <a:rPr lang="en-US" dirty="0" smtClean="0"/>
              <a:t>Lab G, 16 tests (Reported every 6</a:t>
            </a:r>
            <a:r>
              <a:rPr lang="en-US" baseline="30000" dirty="0" smtClean="0"/>
              <a:t>th</a:t>
            </a:r>
            <a:r>
              <a:rPr lang="en-US" dirty="0" smtClean="0"/>
              <a:t> ramp for the Phase 2-1 Ramp)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5994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Coolant Pressure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129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Coolant Flow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444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err="1" smtClean="0"/>
              <a:t>Blowby</a:t>
            </a:r>
            <a:r>
              <a:rPr lang="en-US" dirty="0" smtClean="0"/>
              <a:t> Outlet Temp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520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Lambda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0795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Barometric Pressure</a:t>
            </a:r>
            <a:endParaRPr lang="en-US" b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932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Oil Gallery Pressure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4147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Oil Head Pressure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8653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Oil Out Temp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568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Exhaust Temp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59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Crankcase Pressure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73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830" y="93061"/>
            <a:ext cx="11582400" cy="751442"/>
          </a:xfrm>
        </p:spPr>
        <p:txBody>
          <a:bodyPr/>
          <a:lstStyle/>
          <a:p>
            <a:r>
              <a:rPr lang="en-US" dirty="0" err="1" smtClean="0"/>
              <a:t>Chainstretch</a:t>
            </a:r>
            <a:r>
              <a:rPr lang="en-US" dirty="0" smtClean="0"/>
              <a:t> Yi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965" y="943357"/>
            <a:ext cx="8796121" cy="465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plot of </a:t>
            </a:r>
            <a:r>
              <a:rPr lang="en-US" dirty="0" err="1" smtClean="0"/>
              <a:t>Chainstretch</a:t>
            </a:r>
            <a:r>
              <a:rPr lang="en-US" dirty="0" smtClean="0"/>
              <a:t> Yi is shown below for the tests in the analysis.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104" r="12832" b="243"/>
          <a:stretch/>
        </p:blipFill>
        <p:spPr>
          <a:xfrm>
            <a:off x="2430161" y="1909300"/>
            <a:ext cx="6680887" cy="415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3023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</a:t>
            </a:r>
            <a:r>
              <a:rPr lang="en-US" dirty="0" smtClean="0"/>
              <a:t>. Fuel Pressure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8061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Power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9868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Pre-Intercooler Air Pressure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3193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Ambient Temperature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3902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Coolant In Temperature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312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</a:t>
            </a:r>
            <a:r>
              <a:rPr lang="en-US" dirty="0" smtClean="0"/>
              <a:t>. </a:t>
            </a:r>
            <a:r>
              <a:rPr lang="en-US" dirty="0" err="1" smtClean="0"/>
              <a:t>Blowby</a:t>
            </a:r>
            <a:r>
              <a:rPr lang="en-US" dirty="0" smtClean="0"/>
              <a:t> Heat Exchanger Coolant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2916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Boost Pressure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768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Fuel Temperature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3966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Fuel Flow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2707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Manifold Absolute Pressure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5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Plots Layout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80" r="218"/>
          <a:stretch/>
        </p:blipFill>
        <p:spPr>
          <a:xfrm>
            <a:off x="2876502" y="905024"/>
            <a:ext cx="7700881" cy="49614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1773" y="96143"/>
            <a:ext cx="121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93084" y="465475"/>
            <a:ext cx="0" cy="3335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2115" y="2726894"/>
            <a:ext cx="22683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EOT </a:t>
            </a:r>
            <a:r>
              <a:rPr lang="en-US" dirty="0" err="1" smtClean="0"/>
              <a:t>Chainstretch</a:t>
            </a:r>
            <a:r>
              <a:rPr lang="en-US" dirty="0" smtClean="0"/>
              <a:t> Yi </a:t>
            </a:r>
          </a:p>
          <a:p>
            <a:endParaRPr lang="en-US" dirty="0" smtClean="0"/>
          </a:p>
          <a:p>
            <a:r>
              <a:rPr lang="en-US" dirty="0" smtClean="0"/>
              <a:t>(Not actually an average.  EOT CHST Yi was replicated on every row of each file.)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40010" y="3105790"/>
            <a:ext cx="860855" cy="2799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35145" y="6174133"/>
            <a:ext cx="263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Parameter of Interest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249603" y="5916657"/>
            <a:ext cx="5323" cy="3276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900156" y="2697025"/>
            <a:ext cx="1423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Ref. Oil</a:t>
            </a:r>
          </a:p>
          <a:p>
            <a:r>
              <a:rPr lang="en-US" dirty="0" smtClean="0"/>
              <a:t>(Not all plots have this breakout)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9890621" y="3297190"/>
            <a:ext cx="1009535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287077" y="142309"/>
            <a:ext cx="177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Colored by Lab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9995363" y="511641"/>
            <a:ext cx="0" cy="3335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1"/>
          </p:cNvCxnSpPr>
          <p:nvPr/>
        </p:nvCxnSpPr>
        <p:spPr>
          <a:xfrm flipH="1" flipV="1">
            <a:off x="9890621" y="2155971"/>
            <a:ext cx="1009535" cy="11412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1"/>
          </p:cNvCxnSpPr>
          <p:nvPr/>
        </p:nvCxnSpPr>
        <p:spPr>
          <a:xfrm flipH="1">
            <a:off x="9890621" y="3297190"/>
            <a:ext cx="1009535" cy="12003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24055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</a:t>
            </a:r>
            <a:r>
              <a:rPr lang="en-US" dirty="0" smtClean="0"/>
              <a:t>. </a:t>
            </a:r>
            <a:r>
              <a:rPr lang="en-US" dirty="0" err="1" smtClean="0"/>
              <a:t>Blowby</a:t>
            </a:r>
            <a:r>
              <a:rPr lang="en-US" dirty="0" smtClean="0"/>
              <a:t> Heat Exchanger Coolant In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3720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Ignition Timing Advance for </a:t>
            </a:r>
            <a:r>
              <a:rPr lang="en-US" dirty="0" err="1" smtClean="0"/>
              <a:t>Cyl</a:t>
            </a:r>
            <a:r>
              <a:rPr lang="en-US" dirty="0" smtClean="0"/>
              <a:t>. #1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436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Absolute </a:t>
            </a:r>
            <a:r>
              <a:rPr lang="en-US" dirty="0" err="1" smtClean="0"/>
              <a:t>Thottle</a:t>
            </a:r>
            <a:r>
              <a:rPr lang="en-US" dirty="0" smtClean="0"/>
              <a:t> Position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7635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</a:t>
            </a:r>
            <a:r>
              <a:rPr lang="en-US" dirty="0" smtClean="0"/>
              <a:t>. Engine Coolant Temp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0476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Intake Air Temp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8890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Equivalence Ratio (Lambda)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0944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</a:t>
            </a:r>
            <a:r>
              <a:rPr lang="en-US" dirty="0" smtClean="0"/>
              <a:t>. Absolute Load Value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9329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</a:t>
            </a:r>
            <a:r>
              <a:rPr lang="en-US" dirty="0" smtClean="0"/>
              <a:t>. Intake Manifold Absolute Pressure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6170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APP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0099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Chst</a:t>
            </a:r>
            <a:r>
              <a:rPr lang="en-US" dirty="0"/>
              <a:t>. Vs. </a:t>
            </a:r>
            <a:r>
              <a:rPr lang="en-US" dirty="0" smtClean="0"/>
              <a:t>Boost Absolute Pressure – Raw Value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51" y="982663"/>
            <a:ext cx="771774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61685"/>
      </p:ext>
    </p:extLst>
  </p:cSld>
  <p:clrMapOvr>
    <a:masterClrMapping/>
  </p:clrMapOvr>
</p:sld>
</file>

<file path=ppt/theme/theme1.xml><?xml version="1.0" encoding="utf-8"?>
<a:theme xmlns:a="http://schemas.openxmlformats.org/drawingml/2006/main" name="Alternate V1 - DR_Slides">
  <a:themeElements>
    <a:clrScheme name="SwRI Corporate Pallet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SwRICorporatePPT-Templatev1-d08</Template>
  <TotalTime>21005</TotalTime>
  <Words>974</Words>
  <Application>Microsoft Office PowerPoint</Application>
  <PresentationFormat>Widescreen</PresentationFormat>
  <Paragraphs>127</Paragraphs>
  <Slides>104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11" baseType="lpstr">
      <vt:lpstr>Arial</vt:lpstr>
      <vt:lpstr>Arial Black</vt:lpstr>
      <vt:lpstr>Calibri</vt:lpstr>
      <vt:lpstr>Gill Sans MT</vt:lpstr>
      <vt:lpstr>Gill Sans Std</vt:lpstr>
      <vt:lpstr>Wingdings</vt:lpstr>
      <vt:lpstr>Alternate V1 - DR_Slides</vt:lpstr>
      <vt:lpstr>Sequence X Severity Review</vt:lpstr>
      <vt:lpstr>Background</vt:lpstr>
      <vt:lpstr>Oil Severity Differences – Untransformed</vt:lpstr>
      <vt:lpstr>Oil Severity Differences – Ln(Chst.) Yi</vt:lpstr>
      <vt:lpstr>Fuel Batch</vt:lpstr>
      <vt:lpstr>Operational Data Review</vt:lpstr>
      <vt:lpstr>The Data Set</vt:lpstr>
      <vt:lpstr>Chainstretch Yi</vt:lpstr>
      <vt:lpstr>Plots Layout</vt:lpstr>
      <vt:lpstr>Phase 1- All Data</vt:lpstr>
      <vt:lpstr>Chst. Vs. Absolute Throttle Position</vt:lpstr>
      <vt:lpstr>Chst. Vs. Absolute Throttle Position</vt:lpstr>
      <vt:lpstr>Phase 2 - All Data</vt:lpstr>
      <vt:lpstr>Chst. Vs. Fuel Rail Pressure</vt:lpstr>
      <vt:lpstr>Chst. Vs. Fuel Rail Pressure</vt:lpstr>
      <vt:lpstr>Appendix 1  Phase 1 Average Plots</vt:lpstr>
      <vt:lpstr>Chst. Vs. Engine Speed</vt:lpstr>
      <vt:lpstr>Chst. Vs. Engine Load </vt:lpstr>
      <vt:lpstr>Chst. Vs. Coolant Out Temp</vt:lpstr>
      <vt:lpstr>Chst. Vs. Oil Gallery Temp </vt:lpstr>
      <vt:lpstr>Chst. Vs.  Air Charge Temp </vt:lpstr>
      <vt:lpstr>Chst. Vs. Inlet Air Temp</vt:lpstr>
      <vt:lpstr>Chst. Vs. Inlet Air Pressure</vt:lpstr>
      <vt:lpstr>Chst. Vs. Charge Air Cooler Temp </vt:lpstr>
      <vt:lpstr>Chst. Vs. Exhaust Backpressure</vt:lpstr>
      <vt:lpstr>Chst. Vs. Humidity</vt:lpstr>
      <vt:lpstr>Chst. Vs. Coolant Pressure</vt:lpstr>
      <vt:lpstr>Chst. Vs. Coolant Flow</vt:lpstr>
      <vt:lpstr>Chst. Vs. Blowby Outlet Temp</vt:lpstr>
      <vt:lpstr>Chst. Vs. Lambda</vt:lpstr>
      <vt:lpstr>Chst. Vs. Barometric Pressure</vt:lpstr>
      <vt:lpstr>Chst. Vs. Oil Gallery Pressure</vt:lpstr>
      <vt:lpstr>Chst. Vs. Oil Out Temp</vt:lpstr>
      <vt:lpstr>Chst. Vs. Exhaust Temp</vt:lpstr>
      <vt:lpstr>Chst. Vs. Crankcase Pressure </vt:lpstr>
      <vt:lpstr>Chst. Vs. Fuel Pressure</vt:lpstr>
      <vt:lpstr>Chst. Vs. Power</vt:lpstr>
      <vt:lpstr>Chst. Vs. Pre-Intercooler Air Pressure</vt:lpstr>
      <vt:lpstr>Chst. Vs. Ambient Temp</vt:lpstr>
      <vt:lpstr>Chst. Vs. Coolant In Temp </vt:lpstr>
      <vt:lpstr>Chst. Vs. Blowby Heat Exchanger Coolant</vt:lpstr>
      <vt:lpstr>Chst. Vs. Boost Pressure</vt:lpstr>
      <vt:lpstr>Chst. Vs. Fuel Temp</vt:lpstr>
      <vt:lpstr>Chst. Vs. Fuel Flow</vt:lpstr>
      <vt:lpstr>Chst. Vs. Manifold Absolute Pressure</vt:lpstr>
      <vt:lpstr>Chst. Vs. Blowby Heat Exchanger Coolant In</vt:lpstr>
      <vt:lpstr>Chst. Vs. Ignition Timing Advance Cyl. #1</vt:lpstr>
      <vt:lpstr>Chst. Vs. Engine Coolant Temp </vt:lpstr>
      <vt:lpstr>Chst. Vs. Intake Air Temp</vt:lpstr>
      <vt:lpstr>Chst. Vs. Equivalence Ratio (Lambda)</vt:lpstr>
      <vt:lpstr>Chst. Vs. Absolute Load Value</vt:lpstr>
      <vt:lpstr>Chst. Vs. Fuel Rail Pressure</vt:lpstr>
      <vt:lpstr>Chst. Vs.  APP</vt:lpstr>
      <vt:lpstr>Chst. Vs. Boost Absolute Pressure – Raw Value </vt:lpstr>
      <vt:lpstr>Chst. Vs. Turbocharger Wastegate Duty Cycle</vt:lpstr>
      <vt:lpstr>Chst. Vs. Actual Intake (A) Camshaft Position</vt:lpstr>
      <vt:lpstr>Chst. Vs. Actual Exhaust (B) Camshaft Position </vt:lpstr>
      <vt:lpstr>Chst. Vs. Exhaust (B) Camshaft Position Actuator Duty Cycle </vt:lpstr>
      <vt:lpstr>Chst. Vs. Charge Air Cooler Temp </vt:lpstr>
      <vt:lpstr>Appendix 2  Phase 2 Average Plots</vt:lpstr>
      <vt:lpstr>Chst. Vs. Engine Speed</vt:lpstr>
      <vt:lpstr>Chst. Vs. Engine Load</vt:lpstr>
      <vt:lpstr>Chst. Vs. Coolant Out Temp</vt:lpstr>
      <vt:lpstr>Chst. Vs. Oil Gallery Temp </vt:lpstr>
      <vt:lpstr>Chst. Vs. Air Charge Temp</vt:lpstr>
      <vt:lpstr>Chst. Vs. Inlet Air Temp</vt:lpstr>
      <vt:lpstr>Chst. Vs. Inlet Air Pressure</vt:lpstr>
      <vt:lpstr>Chst. Vs. Exhaust Backpressure</vt:lpstr>
      <vt:lpstr>Chst. Vs. Humidity</vt:lpstr>
      <vt:lpstr>Chst. Vs. Coolant Pressure</vt:lpstr>
      <vt:lpstr>Chst. Vs. Coolant Flow</vt:lpstr>
      <vt:lpstr>Chst. Vs. Blowby Outlet Temp</vt:lpstr>
      <vt:lpstr>Chst. Vs. Lambda</vt:lpstr>
      <vt:lpstr>Chst. Vs. Barometric Pressure</vt:lpstr>
      <vt:lpstr>Chst. Vs. Oil Gallery Pressure</vt:lpstr>
      <vt:lpstr>Chst. Vs. Oil Head Pressure</vt:lpstr>
      <vt:lpstr>Chst. Vs. Oil Out Temp</vt:lpstr>
      <vt:lpstr>Chst. Vs. Exhaust Temp</vt:lpstr>
      <vt:lpstr>Chst. Vs. Crankcase Pressure</vt:lpstr>
      <vt:lpstr>Chst. Vs. Fuel Pressure </vt:lpstr>
      <vt:lpstr>Chst. Vs. Power</vt:lpstr>
      <vt:lpstr>Chst. Vs. Pre-Intercooler Air Pressure</vt:lpstr>
      <vt:lpstr>Chst. Vs. Ambient Temperature</vt:lpstr>
      <vt:lpstr>Chst. Vs. Coolant In Temperature</vt:lpstr>
      <vt:lpstr>Chst. Vs. Blowby Heat Exchanger Coolant </vt:lpstr>
      <vt:lpstr>Chst. Vs. Boost Pressure</vt:lpstr>
      <vt:lpstr>Chst. Vs. Fuel Temperature</vt:lpstr>
      <vt:lpstr>Chst. Vs. Fuel Flow</vt:lpstr>
      <vt:lpstr>Chst. Vs. Manifold Absolute Pressure</vt:lpstr>
      <vt:lpstr>Chst. Vs. Blowby Heat Exchanger Coolant In </vt:lpstr>
      <vt:lpstr>Chst. Vs. Ignition Timing Advance for Cyl. #1</vt:lpstr>
      <vt:lpstr>Chst. Vs. Absolute Thottle Position</vt:lpstr>
      <vt:lpstr>Chst. Vs. Engine Coolant Temp </vt:lpstr>
      <vt:lpstr>Chst. Vs. Intake Air Temp</vt:lpstr>
      <vt:lpstr>Chst. Vs. Equivalence Ratio (Lambda)</vt:lpstr>
      <vt:lpstr>Chst. Vs. Absolute Load Value </vt:lpstr>
      <vt:lpstr>Chst. Vs. Intake Manifold Absolute Pressure </vt:lpstr>
      <vt:lpstr>Chst. Vs. APP</vt:lpstr>
      <vt:lpstr>Chst. Vs. Boost Absolute Pressure – Raw Value</vt:lpstr>
      <vt:lpstr>Chst. Vs. Turbocharger Wastegate Duty Cycle </vt:lpstr>
      <vt:lpstr>Chst. Vs. Actual Intake (A) Camshaft Position</vt:lpstr>
      <vt:lpstr>Chst. Vs. Actual Exhaust (B) Camshaft Position </vt:lpstr>
      <vt:lpstr>Chst. Vs. Exhaust (B) Camshaft Position Actuator Duty Cycle </vt:lpstr>
      <vt:lpstr>Chst. Vs. Charge Air Cooler Temp</vt:lpstr>
    </vt:vector>
  </TitlesOfParts>
  <Company>SwRI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Heavy Duty Fuel Economy</dc:title>
  <dc:creator>Rebecca Warden</dc:creator>
  <cp:lastModifiedBy>Kostan, Travis G.</cp:lastModifiedBy>
  <cp:revision>178</cp:revision>
  <cp:lastPrinted>2019-10-25T21:31:31Z</cp:lastPrinted>
  <dcterms:created xsi:type="dcterms:W3CDTF">2019-10-04T13:48:41Z</dcterms:created>
  <dcterms:modified xsi:type="dcterms:W3CDTF">2021-03-29T20:02:30Z</dcterms:modified>
</cp:coreProperties>
</file>