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1"/>
  </p:notesMasterIdLst>
  <p:sldIdLst>
    <p:sldId id="351" r:id="rId2"/>
    <p:sldId id="352" r:id="rId3"/>
    <p:sldId id="392" r:id="rId4"/>
    <p:sldId id="400" r:id="rId5"/>
    <p:sldId id="384" r:id="rId6"/>
    <p:sldId id="394" r:id="rId7"/>
    <p:sldId id="390" r:id="rId8"/>
    <p:sldId id="398" r:id="rId9"/>
    <p:sldId id="399" r:id="rId10"/>
    <p:sldId id="395" r:id="rId11"/>
    <p:sldId id="387" r:id="rId12"/>
    <p:sldId id="389" r:id="rId13"/>
    <p:sldId id="386" r:id="rId14"/>
    <p:sldId id="397" r:id="rId15"/>
    <p:sldId id="402" r:id="rId16"/>
    <p:sldId id="404" r:id="rId17"/>
    <p:sldId id="406" r:id="rId18"/>
    <p:sldId id="407" r:id="rId19"/>
    <p:sldId id="403" r:id="rId20"/>
    <p:sldId id="405" r:id="rId21"/>
    <p:sldId id="401" r:id="rId22"/>
    <p:sldId id="408" r:id="rId23"/>
    <p:sldId id="409" r:id="rId24"/>
    <p:sldId id="388" r:id="rId25"/>
    <p:sldId id="257" r:id="rId26"/>
    <p:sldId id="353" r:id="rId27"/>
    <p:sldId id="258" r:id="rId28"/>
    <p:sldId id="354" r:id="rId29"/>
    <p:sldId id="259" r:id="rId30"/>
    <p:sldId id="355" r:id="rId31"/>
    <p:sldId id="260" r:id="rId32"/>
    <p:sldId id="356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357" r:id="rId42"/>
    <p:sldId id="269" r:id="rId43"/>
    <p:sldId id="270" r:id="rId44"/>
    <p:sldId id="271" r:id="rId45"/>
    <p:sldId id="272" r:id="rId46"/>
    <p:sldId id="273" r:id="rId47"/>
    <p:sldId id="358" r:id="rId48"/>
    <p:sldId id="274" r:id="rId49"/>
    <p:sldId id="275" r:id="rId50"/>
    <p:sldId id="359" r:id="rId51"/>
    <p:sldId id="276" r:id="rId52"/>
    <p:sldId id="277" r:id="rId53"/>
    <p:sldId id="360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361" r:id="rId62"/>
    <p:sldId id="285" r:id="rId63"/>
    <p:sldId id="362" r:id="rId64"/>
    <p:sldId id="286" r:id="rId65"/>
    <p:sldId id="287" r:id="rId66"/>
    <p:sldId id="363" r:id="rId67"/>
    <p:sldId id="288" r:id="rId68"/>
    <p:sldId id="289" r:id="rId69"/>
    <p:sldId id="290" r:id="rId70"/>
    <p:sldId id="291" r:id="rId71"/>
    <p:sldId id="292" r:id="rId72"/>
    <p:sldId id="293" r:id="rId73"/>
    <p:sldId id="364" r:id="rId74"/>
    <p:sldId id="294" r:id="rId75"/>
    <p:sldId id="295" r:id="rId76"/>
    <p:sldId id="296" r:id="rId77"/>
    <p:sldId id="365" r:id="rId78"/>
    <p:sldId id="297" r:id="rId79"/>
    <p:sldId id="366" r:id="rId80"/>
    <p:sldId id="298" r:id="rId81"/>
    <p:sldId id="367" r:id="rId82"/>
    <p:sldId id="299" r:id="rId83"/>
    <p:sldId id="368" r:id="rId84"/>
    <p:sldId id="300" r:id="rId85"/>
    <p:sldId id="369" r:id="rId86"/>
    <p:sldId id="301" r:id="rId87"/>
    <p:sldId id="370" r:id="rId88"/>
    <p:sldId id="302" r:id="rId89"/>
    <p:sldId id="303" r:id="rId90"/>
    <p:sldId id="304" r:id="rId91"/>
    <p:sldId id="305" r:id="rId92"/>
    <p:sldId id="371" r:id="rId93"/>
    <p:sldId id="306" r:id="rId94"/>
    <p:sldId id="307" r:id="rId95"/>
    <p:sldId id="308" r:id="rId96"/>
    <p:sldId id="309" r:id="rId97"/>
    <p:sldId id="372" r:id="rId98"/>
    <p:sldId id="310" r:id="rId99"/>
    <p:sldId id="311" r:id="rId100"/>
    <p:sldId id="312" r:id="rId101"/>
    <p:sldId id="313" r:id="rId102"/>
    <p:sldId id="314" r:id="rId103"/>
    <p:sldId id="315" r:id="rId104"/>
    <p:sldId id="316" r:id="rId105"/>
    <p:sldId id="317" r:id="rId106"/>
    <p:sldId id="318" r:id="rId107"/>
    <p:sldId id="319" r:id="rId108"/>
    <p:sldId id="373" r:id="rId109"/>
    <p:sldId id="320" r:id="rId110"/>
    <p:sldId id="321" r:id="rId111"/>
    <p:sldId id="374" r:id="rId112"/>
    <p:sldId id="322" r:id="rId113"/>
    <p:sldId id="323" r:id="rId114"/>
    <p:sldId id="324" r:id="rId115"/>
    <p:sldId id="325" r:id="rId116"/>
    <p:sldId id="326" r:id="rId117"/>
    <p:sldId id="327" r:id="rId118"/>
    <p:sldId id="328" r:id="rId119"/>
    <p:sldId id="329" r:id="rId120"/>
    <p:sldId id="375" r:id="rId121"/>
    <p:sldId id="330" r:id="rId122"/>
    <p:sldId id="376" r:id="rId123"/>
    <p:sldId id="331" r:id="rId124"/>
    <p:sldId id="377" r:id="rId125"/>
    <p:sldId id="332" r:id="rId126"/>
    <p:sldId id="378" r:id="rId127"/>
    <p:sldId id="333" r:id="rId128"/>
    <p:sldId id="379" r:id="rId129"/>
    <p:sldId id="334" r:id="rId130"/>
    <p:sldId id="335" r:id="rId131"/>
    <p:sldId id="380" r:id="rId132"/>
    <p:sldId id="336" r:id="rId133"/>
    <p:sldId id="337" r:id="rId134"/>
    <p:sldId id="338" r:id="rId135"/>
    <p:sldId id="339" r:id="rId136"/>
    <p:sldId id="340" r:id="rId137"/>
    <p:sldId id="341" r:id="rId138"/>
    <p:sldId id="381" r:id="rId139"/>
    <p:sldId id="342" r:id="rId140"/>
    <p:sldId id="343" r:id="rId141"/>
    <p:sldId id="344" r:id="rId142"/>
    <p:sldId id="382" r:id="rId143"/>
    <p:sldId id="345" r:id="rId144"/>
    <p:sldId id="383" r:id="rId145"/>
    <p:sldId id="346" r:id="rId146"/>
    <p:sldId id="347" r:id="rId147"/>
    <p:sldId id="348" r:id="rId148"/>
    <p:sldId id="349" r:id="rId149"/>
    <p:sldId id="350" r:id="rId150"/>
  </p:sldIdLst>
  <p:sldSz cx="12192000" cy="6858000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366B3-42D0-46FB-A28D-63706CBD175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7D759-7ABE-445A-8C61-6266D508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1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D759-7ABE-445A-8C61-6266D50842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D759-7ABE-445A-8C61-6266D50842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D759-7ABE-445A-8C61-6266D50842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D759-7ABE-445A-8C61-6266D50842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56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D759-7ABE-445A-8C61-6266D50842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7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D759-7ABE-445A-8C61-6266D50842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7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PI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2"/>
          <p:cNvSpPr txBox="1">
            <a:spLocks noChangeArrowheads="1"/>
          </p:cNvSpPr>
          <p:nvPr/>
        </p:nvSpPr>
        <p:spPr bwMode="auto">
          <a:xfrm>
            <a:off x="-101599" y="6570133"/>
            <a:ext cx="5884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63C11-9072-4260-9831-4AB1F0F081F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1600" y="1219200"/>
            <a:ext cx="11988800" cy="510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126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 txBox="1">
            <a:spLocks noChangeArrowheads="1"/>
          </p:cNvSpPr>
          <p:nvPr userDrawn="1"/>
        </p:nvSpPr>
        <p:spPr bwMode="auto">
          <a:xfrm>
            <a:off x="-101599" y="6570133"/>
            <a:ext cx="5884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63C11-9072-4260-9831-4AB1F0F081F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55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47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04800" y="4648200"/>
            <a:ext cx="11582400" cy="579438"/>
          </a:xfrm>
        </p:spPr>
        <p:txBody>
          <a:bodyPr>
            <a:normAutofit/>
          </a:bodyPr>
          <a:lstStyle>
            <a:lvl1pPr algn="ctr">
              <a:defRPr sz="2800" baseline="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242719"/>
            <a:ext cx="1158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91200"/>
            <a:ext cx="11582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792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 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2"/>
          <p:cNvSpPr txBox="1">
            <a:spLocks noChangeArrowheads="1"/>
          </p:cNvSpPr>
          <p:nvPr userDrawn="1"/>
        </p:nvSpPr>
        <p:spPr bwMode="auto">
          <a:xfrm>
            <a:off x="-101599" y="6570133"/>
            <a:ext cx="5884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63C11-9072-4260-9831-4AB1F0F081F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23494"/>
            <a:ext cx="11582400" cy="579438"/>
          </a:xfrm>
        </p:spPr>
        <p:txBody>
          <a:bodyPr>
            <a:normAutofit fontScale="90000"/>
          </a:bodyPr>
          <a:lstStyle/>
          <a:p>
            <a:r>
              <a:rPr lang="en-US" dirty="0"/>
              <a:t>Chain Wear Precision Matrix Operational Data Plots</a:t>
            </a:r>
            <a:br>
              <a:rPr lang="en-US" dirty="0"/>
            </a:br>
            <a:r>
              <a:rPr lang="en-US" dirty="0"/>
              <a:t>Phases 1 &amp;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52600" y="5712079"/>
            <a:ext cx="8686800" cy="533400"/>
          </a:xfrm>
        </p:spPr>
        <p:txBody>
          <a:bodyPr>
            <a:noAutofit/>
          </a:bodyPr>
          <a:lstStyle/>
          <a:p>
            <a:r>
              <a:rPr lang="en-US" sz="1800" b="0" dirty="0"/>
              <a:t>Kevin O’Malley</a:t>
            </a:r>
          </a:p>
          <a:p>
            <a:r>
              <a:rPr lang="en-US" sz="1800" b="0" dirty="0"/>
              <a:t>The Lubrizol Corporation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752600" y="6380063"/>
            <a:ext cx="8686800" cy="381000"/>
          </a:xfrm>
        </p:spPr>
        <p:txBody>
          <a:bodyPr/>
          <a:lstStyle/>
          <a:p>
            <a:r>
              <a:rPr lang="en-US" dirty="0"/>
              <a:t>October 19, 2016</a:t>
            </a:r>
          </a:p>
        </p:txBody>
      </p:sp>
    </p:spTree>
    <p:extLst>
      <p:ext uri="{BB962C8B-B14F-4D97-AF65-F5344CB8AC3E}">
        <p14:creationId xmlns:p14="http://schemas.microsoft.com/office/powerpoint/2010/main" val="116708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93" y="1543883"/>
            <a:ext cx="4760614" cy="4171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85" y="1543883"/>
            <a:ext cx="4771014" cy="4171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76" y="2021372"/>
            <a:ext cx="26801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Within a cycle fuel pressure variability is fairly consistent</a:t>
            </a:r>
          </a:p>
          <a:p>
            <a:endParaRPr lang="en-US" sz="2000" dirty="0"/>
          </a:p>
          <a:p>
            <a:r>
              <a:rPr lang="en-US" sz="2000" dirty="0"/>
              <a:t>It’s cycle-to-cycle differences that cause Lab A’s overall variability to be larger than the other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2083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Variability Differences – Cycle to Cycle Consistency</a:t>
            </a:r>
          </a:p>
          <a:p>
            <a:r>
              <a:rPr lang="en-US" sz="3600" dirty="0">
                <a:solidFill>
                  <a:schemeClr val="bg1"/>
                </a:solidFill>
              </a:rPr>
              <a:t>Lab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709" y="5972537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 on one another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407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6871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5794" y="3651039"/>
            <a:ext cx="9356205" cy="18585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68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915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418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3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14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013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32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169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721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6551849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5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874" y="1447368"/>
            <a:ext cx="3995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Lab D has lower oil gallery temp variability in their last 2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Variability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989" y="1036313"/>
            <a:ext cx="4399256" cy="1749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281"/>
          <a:stretch/>
        </p:blipFill>
        <p:spPr>
          <a:xfrm>
            <a:off x="3912429" y="2381527"/>
            <a:ext cx="3762220" cy="1899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971" y="2359047"/>
            <a:ext cx="4409726" cy="1921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1676" y="660921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12448" y="2755807"/>
            <a:ext cx="3995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Higher variability attributed to: 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and 4</a:t>
            </a:r>
            <a:r>
              <a:rPr lang="en-US" sz="2000" baseline="30000" dirty="0"/>
              <a:t>th</a:t>
            </a:r>
            <a:r>
              <a:rPr lang="en-US" sz="2000" dirty="0"/>
              <a:t> test in Phase 1; 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test in Phase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578" y="3842942"/>
            <a:ext cx="4566667" cy="1775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648" y="3830822"/>
            <a:ext cx="4493743" cy="16869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92161" y="6362232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620" y="5129830"/>
            <a:ext cx="4489626" cy="17207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8770" y="5129830"/>
            <a:ext cx="4523230" cy="17142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0874" y="4408615"/>
            <a:ext cx="3933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Most variability in inlet air pressure observed in Lab D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517770"/>
            <a:ext cx="39333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Lab D consistently has most variability; A1 variability attributed to cycle-to-cycle 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62280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565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6050450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836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67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713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29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699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371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110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85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64984"/>
            <a:ext cx="3958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Lab A has the least PH2 exhaust back pressure variability compared to other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Variability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2471" y="774394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6871" y="765620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648" y="1134952"/>
            <a:ext cx="4503939" cy="1681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6746" y="6379443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365" y="2804274"/>
            <a:ext cx="4518283" cy="17069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648" y="2816802"/>
            <a:ext cx="4503939" cy="1706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7256" y="3149895"/>
            <a:ext cx="2419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Stand 27 has higher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365" y="4498652"/>
            <a:ext cx="4566481" cy="1732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647" y="4523709"/>
            <a:ext cx="4496947" cy="16515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7323" y="4629873"/>
            <a:ext cx="3022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A has lowest variability in actual exhaust (B) camshaft position</a:t>
            </a:r>
          </a:p>
        </p:txBody>
      </p:sp>
    </p:spTree>
    <p:extLst>
      <p:ext uri="{BB962C8B-B14F-4D97-AF65-F5344CB8AC3E}">
        <p14:creationId xmlns:p14="http://schemas.microsoft.com/office/powerpoint/2010/main" val="6849522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6829431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320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9928329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90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45138717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10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7390448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171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7593899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4702"/>
            <a:ext cx="6053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Lab G operates at engine speed 2500 </a:t>
            </a:r>
            <a:r>
              <a:rPr lang="en-US" sz="2000" u="sng" dirty="0"/>
              <a:t>+</a:t>
            </a:r>
            <a:r>
              <a:rPr lang="en-US" sz="2000" dirty="0"/>
              <a:t> ~10 to ~20 while the other labs operate at </a:t>
            </a:r>
            <a:r>
              <a:rPr lang="en-US" sz="2000" u="sng" dirty="0"/>
              <a:t>+</a:t>
            </a:r>
            <a:r>
              <a:rPr lang="en-US" sz="2000" dirty="0"/>
              <a:t> ~5 to ~10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Variability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722" y="1160882"/>
            <a:ext cx="3820088" cy="1657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78" y="2398217"/>
            <a:ext cx="4516755" cy="1710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22" y="2412922"/>
            <a:ext cx="4495278" cy="1696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1676" y="78707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46871" y="765620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747" y="2753323"/>
            <a:ext cx="375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Increased variability at Lab G due to humidity excursions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278" y="3687572"/>
            <a:ext cx="4448338" cy="179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635" y="3671481"/>
            <a:ext cx="4533845" cy="17337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5667" y="4028773"/>
            <a:ext cx="2884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Variability in Lambda is higher at Lab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440" y="4978532"/>
            <a:ext cx="4447176" cy="16783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617" y="4981042"/>
            <a:ext cx="4555863" cy="16758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74531" y="6509913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9294" y="5304224"/>
            <a:ext cx="2884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Intake air temp variability highest in stand 93</a:t>
            </a:r>
          </a:p>
        </p:txBody>
      </p:sp>
    </p:spTree>
    <p:extLst>
      <p:ext uri="{BB962C8B-B14F-4D97-AF65-F5344CB8AC3E}">
        <p14:creationId xmlns:p14="http://schemas.microsoft.com/office/powerpoint/2010/main" val="154975005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809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3081196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17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57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06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419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534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992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2280905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3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6701" y="5308587"/>
            <a:ext cx="25618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Less variability in </a:t>
            </a:r>
            <a:r>
              <a:rPr lang="en-US" sz="1600" dirty="0" err="1"/>
              <a:t>blowby</a:t>
            </a:r>
            <a:r>
              <a:rPr lang="en-US" sz="1600" dirty="0"/>
              <a:t> outlet temp is observed in 4</a:t>
            </a:r>
            <a:r>
              <a:rPr lang="en-US" sz="1600" baseline="30000" dirty="0"/>
              <a:t>th</a:t>
            </a:r>
            <a:r>
              <a:rPr lang="en-US" sz="1600" dirty="0"/>
              <a:t> test compared to first 3; accompanied by slight change in temp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b="78664"/>
          <a:stretch/>
        </p:blipFill>
        <p:spPr>
          <a:xfrm>
            <a:off x="2446594" y="5733918"/>
            <a:ext cx="4878487" cy="909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09" t="38492" r="96752" b="37999"/>
          <a:stretch/>
        </p:blipFill>
        <p:spPr>
          <a:xfrm>
            <a:off x="2445835" y="5855407"/>
            <a:ext cx="153142" cy="1002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474" y="1543883"/>
            <a:ext cx="4749033" cy="1095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566" y="1543882"/>
            <a:ext cx="4748661" cy="1095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224" y="1553350"/>
            <a:ext cx="537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30 cycle in Lab D’s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test it appears a control </a:t>
            </a:r>
            <a:br>
              <a:rPr lang="en-US" dirty="0"/>
            </a:br>
            <a:r>
              <a:rPr lang="en-US" dirty="0"/>
              <a:t>change was made </a:t>
            </a:r>
            <a:br>
              <a:rPr lang="en-US" dirty="0"/>
            </a:br>
            <a:r>
              <a:rPr lang="en-US" dirty="0"/>
              <a:t>resulting in:</a:t>
            </a:r>
          </a:p>
          <a:p>
            <a:r>
              <a:rPr lang="en-US" dirty="0"/>
              <a:t>  lower fuel pressure</a:t>
            </a:r>
          </a:p>
          <a:p>
            <a:r>
              <a:rPr lang="en-US" dirty="0"/>
              <a:t>  higher boost pressure</a:t>
            </a:r>
          </a:p>
          <a:p>
            <a:r>
              <a:rPr lang="en-US" dirty="0"/>
              <a:t>  higher boost absolute pressure</a:t>
            </a:r>
          </a:p>
          <a:p>
            <a:r>
              <a:rPr lang="en-US" dirty="0"/>
              <a:t>  lower accelerator pedal 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D Control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407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6871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41266" y="2245622"/>
            <a:ext cx="2316242" cy="1734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90299" y="2245622"/>
            <a:ext cx="2316242" cy="1734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992" y="1765334"/>
            <a:ext cx="163696" cy="804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272" y="1765335"/>
            <a:ext cx="163696" cy="8042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78520"/>
          <a:stretch/>
        </p:blipFill>
        <p:spPr>
          <a:xfrm>
            <a:off x="7420992" y="5691415"/>
            <a:ext cx="4771007" cy="9177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95289"/>
          <a:stretch/>
        </p:blipFill>
        <p:spPr>
          <a:xfrm>
            <a:off x="7462745" y="6624309"/>
            <a:ext cx="4729255" cy="1947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t="95289"/>
          <a:stretch/>
        </p:blipFill>
        <p:spPr>
          <a:xfrm>
            <a:off x="2446594" y="6633060"/>
            <a:ext cx="4887387" cy="2012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95289"/>
          <a:stretch/>
        </p:blipFill>
        <p:spPr>
          <a:xfrm>
            <a:off x="2708474" y="2653823"/>
            <a:ext cx="4767179" cy="1963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109" t="38492" r="96752" b="37999"/>
          <a:stretch/>
        </p:blipFill>
        <p:spPr>
          <a:xfrm>
            <a:off x="7441165" y="5855407"/>
            <a:ext cx="153142" cy="1002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416" y="2636248"/>
            <a:ext cx="4785549" cy="8812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878724" y="3051531"/>
            <a:ext cx="2316242" cy="1734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507" y="2676973"/>
            <a:ext cx="138717" cy="8907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7576" y="4557868"/>
            <a:ext cx="4759433" cy="11052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5653" y="4579417"/>
            <a:ext cx="4705574" cy="11487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t="95289"/>
          <a:stretch/>
        </p:blipFill>
        <p:spPr>
          <a:xfrm>
            <a:off x="2738553" y="5689104"/>
            <a:ext cx="4767179" cy="1963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/>
          <a:srcRect r="-25729" b="41229"/>
          <a:stretch/>
        </p:blipFill>
        <p:spPr>
          <a:xfrm>
            <a:off x="2619726" y="4769008"/>
            <a:ext cx="275442" cy="9292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/>
          <a:srcRect l="-23087" t="59226" r="-1"/>
          <a:stretch/>
        </p:blipFill>
        <p:spPr>
          <a:xfrm>
            <a:off x="2399199" y="4970334"/>
            <a:ext cx="269654" cy="644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9387" y="6569859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085900" y="3536684"/>
            <a:ext cx="5120641" cy="1069135"/>
            <a:chOff x="7065430" y="4649363"/>
            <a:chExt cx="5120641" cy="106913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7009" y="4649363"/>
              <a:ext cx="4719062" cy="103553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/>
            <a:srcRect l="-14811" t="62275"/>
            <a:stretch/>
          </p:blipFill>
          <p:spPr>
            <a:xfrm>
              <a:off x="7065430" y="4899223"/>
              <a:ext cx="218713" cy="81927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/>
            <a:srcRect l="20000" t="38919" r="-17848" b="37094"/>
            <a:stretch/>
          </p:blipFill>
          <p:spPr>
            <a:xfrm>
              <a:off x="7271106" y="4995541"/>
              <a:ext cx="186401" cy="52090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/>
            <a:srcRect b="62662"/>
            <a:stretch/>
          </p:blipFill>
          <p:spPr>
            <a:xfrm>
              <a:off x="7383337" y="4834965"/>
              <a:ext cx="190500" cy="810866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9847010" y="3979572"/>
            <a:ext cx="2316242" cy="29629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155089" y="5349719"/>
            <a:ext cx="2316242" cy="1734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878724" y="5408051"/>
            <a:ext cx="2316242" cy="1734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106482" y="6286668"/>
            <a:ext cx="1154465" cy="24155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1026762" y="6313164"/>
            <a:ext cx="1154465" cy="24155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l="109" t="38492" r="96752" b="37999"/>
          <a:stretch/>
        </p:blipFill>
        <p:spPr>
          <a:xfrm>
            <a:off x="2445539" y="5869344"/>
            <a:ext cx="153142" cy="10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509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0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373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1153248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15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25573391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041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060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179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6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41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16" y="5005285"/>
            <a:ext cx="4566880" cy="1712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068" y="1447368"/>
            <a:ext cx="334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exhibits higher barometric pressure than other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828" y="66831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87" y="1167780"/>
            <a:ext cx="4676199" cy="17721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839" y="1193569"/>
            <a:ext cx="4601161" cy="17281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787" y="2477243"/>
            <a:ext cx="4580199" cy="17393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0422" y="2477243"/>
            <a:ext cx="4551578" cy="17005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22990" y="2463031"/>
            <a:ext cx="3612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lower oil gallery pressure;</a:t>
            </a:r>
          </a:p>
          <a:p>
            <a:pPr algn="r"/>
            <a:r>
              <a:rPr lang="en-US" dirty="0"/>
              <a:t>Lab D 4</a:t>
            </a:r>
            <a:r>
              <a:rPr lang="en-US" baseline="30000" dirty="0"/>
              <a:t>th</a:t>
            </a:r>
            <a:r>
              <a:rPr lang="en-US" dirty="0"/>
              <a:t> test more aligned with other labs;</a:t>
            </a:r>
          </a:p>
          <a:p>
            <a:pPr algn="r"/>
            <a:r>
              <a:rPr lang="en-US" dirty="0"/>
              <a:t>Lab A stand 8 1</a:t>
            </a:r>
            <a:r>
              <a:rPr lang="en-US" baseline="30000" dirty="0"/>
              <a:t>st</a:t>
            </a:r>
            <a:r>
              <a:rPr lang="en-US" dirty="0"/>
              <a:t> test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6024" y="3749271"/>
            <a:ext cx="4436962" cy="1673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5878" y="3767502"/>
            <a:ext cx="4516122" cy="168275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233" y="3749271"/>
            <a:ext cx="3612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lower oil head pressure;</a:t>
            </a:r>
          </a:p>
          <a:p>
            <a:pPr algn="r"/>
            <a:r>
              <a:rPr lang="en-US" dirty="0"/>
              <a:t>Lab D 4</a:t>
            </a:r>
            <a:r>
              <a:rPr lang="en-US" baseline="30000" dirty="0"/>
              <a:t>th</a:t>
            </a:r>
            <a:r>
              <a:rPr lang="en-US" dirty="0"/>
              <a:t> test more aligned with other labs;</a:t>
            </a:r>
          </a:p>
          <a:p>
            <a:pPr algn="r"/>
            <a:r>
              <a:rPr lang="en-US" dirty="0"/>
              <a:t>Lab A stand 8 1</a:t>
            </a:r>
            <a:r>
              <a:rPr lang="en-US" baseline="30000" dirty="0"/>
              <a:t>st</a:t>
            </a:r>
            <a:r>
              <a:rPr lang="en-US" dirty="0"/>
              <a:t> test lower;</a:t>
            </a:r>
          </a:p>
          <a:p>
            <a:pPr algn="r"/>
            <a:r>
              <a:rPr lang="en-US" dirty="0"/>
              <a:t>Lab A stand 27 4</a:t>
            </a:r>
            <a:r>
              <a:rPr lang="en-US" baseline="30000" dirty="0"/>
              <a:t>th</a:t>
            </a:r>
            <a:r>
              <a:rPr lang="en-US" dirty="0"/>
              <a:t> test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5878" y="5031549"/>
            <a:ext cx="4508751" cy="1686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7077" y="5609869"/>
            <a:ext cx="280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fist 2 tests higher oil out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89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543" y="1209416"/>
            <a:ext cx="4588365" cy="173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485" y="1169114"/>
            <a:ext cx="4588365" cy="17169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421" y="1470517"/>
            <a:ext cx="334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exhibits higher </a:t>
            </a:r>
            <a:br>
              <a:rPr lang="en-US" dirty="0"/>
            </a:br>
            <a:r>
              <a:rPr lang="en-US" dirty="0"/>
              <a:t>pre-intercooler air pressure (phase 2: only last 2 tests)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828" y="66831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14" y="2427321"/>
            <a:ext cx="4517985" cy="17419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1421" y="2968905"/>
            <a:ext cx="334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phase 2 coolant in temp slightly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625" y="3757265"/>
            <a:ext cx="4501758" cy="1690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0048" y="3757265"/>
            <a:ext cx="4332576" cy="16298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4002517"/>
            <a:ext cx="397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higher boost pressure </a:t>
            </a:r>
            <a:br>
              <a:rPr lang="en-US" dirty="0"/>
            </a:br>
            <a:r>
              <a:rPr lang="en-US" dirty="0"/>
              <a:t>(in phase 2 it’s only the last 2 tests);</a:t>
            </a:r>
          </a:p>
          <a:p>
            <a:pPr algn="r"/>
            <a:r>
              <a:rPr lang="en-US" dirty="0"/>
              <a:t>Note: A27 also higher in phase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421" y="5024701"/>
            <a:ext cx="4319156" cy="1629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0048" y="4980945"/>
            <a:ext cx="4338888" cy="16279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34073" y="5377584"/>
            <a:ext cx="3974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operating at upper end of range observed across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6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267" y="1209416"/>
            <a:ext cx="4588365" cy="1878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635" y="1212172"/>
            <a:ext cx="4588365" cy="1843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5893" y="1470517"/>
            <a:ext cx="234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has lower MAP on some tests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828" y="66831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266" y="2668828"/>
            <a:ext cx="4588365" cy="18463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3051216"/>
            <a:ext cx="3714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higher </a:t>
            </a:r>
            <a:r>
              <a:rPr lang="en-US" dirty="0" err="1"/>
              <a:t>blowby</a:t>
            </a:r>
            <a:r>
              <a:rPr lang="en-US" dirty="0"/>
              <a:t> heat exchanger coolant in, on average, in PH1; lower in PH2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634" y="2701359"/>
            <a:ext cx="4588366" cy="18435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848" y="4173537"/>
            <a:ext cx="4496149" cy="20652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4893016"/>
            <a:ext cx="390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1</a:t>
            </a:r>
            <a:r>
              <a:rPr lang="en-US" baseline="30000" dirty="0"/>
              <a:t>st</a:t>
            </a:r>
            <a:r>
              <a:rPr lang="en-US" dirty="0"/>
              <a:t> test has lower PH2 ignition timing advance for #1 Cylinder</a:t>
            </a:r>
          </a:p>
        </p:txBody>
      </p:sp>
    </p:spTree>
    <p:extLst>
      <p:ext uri="{BB962C8B-B14F-4D97-AF65-F5344CB8AC3E}">
        <p14:creationId xmlns:p14="http://schemas.microsoft.com/office/powerpoint/2010/main" val="2894426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413" y="1470517"/>
            <a:ext cx="3039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First 2 lab D tests have lower engine coolant temp; 2</a:t>
            </a:r>
            <a:r>
              <a:rPr lang="en-US" baseline="30000" dirty="0"/>
              <a:t>nd</a:t>
            </a:r>
            <a:r>
              <a:rPr lang="en-US" dirty="0"/>
              <a:t> test in A8 also lower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828" y="66831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988" y="1172386"/>
            <a:ext cx="4588367" cy="1878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330" y="2667134"/>
            <a:ext cx="4501765" cy="1878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91" y="2689174"/>
            <a:ext cx="4542387" cy="17995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5939" y="3051216"/>
            <a:ext cx="303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 D generally has higher fuel rail pressure</a:t>
            </a:r>
          </a:p>
        </p:txBody>
      </p:sp>
    </p:spTree>
    <p:extLst>
      <p:ext uri="{BB962C8B-B14F-4D97-AF65-F5344CB8AC3E}">
        <p14:creationId xmlns:p14="http://schemas.microsoft.com/office/powerpoint/2010/main" val="82718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411" y="1505241"/>
            <a:ext cx="334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First test in both stands exhibit lower fuel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828" y="66831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73" y="1209416"/>
            <a:ext cx="4517985" cy="1695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604" y="1209416"/>
            <a:ext cx="4641396" cy="1717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610" y="2538543"/>
            <a:ext cx="4741390" cy="17357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2880289"/>
            <a:ext cx="3715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A8 has higher Phase 2 </a:t>
            </a:r>
            <a:br>
              <a:rPr lang="en-US" dirty="0"/>
            </a:br>
            <a:r>
              <a:rPr lang="en-US" dirty="0" err="1"/>
              <a:t>blowby</a:t>
            </a:r>
            <a:r>
              <a:rPr lang="en-US" dirty="0"/>
              <a:t> heat exchanger coolant l/m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523" y="3859274"/>
            <a:ext cx="4676935" cy="1749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604" y="3852068"/>
            <a:ext cx="4641396" cy="17038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4242305"/>
            <a:ext cx="3402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Tests 3 and 4 in stand 8 </a:t>
            </a:r>
            <a:br>
              <a:rPr lang="en-US" dirty="0"/>
            </a:br>
            <a:r>
              <a:rPr lang="en-US" dirty="0"/>
              <a:t>are slightly lower;</a:t>
            </a:r>
          </a:p>
          <a:p>
            <a:pPr algn="r"/>
            <a:r>
              <a:rPr lang="en-US" dirty="0"/>
              <a:t>Note: Lab D slightly </a:t>
            </a:r>
            <a:br>
              <a:rPr lang="en-US" dirty="0"/>
            </a:br>
            <a:r>
              <a:rPr lang="en-US" dirty="0"/>
              <a:t>lower in phase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8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46" y="1365813"/>
            <a:ext cx="115052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Labs identified “erroneous” data after operational data review of </a:t>
            </a:r>
            <a:br>
              <a:rPr lang="en-US" sz="2000" dirty="0"/>
            </a:br>
            <a:r>
              <a:rPr lang="en-US" sz="2000" i="1" dirty="0"/>
              <a:t>Chain Wear Operational Data Plots to Identify Erroneous Data 9-16-16.pptx </a:t>
            </a:r>
            <a:r>
              <a:rPr lang="en-US" sz="2000" dirty="0"/>
              <a:t>in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Plots of Phase 1 and Phase 2 data are shown in the appendix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Data identified as “erroneous” have been removed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Where appropriate, additional plots are included which zoom in on operational parameters to obtain a better view of the data. These are labeled “Zoomed In” on the top of the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Slides 3 through 13 summarize lab differences in the level of within-test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Slides 14 through 23 highlight operational parameters in which the labs differ in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Analyses of ramp data are being addressed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62046" y="138896"/>
            <a:ext cx="5150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91541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411" y="1505241"/>
            <a:ext cx="334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G95 has slightly lower </a:t>
            </a:r>
            <a:br>
              <a:rPr lang="en-US" dirty="0"/>
            </a:br>
            <a:r>
              <a:rPr lang="en-US" dirty="0"/>
              <a:t>ambient temp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828" y="66831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7413" y="63738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405" y="1223394"/>
            <a:ext cx="4713533" cy="178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668" y="1223394"/>
            <a:ext cx="4713533" cy="1778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869" y="2550689"/>
            <a:ext cx="4726332" cy="16393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266705"/>
            <a:ext cx="3773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G95 has slightly higher PH2 turbocharger </a:t>
            </a:r>
            <a:r>
              <a:rPr lang="en-US" dirty="0" err="1"/>
              <a:t>wastegate</a:t>
            </a:r>
            <a:r>
              <a:rPr lang="en-US" dirty="0"/>
              <a:t> duty cycle;</a:t>
            </a:r>
          </a:p>
          <a:p>
            <a:pPr algn="r"/>
            <a:r>
              <a:rPr lang="en-US" dirty="0"/>
              <a:t>Lab D’s 2</a:t>
            </a:r>
            <a:r>
              <a:rPr lang="en-US" baseline="30000" dirty="0"/>
              <a:t>nd</a:t>
            </a:r>
            <a:r>
              <a:rPr lang="en-US" dirty="0"/>
              <a:t> test also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4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55260" y="1380749"/>
            <a:ext cx="3224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Lab D lowest Lambda;</a:t>
            </a:r>
          </a:p>
          <a:p>
            <a:pPr algn="r"/>
            <a:r>
              <a:rPr lang="en-US" sz="1600" dirty="0"/>
              <a:t>Stands 8 and 27 differ.;</a:t>
            </a:r>
          </a:p>
          <a:p>
            <a:pPr algn="r"/>
            <a:r>
              <a:rPr lang="en-US" sz="1600" dirty="0"/>
              <a:t>Last 2 tests in stand 93 are lower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Multiple Labs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23412" y="81145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2991" y="788617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521" y="1167522"/>
            <a:ext cx="4429950" cy="1680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69" y="2415686"/>
            <a:ext cx="4360502" cy="1654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866" y="2415687"/>
            <a:ext cx="4502129" cy="166243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26656" y="2704188"/>
            <a:ext cx="3224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 and G95 lowest exhaust temp</a:t>
            </a:r>
          </a:p>
          <a:p>
            <a:r>
              <a:rPr lang="en-US" sz="1600" dirty="0"/>
              <a:t>G93 has highest temp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478758"/>
            <a:ext cx="109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233" y="3370491"/>
            <a:ext cx="353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 highest temp; A27 and D lowest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577" y="3145061"/>
            <a:ext cx="109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255" y="3638029"/>
            <a:ext cx="4387720" cy="16619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866" y="3638028"/>
            <a:ext cx="4529135" cy="1689439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8233" y="4036794"/>
            <a:ext cx="3568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G95 slightly higher Crankcase </a:t>
            </a:r>
            <a:r>
              <a:rPr lang="en-US" sz="1600" dirty="0" err="1"/>
              <a:t>kPaG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1577" y="3811364"/>
            <a:ext cx="109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1: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810" y="4541048"/>
            <a:ext cx="353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G95 highest pressure; A8 lowest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154" y="4315618"/>
            <a:ext cx="109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396" y="4841599"/>
            <a:ext cx="4321075" cy="1637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008" y="4894946"/>
            <a:ext cx="4517547" cy="15844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5260" y="5148578"/>
            <a:ext cx="322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PH2: A27 and D have lower absolute throttle position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1154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1624674"/>
            <a:ext cx="380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Lab D generally lower abs load value%; Lab G generally higher in PH2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Multiple Labs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23412" y="81145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2991" y="788617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74" y="1180788"/>
            <a:ext cx="4441526" cy="1690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746" y="1157949"/>
            <a:ext cx="4470254" cy="1661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265" y="2504227"/>
            <a:ext cx="4618235" cy="1678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596" y="2498426"/>
            <a:ext cx="4470254" cy="16840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22085" y="2919485"/>
            <a:ext cx="380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Lab D slightly lower intake manifold abs pressure, especially 1</a:t>
            </a:r>
            <a:r>
              <a:rPr lang="en-US" sz="1600" baseline="30000" dirty="0"/>
              <a:t>st</a:t>
            </a:r>
            <a:r>
              <a:rPr lang="en-US" sz="1600" dirty="0"/>
              <a:t> test PH2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974" y="3809432"/>
            <a:ext cx="4456027" cy="1724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746" y="3869223"/>
            <a:ext cx="4447104" cy="16518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22085" y="4214296"/>
            <a:ext cx="3963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Labs A and G differ;</a:t>
            </a:r>
          </a:p>
          <a:p>
            <a:pPr algn="r"/>
            <a:r>
              <a:rPr lang="en-US" sz="1500" dirty="0"/>
              <a:t>Labs D &amp; A similar after 30</a:t>
            </a:r>
            <a:r>
              <a:rPr lang="en-US" sz="1500" baseline="30000" dirty="0"/>
              <a:t>th</a:t>
            </a:r>
            <a:r>
              <a:rPr lang="en-US" sz="1500" dirty="0"/>
              <a:t> cycle of 3</a:t>
            </a:r>
            <a:r>
              <a:rPr lang="en-US" sz="1500" baseline="30000" dirty="0"/>
              <a:t>rd</a:t>
            </a:r>
            <a:r>
              <a:rPr lang="en-US" sz="1500" dirty="0"/>
              <a:t> test;</a:t>
            </a:r>
          </a:p>
          <a:p>
            <a:pPr algn="r"/>
            <a:r>
              <a:rPr lang="en-US" sz="1500" dirty="0"/>
              <a:t>Labs D &amp; G similar prior to 30</a:t>
            </a:r>
            <a:r>
              <a:rPr lang="en-US" sz="1500" baseline="30000" dirty="0"/>
              <a:t>th</a:t>
            </a:r>
            <a:r>
              <a:rPr lang="en-US" sz="1500" dirty="0"/>
              <a:t> cycle 3</a:t>
            </a:r>
            <a:r>
              <a:rPr lang="en-US" sz="1500" baseline="30000" dirty="0"/>
              <a:t>rd</a:t>
            </a:r>
            <a:r>
              <a:rPr lang="en-US" sz="1500" dirty="0"/>
              <a:t> test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845" y="5135630"/>
            <a:ext cx="4632736" cy="1724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8596" y="5181473"/>
            <a:ext cx="4450096" cy="164535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77495" y="5490181"/>
            <a:ext cx="39630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PH1: D has highest boost abs pressure and G is slightly higher than A;</a:t>
            </a:r>
          </a:p>
          <a:p>
            <a:pPr algn="r"/>
            <a:r>
              <a:rPr lang="en-US" sz="1500" dirty="0"/>
              <a:t>PH2: D and A27 highest, G95 and A8 slightly lower than A27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57071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1624674"/>
            <a:ext cx="380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Labs A and D don’t have negative actual intake (A) camshaft position data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Lab Differences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Multiple Labs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17828" y="80689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2991" y="788617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095213" y="65331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Cycles are shown contiguously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796" y="1209416"/>
            <a:ext cx="4458326" cy="1690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42" y="1157949"/>
            <a:ext cx="4575858" cy="17346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071" y="2557843"/>
            <a:ext cx="4458326" cy="1833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216" y="2557844"/>
            <a:ext cx="4546784" cy="18331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8263" y="3144536"/>
            <a:ext cx="3379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Labs G generally has higher </a:t>
            </a:r>
            <a:br>
              <a:rPr lang="en-US" sz="1600" dirty="0"/>
            </a:br>
            <a:r>
              <a:rPr lang="en-US" sz="1600" dirty="0"/>
              <a:t>exhaust (B) camshaft position actuator duty cycle;</a:t>
            </a:r>
          </a:p>
          <a:p>
            <a:pPr algn="r"/>
            <a:r>
              <a:rPr lang="en-US" sz="1600" dirty="0"/>
              <a:t>Stands at lab A differ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4365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321" y="3136371"/>
            <a:ext cx="11840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APPENDIX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80340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01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192643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2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209812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6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310" y="1657637"/>
            <a:ext cx="5948671" cy="5200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14023"/>
            <a:ext cx="11146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Variability Differences – Ramping in PH1 &amp; PH2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Labs A &amp; 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2390" y="6030450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1110" y="130004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8066" y="2759372"/>
            <a:ext cx="5435060" cy="29839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173" y="1760012"/>
            <a:ext cx="39353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Labs A and G appear to be ramping at the start of each Phase 1 cycle</a:t>
            </a:r>
          </a:p>
          <a:p>
            <a:endParaRPr lang="en-US" sz="2000" dirty="0"/>
          </a:p>
          <a:p>
            <a:r>
              <a:rPr lang="en-US" sz="2000" dirty="0"/>
              <a:t>This may mean ramping isn’t complete when phase 1 starts</a:t>
            </a:r>
          </a:p>
          <a:p>
            <a:endParaRPr lang="en-US" sz="2000" dirty="0"/>
          </a:p>
          <a:p>
            <a:r>
              <a:rPr lang="en-US" sz="2000" dirty="0"/>
              <a:t>It may also mean that ramp data was included in phase 1 data by accident</a:t>
            </a:r>
          </a:p>
          <a:p>
            <a:endParaRPr lang="en-US" sz="2000" dirty="0"/>
          </a:p>
          <a:p>
            <a:r>
              <a:rPr lang="en-US" sz="2000" dirty="0"/>
              <a:t>The ramping is not observed in every 6</a:t>
            </a:r>
            <a:r>
              <a:rPr lang="en-US" sz="2000" baseline="30000" dirty="0"/>
              <a:t>th</a:t>
            </a:r>
            <a:r>
              <a:rPr lang="en-US" sz="2000" dirty="0"/>
              <a:t> cycle at lab G </a:t>
            </a:r>
            <a:br>
              <a:rPr lang="en-US" sz="2000" dirty="0"/>
            </a:br>
            <a:r>
              <a:rPr lang="en-US" sz="2000" dirty="0"/>
              <a:t>(cycles 1, 7, 13, etc.)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9805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olute Throttle Position, %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57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396594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4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793665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3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4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2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39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9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3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0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850" y="1669380"/>
            <a:ext cx="5813275" cy="5101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14023"/>
            <a:ext cx="11146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Variability Differences – Ramping in PH1 &amp; PH2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Labs A &amp; 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2390" y="6030450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1110" y="130004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8066" y="2759372"/>
            <a:ext cx="5435060" cy="29839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173" y="1760012"/>
            <a:ext cx="39353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Labs A and G appear to be ramping at the start of each Phase 1 cycle</a:t>
            </a:r>
          </a:p>
          <a:p>
            <a:endParaRPr lang="en-US" sz="2000" dirty="0"/>
          </a:p>
          <a:p>
            <a:r>
              <a:rPr lang="en-US" sz="2000" dirty="0"/>
              <a:t>This may mean ramping isn’t complete when phase 1 starts</a:t>
            </a:r>
          </a:p>
          <a:p>
            <a:endParaRPr lang="en-US" sz="2000" dirty="0"/>
          </a:p>
          <a:p>
            <a:r>
              <a:rPr lang="en-US" sz="2000" dirty="0"/>
              <a:t>It may also mean that ramp data was included in phase 1 data by accident</a:t>
            </a:r>
          </a:p>
          <a:p>
            <a:endParaRPr lang="en-US" sz="2000" dirty="0"/>
          </a:p>
          <a:p>
            <a:r>
              <a:rPr lang="en-US" sz="2000" dirty="0"/>
              <a:t>The ramping is not observed in every 6</a:t>
            </a:r>
            <a:r>
              <a:rPr lang="en-US" sz="2000" baseline="30000" dirty="0"/>
              <a:t>th</a:t>
            </a:r>
            <a:r>
              <a:rPr lang="en-US" sz="2000" dirty="0"/>
              <a:t> cycle at lab G </a:t>
            </a:r>
            <a:br>
              <a:rPr lang="en-US" sz="2000" dirty="0"/>
            </a:br>
            <a:r>
              <a:rPr lang="en-US" sz="2000" dirty="0"/>
              <a:t>(cycles 1, 7, 13, etc.)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326998" y="5035005"/>
            <a:ext cx="1840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1 cycle between 50C &amp; 70C not shown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9722734" y="5150734"/>
            <a:ext cx="604264" cy="92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21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2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731297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4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2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6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82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75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4090908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9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16" y="1540555"/>
            <a:ext cx="26225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1:</a:t>
            </a:r>
          </a:p>
          <a:p>
            <a:r>
              <a:rPr lang="en-US" dirty="0"/>
              <a:t>Lab A Stand 27 appears to be ramping at the start of each cycle. This is observed in both coolant in and out temperatures</a:t>
            </a:r>
          </a:p>
          <a:p>
            <a:endParaRPr lang="en-US" dirty="0"/>
          </a:p>
          <a:p>
            <a:r>
              <a:rPr lang="en-US" dirty="0"/>
              <a:t>This may mean ramping isn’t complete when phase 1 starts.</a:t>
            </a:r>
          </a:p>
          <a:p>
            <a:endParaRPr lang="en-US" dirty="0"/>
          </a:p>
          <a:p>
            <a:r>
              <a:rPr lang="en-US" dirty="0"/>
              <a:t>It may also mean that ramp data was included in phase 1 data by accident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155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Variability Differences – Ramping in PH1 &amp; PH2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Lab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702" y="1435517"/>
            <a:ext cx="4761298" cy="4141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6709" y="5972537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 on one another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27" y="1435518"/>
            <a:ext cx="4745875" cy="41413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7372" y="3506171"/>
            <a:ext cx="9344628" cy="62599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3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048524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03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6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2822444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037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7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81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9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9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9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091" y="1550745"/>
            <a:ext cx="4764908" cy="4164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16" y="1550745"/>
            <a:ext cx="4745875" cy="4164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76" y="1465789"/>
            <a:ext cx="26801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Barometric pressure is fairly constant within each cycle.</a:t>
            </a:r>
          </a:p>
          <a:p>
            <a:endParaRPr lang="en-US" sz="2000" dirty="0"/>
          </a:p>
          <a:p>
            <a:r>
              <a:rPr lang="en-US" sz="2000" dirty="0"/>
              <a:t>It’s cycle-to-cycle differences that cause the overall variability to be larger</a:t>
            </a:r>
          </a:p>
          <a:p>
            <a:endParaRPr lang="en-US" sz="2000" dirty="0"/>
          </a:p>
          <a:p>
            <a:r>
              <a:rPr lang="en-US" sz="2000" dirty="0"/>
              <a:t>This is mainly observed in labs D and A, but does show up in a few tests at lab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06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Variability Differences – Cycle to Cycle Consistency</a:t>
            </a:r>
          </a:p>
          <a:p>
            <a:r>
              <a:rPr lang="en-US" sz="3600" dirty="0">
                <a:solidFill>
                  <a:schemeClr val="bg1"/>
                </a:solidFill>
              </a:rPr>
              <a:t>All Labs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709" y="5972537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 on one another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407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6871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11503641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12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295810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63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115987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6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320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253260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91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203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9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6" y="2021372"/>
            <a:ext cx="2680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Within a cycle ambient temp is fairly consistent</a:t>
            </a:r>
          </a:p>
          <a:p>
            <a:endParaRPr lang="en-US" sz="2000" dirty="0"/>
          </a:p>
          <a:p>
            <a:r>
              <a:rPr lang="en-US" sz="2000" dirty="0"/>
              <a:t>It’s cycle-to-cycle differences that cause the overall variability to be larger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2083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Variability Differences – Cycle to Cycle Consistency</a:t>
            </a:r>
          </a:p>
          <a:p>
            <a:r>
              <a:rPr lang="en-US" sz="3600" dirty="0">
                <a:solidFill>
                  <a:schemeClr val="bg1"/>
                </a:solidFill>
              </a:rPr>
              <a:t>All Labs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709" y="5972537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 on one another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407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6871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562" y="1543883"/>
            <a:ext cx="4714695" cy="4132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32" y="1539116"/>
            <a:ext cx="4751174" cy="41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61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238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4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334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8990747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56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473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431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4183108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58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36296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76" y="2021372"/>
            <a:ext cx="2680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Within a cycle fuel temp variability is fairly consistent</a:t>
            </a:r>
          </a:p>
          <a:p>
            <a:endParaRPr lang="en-US" sz="2000" dirty="0"/>
          </a:p>
          <a:p>
            <a:r>
              <a:rPr lang="en-US" sz="2000" dirty="0"/>
              <a:t>It’s cycle-to-cycle differences that cause Labs A &amp; G to have higher overall variability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2083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Variability Differences – Cycle to Cycle Consistency</a:t>
            </a:r>
          </a:p>
          <a:p>
            <a:r>
              <a:rPr lang="en-US" sz="3600" dirty="0">
                <a:solidFill>
                  <a:schemeClr val="bg1"/>
                </a:solidFill>
              </a:rPr>
              <a:t>Labs A &amp; 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709" y="5972537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 on one another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407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6871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322" y="1575226"/>
            <a:ext cx="4757982" cy="4164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96" y="1575226"/>
            <a:ext cx="4641880" cy="40616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49007" y="2435703"/>
            <a:ext cx="9306769" cy="320116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497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28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41445466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74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gine Speed, rpm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14679705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45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41344921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81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6053027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96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474" y="1550745"/>
            <a:ext cx="4756263" cy="4164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76" y="2021372"/>
            <a:ext cx="26801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Within a cycle coolant pressure variability is small</a:t>
            </a:r>
          </a:p>
          <a:p>
            <a:endParaRPr lang="en-US" sz="2000" dirty="0"/>
          </a:p>
          <a:p>
            <a:r>
              <a:rPr lang="en-US" sz="2000" dirty="0"/>
              <a:t>It’s cycle-to-cycle differences that cause Lab G’s overall variability to be larger than the other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14023"/>
            <a:ext cx="12083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Variability Differences – Cycle to Cycle Consistency</a:t>
            </a:r>
          </a:p>
          <a:p>
            <a:r>
              <a:rPr lang="en-US" sz="3600" dirty="0">
                <a:solidFill>
                  <a:schemeClr val="bg1"/>
                </a:solidFill>
              </a:rPr>
              <a:t>Lab 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709" y="5972537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Cycles are overlaid on one another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32" y="1543883"/>
            <a:ext cx="4751168" cy="4171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0407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6871" y="1226828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5794" y="2435704"/>
            <a:ext cx="9356205" cy="122189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132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84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299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21196767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547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787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600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255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el Flow, kg per hr aPH1 All_Oil_TotalPhaseTimeZoomed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ZOOMED IN </a:t>
            </a:r>
          </a:p>
        </p:txBody>
      </p:sp>
    </p:spTree>
    <p:extLst>
      <p:ext uri="{BB962C8B-B14F-4D97-AF65-F5344CB8AC3E}">
        <p14:creationId xmlns:p14="http://schemas.microsoft.com/office/powerpoint/2010/main" val="35261846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62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685800"/>
            <a:ext cx="7573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4728"/>
      </p:ext>
    </p:extLst>
  </p:cSld>
  <p:clrMapOvr>
    <a:masterClrMapping/>
  </p:clrMapOvr>
</p:sld>
</file>

<file path=ppt/theme/theme1.xml><?xml version="1.0" encoding="utf-8"?>
<a:theme xmlns:a="http://schemas.openxmlformats.org/drawingml/2006/main" name="PlotTheme">
  <a:themeElements>
    <a:clrScheme name="Custom 1">
      <a:dk1>
        <a:sysClr val="windowText" lastClr="000000"/>
      </a:dk1>
      <a:lt1>
        <a:sysClr val="window" lastClr="FFFFFF"/>
      </a:lt1>
      <a:dk2>
        <a:srgbClr val="6D6E71"/>
      </a:dk2>
      <a:lt2>
        <a:srgbClr val="BCBEC0"/>
      </a:lt2>
      <a:accent1>
        <a:srgbClr val="0068AD"/>
      </a:accent1>
      <a:accent2>
        <a:srgbClr val="CEDA00"/>
      </a:accent2>
      <a:accent3>
        <a:srgbClr val="4BACC6"/>
      </a:accent3>
      <a:accent4>
        <a:srgbClr val="EA7125"/>
      </a:accent4>
      <a:accent5>
        <a:srgbClr val="0079C1"/>
      </a:accent5>
      <a:accent6>
        <a:srgbClr val="BCBEC0"/>
      </a:accent6>
      <a:hlink>
        <a:srgbClr val="0085CF"/>
      </a:hlink>
      <a:folHlink>
        <a:srgbClr val="4040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lotTheme" id="{F704BBBC-547A-4A74-8DC4-78397766A93D}" vid="{DC7C4CFA-BD12-4FD0-A5E8-9A773E75E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PlotTheme</Template>
  <TotalTime>2152</TotalTime>
  <Words>1241</Words>
  <Application>Microsoft Office PowerPoint</Application>
  <PresentationFormat>Custom</PresentationFormat>
  <Paragraphs>259</Paragraphs>
  <Slides>149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0" baseType="lpstr">
      <vt:lpstr>PlotTheme</vt:lpstr>
      <vt:lpstr>Chain Wear Precision Matrix Operational Data Plots Phases 1 &amp;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Chain Wear Precision Matrix Operational Data Plots Phases 1 &amp; 2</dc:title>
  <dc:creator>OMalley, Kevin</dc:creator>
  <cp:lastModifiedBy>Rich Grundza</cp:lastModifiedBy>
  <cp:revision>84</cp:revision>
  <dcterms:created xsi:type="dcterms:W3CDTF">2016-10-12T12:21:58Z</dcterms:created>
  <dcterms:modified xsi:type="dcterms:W3CDTF">2016-10-19T13:52:00Z</dcterms:modified>
</cp:coreProperties>
</file>